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6"/>
  </p:handoutMasterIdLst>
  <p:sldIdLst>
    <p:sldId id="286" r:id="rId2"/>
    <p:sldId id="287" r:id="rId3"/>
    <p:sldId id="288" r:id="rId4"/>
    <p:sldId id="289" r:id="rId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NTR" panose="020B0604020202020204" charset="0"/>
      <p:regular r:id="rId11"/>
    </p:embeddedFont>
    <p:embeddedFont>
      <p:font typeface="Sassoon Infant Md" panose="02000603050000020003" charset="0"/>
      <p:regular r:id="rId12"/>
    </p:embeddedFont>
    <p:embeddedFont>
      <p:font typeface="Sassoon Infant Rg" panose="02000503030000020003" charset="0"/>
      <p:regular r:id="rId13"/>
      <p:bold r:id="rId14"/>
    </p:embeddedFont>
    <p:embeddedFont>
      <p:font typeface="Twinkl" panose="020B0604020202020204" charset="0"/>
      <p:regular r:id="rId15"/>
      <p:bold r:id="rId1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20" userDrawn="1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16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43A"/>
    <a:srgbClr val="CD9905"/>
    <a:srgbClr val="FACC38"/>
    <a:srgbClr val="C0DFC3"/>
    <a:srgbClr val="84B4E0"/>
    <a:srgbClr val="0377BC"/>
    <a:srgbClr val="67A2D8"/>
    <a:srgbClr val="ECCACA"/>
    <a:srgbClr val="E61A75"/>
    <a:srgbClr val="E7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44" y="44"/>
      </p:cViewPr>
      <p:guideLst>
        <p:guide orient="horz" pos="2160"/>
        <p:guide pos="2880"/>
        <p:guide pos="317"/>
        <p:guide orient="horz" pos="3997"/>
        <p:guide pos="5420"/>
        <p:guide orient="horz" pos="323"/>
        <p:guide pos="476"/>
        <p:guide orient="horz" pos="459"/>
        <p:guide orient="horz" pos="381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5AF864-273B-4228-A827-C855678E75E1}" type="datetimeFigureOut">
              <a:rPr lang="en-GB"/>
              <a:pPr>
                <a:defRPr/>
              </a:pPr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455B8F-EDE3-451E-8457-F8D0EB86E6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15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3/planit-science-primary-teaching-resources-y3-animals-including-humans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3/planit-science-primary-teaching-resources-y3-animals-including-human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208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94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32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5772" y="5578679"/>
            <a:ext cx="847289" cy="528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04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70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44161" y="3162650"/>
            <a:ext cx="847289" cy="528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55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1" r:id="rId4"/>
    <p:sldLayoutId id="2147483762" r:id="rId5"/>
    <p:sldLayoutId id="214748376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0075" cy="631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Twinkl" pitchFamily="2" charset="0"/>
                <a:ea typeface="Arial"/>
                <a:cs typeface="Arial"/>
                <a:sym typeface="Arial"/>
              </a:rPr>
              <a:t>Nutrients for Animals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7651" name="Title 5"/>
          <p:cNvSpPr>
            <a:spLocks/>
          </p:cNvSpPr>
          <p:nvPr/>
        </p:nvSpPr>
        <p:spPr bwMode="auto">
          <a:xfrm>
            <a:off x="755650" y="1200150"/>
            <a:ext cx="7632700" cy="16367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spcBef>
                <a:spcPct val="0"/>
              </a:spcBef>
              <a:buClr>
                <a:srgbClr val="1C1C1C"/>
              </a:buClr>
              <a:buSzPts val="1800"/>
              <a:buFont typeface="Arial" panose="020B0604020202020204" pitchFamily="34" charset="0"/>
              <a:buNone/>
            </a:pPr>
            <a:r>
              <a:rPr lang="en-GB" altLang="en-US" sz="1600" dirty="0"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Although the Eatwell Guide provides human beings with guidance to know </a:t>
            </a:r>
            <a:br>
              <a:rPr lang="en-GB" altLang="en-US" sz="1600" dirty="0"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GB" altLang="en-US" sz="1600" dirty="0"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how much of different kinds of foods to eat, the guide does not apply to </a:t>
            </a:r>
            <a:br>
              <a:rPr lang="en-GB" altLang="en-US" sz="1600" dirty="0"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GB" altLang="en-US" sz="1600" dirty="0"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other animals.</a:t>
            </a:r>
          </a:p>
          <a:p>
            <a:pPr>
              <a:spcBef>
                <a:spcPct val="0"/>
              </a:spcBef>
              <a:buClr>
                <a:srgbClr val="1C1C1C"/>
              </a:buClr>
              <a:buSzPts val="1800"/>
              <a:buFont typeface="Arial" panose="020B0604020202020204" pitchFamily="34" charset="0"/>
              <a:buNone/>
            </a:pPr>
            <a:r>
              <a:rPr lang="en-GB" altLang="en-US" sz="1600" dirty="0"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  </a:t>
            </a:r>
          </a:p>
          <a:p>
            <a:pPr>
              <a:spcBef>
                <a:spcPct val="0"/>
              </a:spcBef>
              <a:buClr>
                <a:srgbClr val="1C1C1C"/>
              </a:buClr>
              <a:buSzPts val="1800"/>
              <a:buFont typeface="Arial" panose="020B0604020202020204" pitchFamily="34" charset="0"/>
              <a:buNone/>
            </a:pPr>
            <a:r>
              <a:rPr lang="en-GB" altLang="en-US" sz="1600" dirty="0"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Some animals need to eat more of certain nutrients than others. There are special terms for animals that eat particular types of foods.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5650" y="2795588"/>
            <a:ext cx="7632700" cy="463550"/>
          </a:xfrm>
          <a:prstGeom prst="rect">
            <a:avLst/>
          </a:prstGeom>
          <a:solidFill>
            <a:schemeClr val="bg1"/>
          </a:solidFill>
          <a:ln w="19050">
            <a:solidFill>
              <a:srgbClr val="E61A75"/>
            </a:solidFill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GB" altLang="en-US" sz="1600" b="1" dirty="0">
                <a:solidFill>
                  <a:srgbClr val="1C1C1C"/>
                </a:solidFill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Carnivores: </a:t>
            </a:r>
            <a:r>
              <a:rPr lang="en-GB" altLang="en-US" sz="1600" dirty="0">
                <a:solidFill>
                  <a:srgbClr val="1C1C1C"/>
                </a:solidFill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These animals feed on other animals.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3344863"/>
            <a:ext cx="7632700" cy="465137"/>
          </a:xfrm>
          <a:prstGeom prst="rect">
            <a:avLst/>
          </a:prstGeom>
          <a:solidFill>
            <a:schemeClr val="bg1"/>
          </a:solidFill>
          <a:ln w="19050">
            <a:solidFill>
              <a:srgbClr val="11743A"/>
            </a:solidFill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US" altLang="en-US" sz="1600" b="1">
                <a:solidFill>
                  <a:srgbClr val="1C1C1C"/>
                </a:solidFill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Herbivores: </a:t>
            </a:r>
            <a:r>
              <a:rPr lang="en-US" altLang="en-US" sz="1600">
                <a:solidFill>
                  <a:srgbClr val="1C1C1C"/>
                </a:solidFill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These animals only eat plants.</a:t>
            </a:r>
            <a:endParaRPr lang="en-GB" altLang="en-US" sz="1600">
              <a:solidFill>
                <a:srgbClr val="1C1C1C"/>
              </a:solidFill>
              <a:latin typeface="Twinkl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0888" y="3895725"/>
            <a:ext cx="7632700" cy="465138"/>
          </a:xfrm>
          <a:prstGeom prst="rect">
            <a:avLst/>
          </a:prstGeom>
          <a:solidFill>
            <a:schemeClr val="bg1"/>
          </a:solidFill>
          <a:ln w="19050">
            <a:solidFill>
              <a:srgbClr val="0377BC"/>
            </a:solidFill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GB" altLang="en-US" sz="1600" b="1">
                <a:solidFill>
                  <a:srgbClr val="1C1C1C"/>
                </a:solidFill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Omnivores: </a:t>
            </a:r>
            <a:r>
              <a:rPr lang="en-GB" altLang="en-US" sz="1600">
                <a:solidFill>
                  <a:srgbClr val="1C1C1C"/>
                </a:solidFill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These animals eat both meat and</a:t>
            </a:r>
            <a:r>
              <a:rPr lang="en-GB" altLang="en-US" sz="1600" b="1">
                <a:solidFill>
                  <a:srgbClr val="7030A0"/>
                </a:solidFill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GB" altLang="en-US" sz="1600">
                <a:solidFill>
                  <a:srgbClr val="1C1C1C"/>
                </a:solidFill>
                <a:latin typeface="Twinkl" pitchFamily="2" charset="0"/>
                <a:cs typeface="Arial" panose="020B0604020202020204" pitchFamily="34" charset="0"/>
                <a:sym typeface="Arial" panose="020B0604020202020204" pitchFamily="34" charset="0"/>
              </a:rPr>
              <a:t>plants.</a:t>
            </a:r>
            <a:endParaRPr lang="en-GB" altLang="en-US" sz="1600">
              <a:latin typeface="Twinkl" pitchFamily="2" charset="0"/>
            </a:endParaRPr>
          </a:p>
        </p:txBody>
      </p:sp>
      <p:graphicFrame>
        <p:nvGraphicFramePr>
          <p:cNvPr id="14" name="Google Shape;259;p22"/>
          <p:cNvGraphicFramePr/>
          <p:nvPr/>
        </p:nvGraphicFramePr>
        <p:xfrm>
          <a:off x="755650" y="4456113"/>
          <a:ext cx="7632700" cy="160178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2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5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7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NTR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Twinkl" pitchFamily="2" charset="0"/>
                          <a:ea typeface="NTR"/>
                          <a:cs typeface="NTR"/>
                          <a:sym typeface="NTR"/>
                        </a:rPr>
                        <a:t>Carnivores</a:t>
                      </a:r>
                      <a:endParaRPr sz="1800" b="1" dirty="0">
                        <a:solidFill>
                          <a:schemeClr val="tx1"/>
                        </a:solidFill>
                        <a:latin typeface="Twinkl" pitchFamily="2" charset="0"/>
                      </a:endParaRPr>
                    </a:p>
                  </a:txBody>
                  <a:tcPr marL="68550" marR="685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NTR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Twinkl" pitchFamily="2" charset="0"/>
                          <a:ea typeface="NTR"/>
                          <a:cs typeface="NTR"/>
                          <a:sym typeface="NTR"/>
                        </a:rPr>
                        <a:t>Herbivores</a:t>
                      </a:r>
                      <a:endParaRPr sz="1800" b="1" dirty="0">
                        <a:solidFill>
                          <a:schemeClr val="tx1"/>
                        </a:solidFill>
                        <a:latin typeface="Twinkl" pitchFamily="2" charset="0"/>
                      </a:endParaRPr>
                    </a:p>
                  </a:txBody>
                  <a:tcPr marL="68550" marR="685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F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NTR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Twinkl" pitchFamily="2" charset="0"/>
                          <a:ea typeface="NTR"/>
                          <a:cs typeface="NTR"/>
                          <a:sym typeface="NTR"/>
                        </a:rPr>
                        <a:t>Omnivores</a:t>
                      </a:r>
                      <a:endParaRPr sz="1800" b="1" dirty="0">
                        <a:solidFill>
                          <a:schemeClr val="tx1"/>
                        </a:solidFill>
                        <a:latin typeface="Twinkl" pitchFamily="2" charset="0"/>
                      </a:endParaRPr>
                    </a:p>
                  </a:txBody>
                  <a:tcPr marL="68550" marR="685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A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406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NTR"/>
                        <a:buNone/>
                      </a:pPr>
                      <a:endParaRPr sz="1800" b="0" dirty="0">
                        <a:solidFill>
                          <a:schemeClr val="tx1"/>
                        </a:solidFill>
                        <a:latin typeface="Twinkl" pitchFamily="2" charset="0"/>
                      </a:endParaRPr>
                    </a:p>
                  </a:txBody>
                  <a:tcPr marL="68550" marR="685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C1C1C"/>
                        </a:buClr>
                        <a:buSzPts val="1600"/>
                        <a:buFont typeface="NTR"/>
                        <a:buNone/>
                      </a:pPr>
                      <a:endParaRPr sz="1800" b="0" dirty="0">
                        <a:solidFill>
                          <a:schemeClr val="tx1"/>
                        </a:solidFill>
                        <a:latin typeface="Twinkl" pitchFamily="2" charset="0"/>
                      </a:endParaRPr>
                    </a:p>
                  </a:txBody>
                  <a:tcPr marL="68550" marR="685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C1C1C"/>
                        </a:buClr>
                        <a:buSzPts val="1600"/>
                        <a:buFont typeface="NTR"/>
                        <a:buNone/>
                      </a:pPr>
                      <a:endParaRPr sz="1800" b="0" dirty="0">
                        <a:solidFill>
                          <a:schemeClr val="tx1"/>
                        </a:solidFill>
                        <a:latin typeface="Twinkl" pitchFamily="2" charset="0"/>
                      </a:endParaRPr>
                    </a:p>
                  </a:txBody>
                  <a:tcPr marL="68550" marR="685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5243513"/>
            <a:ext cx="1084263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5248275"/>
            <a:ext cx="7572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4905375"/>
            <a:ext cx="8905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48" y="4868861"/>
            <a:ext cx="636396" cy="1109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42" y="5189964"/>
            <a:ext cx="1032933" cy="823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95" y="5408083"/>
            <a:ext cx="756785" cy="58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68" y="4843658"/>
            <a:ext cx="459391" cy="115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26" y="5476981"/>
            <a:ext cx="790100" cy="511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625" y="5441950"/>
            <a:ext cx="801781" cy="579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02" y="5748867"/>
            <a:ext cx="355651" cy="23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" b="22104"/>
          <a:stretch/>
        </p:blipFill>
        <p:spPr>
          <a:xfrm>
            <a:off x="750886" y="2269067"/>
            <a:ext cx="7637463" cy="3788833"/>
          </a:xfrm>
          <a:prstGeom prst="rect">
            <a:avLst/>
          </a:prstGeom>
        </p:spPr>
      </p:pic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0075" cy="631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Twinkl" pitchFamily="2" charset="0"/>
                <a:ea typeface="Arial"/>
                <a:cs typeface="Arial"/>
                <a:sym typeface="Arial"/>
              </a:rPr>
              <a:t>Nutrients for Animals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5650" y="1522413"/>
            <a:ext cx="7632700" cy="7105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Carnivores eat lots of meat so they get lots of their energy from protein rather than from carbohydrates. Their bodies are designed for this.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2270003"/>
            <a:ext cx="7632700" cy="710552"/>
          </a:xfrm>
          <a:prstGeom prst="rect">
            <a:avLst/>
          </a:prstGeom>
          <a:solidFill>
            <a:schemeClr val="bg1"/>
          </a:solidFill>
          <a:ln w="19050">
            <a:solidFill>
              <a:srgbClr val="E61A75"/>
            </a:solidFill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A carnivore’s diet is mostly made up of protein but meat also provides vitamins, minerals and fats.</a:t>
            </a:r>
            <a:endParaRPr lang="en-GB" sz="1600" dirty="0">
              <a:latin typeface="Twinkl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0887" y="3139300"/>
            <a:ext cx="3819727" cy="956773"/>
          </a:xfrm>
          <a:prstGeom prst="rect">
            <a:avLst/>
          </a:prstGeom>
          <a:solidFill>
            <a:srgbClr val="ECCACA"/>
          </a:solidFill>
          <a:ln w="19050">
            <a:solidFill>
              <a:srgbClr val="E61A75"/>
            </a:solidFill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Although carnivores have a diet which is high in protein, not all carnivores require the same balance of nutrients.</a:t>
            </a:r>
            <a:endParaRPr lang="en-GB" sz="1600" dirty="0">
              <a:latin typeface="Twinkl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33" y="3617687"/>
            <a:ext cx="7323668" cy="30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1" r="52630" b="27591"/>
          <a:stretch/>
        </p:blipFill>
        <p:spPr>
          <a:xfrm>
            <a:off x="750887" y="2506133"/>
            <a:ext cx="3617913" cy="3551767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34549" y="4532255"/>
            <a:ext cx="2260602" cy="1449216"/>
          </a:xfrm>
          <a:prstGeom prst="rect">
            <a:avLst/>
          </a:prstGeom>
          <a:solidFill>
            <a:srgbClr val="C0DFC3"/>
          </a:solidFill>
          <a:ln w="19050">
            <a:solidFill>
              <a:srgbClr val="11743A"/>
            </a:solidFill>
            <a:miter lim="800000"/>
            <a:headEnd/>
            <a:tailEnd/>
          </a:ln>
        </p:spPr>
        <p:txBody>
          <a:bodyPr wrap="square" lIns="432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r"/>
            <a: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Elephants eat a wide variety of plant foods such as branches, fruit, grasses and leaves.</a:t>
            </a:r>
            <a:endParaRPr lang="en-GB" sz="1600" b="0" i="0" u="none" dirty="0">
              <a:solidFill>
                <a:schemeClr val="dk1"/>
              </a:solidFill>
              <a:latin typeface="Twinkl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1" y="4132053"/>
            <a:ext cx="2317518" cy="2466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37847" b="26062"/>
          <a:stretch/>
        </p:blipFill>
        <p:spPr>
          <a:xfrm>
            <a:off x="4167125" y="2503949"/>
            <a:ext cx="4217750" cy="3553952"/>
          </a:xfrm>
          <a:prstGeom prst="rect">
            <a:avLst/>
          </a:prstGeom>
        </p:spPr>
      </p:pic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0075" cy="631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Twinkl" pitchFamily="2" charset="0"/>
                <a:ea typeface="Arial"/>
                <a:cs typeface="Arial"/>
                <a:sym typeface="Arial"/>
              </a:rPr>
              <a:t>Herbivores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5650" y="1281158"/>
            <a:ext cx="7632700" cy="14492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Herbivores get their energy from eating plants. As plants are often not high </a:t>
            </a:r>
            <a:b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</a:br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in carbohydrates, protein and fats, herbivores have to eat large amounts of </a:t>
            </a:r>
            <a:b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</a:br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plant-based foods to get the energy they need. Some herbivores spend a lot of their day eating. </a:t>
            </a:r>
          </a:p>
          <a:p>
            <a:endParaRPr lang="en-GB" sz="1600" b="0" i="0" u="none" dirty="0">
              <a:solidFill>
                <a:schemeClr val="dk1"/>
              </a:solidFill>
              <a:latin typeface="Twinkl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2488671"/>
            <a:ext cx="7632700" cy="956773"/>
          </a:xfrm>
          <a:prstGeom prst="rect">
            <a:avLst/>
          </a:prstGeom>
          <a:solidFill>
            <a:schemeClr val="bg1"/>
          </a:solidFill>
          <a:ln w="19050">
            <a:solidFill>
              <a:srgbClr val="11743A"/>
            </a:solidFill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While some herbivores eat a wide variety of plants, others will only eat a limited number of types, meaning that they consume a smaller range of vitamins and minerals.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170959" y="3445444"/>
            <a:ext cx="0" cy="26124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51536" y="3524860"/>
            <a:ext cx="2856629" cy="2434101"/>
          </a:xfrm>
          <a:prstGeom prst="rect">
            <a:avLst/>
          </a:prstGeom>
          <a:solidFill>
            <a:srgbClr val="C0DFC3"/>
          </a:solidFill>
          <a:ln w="19050">
            <a:solidFill>
              <a:srgbClr val="11743A"/>
            </a:solidFill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Koalas, on the other hand, only eat eucalyptus tree leaves. These leaves do not provide high levels of </a:t>
            </a:r>
            <a:b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</a:br>
            <a: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energy for these animals </a:t>
            </a:r>
            <a:b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</a:br>
            <a: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but as koalas sleep for twenty hours a day, they need less energy than </a:t>
            </a:r>
            <a:b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</a:br>
            <a: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other animals.</a:t>
            </a:r>
            <a:endParaRPr lang="en-GB" sz="1600" b="0" i="0" u="none" dirty="0">
              <a:solidFill>
                <a:schemeClr val="dk1"/>
              </a:solidFill>
              <a:latin typeface="Twinkl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11" y="3452637"/>
            <a:ext cx="1749738" cy="26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2120"/>
            <a:ext cx="2690913" cy="1902786"/>
          </a:xfrm>
          <a:prstGeom prst="rect">
            <a:avLst/>
          </a:prstGeom>
        </p:spPr>
      </p:pic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0075" cy="631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Twinkl" pitchFamily="2" charset="0"/>
                <a:ea typeface="Arial"/>
                <a:cs typeface="Arial"/>
                <a:sym typeface="Arial"/>
              </a:rPr>
              <a:t>Omnivores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5650" y="1281158"/>
            <a:ext cx="7632700" cy="95677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Omnivores get their nutrients from both meat and plants. Omnivores can therefore be more flexible in what they eat, often only eating what is available </a:t>
            </a:r>
            <a:b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</a:br>
            <a: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to them.</a:t>
            </a:r>
            <a:endParaRPr lang="en-GB" sz="1600" b="0" i="0" u="none" dirty="0">
              <a:solidFill>
                <a:schemeClr val="dk1"/>
              </a:solidFill>
              <a:latin typeface="Twinkl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4"/>
          <a:stretch/>
        </p:blipFill>
        <p:spPr>
          <a:xfrm>
            <a:off x="755649" y="2269685"/>
            <a:ext cx="3816351" cy="3788216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55650" y="2241568"/>
            <a:ext cx="7632700" cy="710552"/>
          </a:xfrm>
          <a:prstGeom prst="rect">
            <a:avLst/>
          </a:prstGeom>
          <a:solidFill>
            <a:schemeClr val="bg1"/>
          </a:solidFill>
          <a:ln w="19050">
            <a:solidFill>
              <a:srgbClr val="0377BC"/>
            </a:solidFill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US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For example, a brown bear will eat fish when it can catch them in a river, but it will also pick berries to eat if they are available.</a:t>
            </a:r>
            <a:endParaRPr lang="en-GB" sz="1600" b="0" i="0" u="none" dirty="0">
              <a:solidFill>
                <a:schemeClr val="dk1"/>
              </a:solidFill>
              <a:latin typeface="Twinkl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273344"/>
            <a:ext cx="3552949" cy="2512345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5650" y="2952120"/>
            <a:ext cx="3223683" cy="710552"/>
          </a:xfrm>
          <a:prstGeom prst="rect">
            <a:avLst/>
          </a:prstGeom>
          <a:solidFill>
            <a:srgbClr val="84B4E0"/>
          </a:solidFill>
          <a:ln w="19050">
            <a:solidFill>
              <a:srgbClr val="0377BC"/>
            </a:solidFill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r"/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Different omnivores vary in the balance of nutrients they require. </a:t>
            </a:r>
            <a:endParaRPr lang="en-GB" sz="1600" dirty="0">
              <a:latin typeface="Twinkl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62" b="30143"/>
          <a:stretch/>
        </p:blipFill>
        <p:spPr>
          <a:xfrm rot="206395">
            <a:off x="5855048" y="2818372"/>
            <a:ext cx="2450202" cy="251171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572000" y="2952120"/>
            <a:ext cx="0" cy="310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0" y="4854906"/>
            <a:ext cx="3816350" cy="1202994"/>
          </a:xfrm>
          <a:prstGeom prst="rect">
            <a:avLst/>
          </a:prstGeom>
          <a:solidFill>
            <a:schemeClr val="bg1"/>
          </a:solidFill>
          <a:ln w="19050">
            <a:solidFill>
              <a:srgbClr val="0377BC"/>
            </a:solidFill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Even panda</a:t>
            </a:r>
            <a:r>
              <a:rPr lang="en-GB" sz="1600" dirty="0">
                <a:solidFill>
                  <a:schemeClr val="dk1"/>
                </a:solidFill>
                <a:latin typeface="Twinkl" pitchFamily="2" charset="0"/>
              </a:rPr>
              <a:t>s</a:t>
            </a:r>
            <a:r>
              <a:rPr lang="en-GB" sz="1600" b="0" i="0" u="none" dirty="0">
                <a:solidFill>
                  <a:schemeClr val="dk1"/>
                </a:solidFill>
                <a:latin typeface="Twinkl" pitchFamily="2" charset="0"/>
                <a:ea typeface="Arial"/>
                <a:cs typeface="Arial"/>
                <a:sym typeface="Arial"/>
              </a:rPr>
              <a:t>, who are famous for eating bamboo for most of their day, occasionally eat rats or birds they catch or find. </a:t>
            </a:r>
          </a:p>
        </p:txBody>
      </p:sp>
    </p:spTree>
    <p:extLst>
      <p:ext uri="{BB962C8B-B14F-4D97-AF65-F5344CB8AC3E}">
        <p14:creationId xmlns:p14="http://schemas.microsoft.com/office/powerpoint/2010/main" val="2693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1871</TotalTime>
  <Words>406</Words>
  <Application>Microsoft Office PowerPoint</Application>
  <PresentationFormat>On-screen Show (4:3)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Sassoon Infant Rg</vt:lpstr>
      <vt:lpstr>Twinkl</vt:lpstr>
      <vt:lpstr>NTR</vt:lpstr>
      <vt:lpstr>Arial</vt:lpstr>
      <vt:lpstr>Sassoon Infant Md</vt:lpstr>
      <vt:lpstr>Calibri</vt:lpstr>
      <vt:lpstr>Office Theme</vt:lpstr>
      <vt:lpstr>Nutrients for Animals</vt:lpstr>
      <vt:lpstr>Nutrients for Animals</vt:lpstr>
      <vt:lpstr>Herbivores</vt:lpstr>
      <vt:lpstr>Omnivores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Ann Lewis</cp:lastModifiedBy>
  <cp:revision>161</cp:revision>
  <dcterms:created xsi:type="dcterms:W3CDTF">2014-10-01T16:09:27Z</dcterms:created>
  <dcterms:modified xsi:type="dcterms:W3CDTF">2021-01-18T19:47:48Z</dcterms:modified>
</cp:coreProperties>
</file>