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71" r:id="rId5"/>
    <p:sldId id="292" r:id="rId6"/>
    <p:sldId id="307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6289B-F82B-4581-B19E-57362BCABAC2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065D-8FEB-4362-A777-2B47F8C652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E6112-093A-428A-B5E6-FFB7D4E0BA98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7A1B5-07D0-4DD8-A1ED-149E25E6E2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EAA16-DF25-4A51-B18C-678C94235230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189DF-7706-44A9-A8CD-79FD3968A0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E7A7F747-43E6-4E90-8F3C-B8784ED770F8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952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7011BCEE-DEA2-40F8-B32B-E1CDA6BAA039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54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64D16-9D9A-4D84-B2EC-7000A7EB8C24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932E-BDAC-44F5-8DDE-65DB96B18B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1526D-D944-4526-9691-BC6EA7490944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5C1C-6AC9-4726-8D27-6801118F7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71225-4192-4403-9279-4DC6D58190FC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EEA94-0D34-47C1-839C-AFE5157E10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136B5-0FC2-4709-8241-7FB28849A066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1368-78FF-4C49-87B8-FB9FF8E19D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5225F-FDE6-4714-88C8-978B813009BF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BC0A5-9E6E-41D6-B3DA-7DCB98D814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26761-EDAC-4B9B-B8CF-CA25F84C5D61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D0996-F1B9-4E9D-9871-98DAAB93CF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AFC7E-C45B-4C08-B722-5D8431FDABE1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B584C-6BDF-419C-96D9-10000983EC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61EE6-DF75-4E0E-B3AD-F86EA804730D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9FF-F51F-42E6-94B9-21D9623856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F7BC79-4839-42E4-81B5-A18C3435DDE6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AF08D9-E584-40FE-971A-2F5F974F15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1" r:id="rId12"/>
    <p:sldLayoutId id="2147483662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5"/>
            <a:ext cx="7772400" cy="1470025"/>
          </a:xfrm>
        </p:spPr>
        <p:txBody>
          <a:bodyPr anchor="ctr"/>
          <a:lstStyle/>
          <a:p>
            <a:endParaRPr lang="en-US" altLang="en-US" sz="440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8213" y="5734050"/>
            <a:ext cx="7343775" cy="842963"/>
          </a:xfrm>
        </p:spPr>
        <p:txBody>
          <a:bodyPr/>
          <a:lstStyle/>
          <a:p>
            <a:r>
              <a:rPr lang="en-US" altLang="en-US" sz="4400" b="1" dirty="0"/>
              <a:t>Thurs</a:t>
            </a:r>
            <a:r>
              <a:rPr lang="en-GB" altLang="en-US" sz="4400" b="1" dirty="0"/>
              <a:t>day </a:t>
            </a:r>
            <a:r>
              <a:rPr lang="en-US" altLang="en-US" sz="4400" b="1"/>
              <a:t>21</a:t>
            </a:r>
            <a:r>
              <a:rPr lang="en-US" altLang="en-US" sz="4400" b="1" baseline="30000"/>
              <a:t>st</a:t>
            </a:r>
            <a:r>
              <a:rPr lang="en-US" altLang="en-US" sz="4400" b="1"/>
              <a:t> </a:t>
            </a:r>
            <a:r>
              <a:rPr lang="en-GB" altLang="en-US" sz="4400" b="1"/>
              <a:t>January</a:t>
            </a:r>
            <a:endParaRPr lang="en-US" altLang="en-US" sz="4400" b="1" dirty="0"/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4825" y="476250"/>
            <a:ext cx="8580438" cy="48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>
                <a:latin typeface="Comic Sans MS" pitchFamily="66" charset="0"/>
              </a:rPr>
              <a:t>Phonics - Phase 3</a:t>
            </a:r>
            <a:endParaRPr lang="en-US" altLang="en-US" u="sng">
              <a:latin typeface="Comic Sans MS" pitchFamily="66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en-US" sz="3600" dirty="0">
                <a:latin typeface="Comic Sans MS" pitchFamily="66" charset="0"/>
              </a:rPr>
              <a:t>Can you guess what our phoneme is today? </a:t>
            </a:r>
            <a:endParaRPr lang="en-US" altLang="en-US" sz="3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altLang="en-US" sz="3600" dirty="0">
              <a:latin typeface="Comic Sans MS" pitchFamily="66" charset="0"/>
            </a:endParaRPr>
          </a:p>
        </p:txBody>
      </p:sp>
      <p:sp>
        <p:nvSpPr>
          <p:cNvPr id="14339" name="AutoShape 4" descr="Glimmercat Education: Letter of the Week for X"/>
          <p:cNvSpPr>
            <a:spLocks noChangeAspect="1" noChangeArrowheads="1"/>
          </p:cNvSpPr>
          <p:nvPr/>
        </p:nvSpPr>
        <p:spPr bwMode="auto">
          <a:xfrm>
            <a:off x="1687513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40" name="AutoShape 5" descr="Glimmercat Education: Letter of the Week for X"/>
          <p:cNvSpPr>
            <a:spLocks noChangeAspect="1" noChangeArrowheads="1"/>
          </p:cNvSpPr>
          <p:nvPr/>
        </p:nvSpPr>
        <p:spPr bwMode="auto">
          <a:xfrm>
            <a:off x="1687513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41" name="AutoShape 6" descr="Free Axe Picture, Download Free Clip Art, Free Clip Art on Clipart Library"/>
          <p:cNvSpPr>
            <a:spLocks noChangeAspect="1" noChangeArrowheads="1"/>
          </p:cNvSpPr>
          <p:nvPr/>
        </p:nvSpPr>
        <p:spPr bwMode="auto">
          <a:xfrm>
            <a:off x="1687513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42" name="AutoShape 7" descr="Free Axe Picture, Download Free Clip Art, Free Clip Art on Clipart Library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43" name="AutoShape 8" descr="Axe Clipart Transparent - Axe Png - Free Transparent PNG Clipart Images  Download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44" name="AutoShape 9" descr="golden-number-six-on-white-picture-id520661493?k=6&amp;m=520661493&amp;s=612x612&amp;w=0&amp;h=ZA3bdD1TkVZnbNuFjl_WGik2pNprLqUF1RBE7yjdhJA="/>
          <p:cNvSpPr>
            <a:spLocks noChangeAspect="1" noChangeArrowheads="1"/>
          </p:cNvSpPr>
          <p:nvPr/>
        </p:nvSpPr>
        <p:spPr bwMode="auto">
          <a:xfrm>
            <a:off x="1687513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pic>
        <p:nvPicPr>
          <p:cNvPr id="19" name="Bath">
            <a:extLst>
              <a:ext uri="{FF2B5EF4-FFF2-40B4-BE49-F238E27FC236}">
                <a16:creationId xmlns:a16="http://schemas.microsoft.com/office/drawing/2014/main" id="{D69ABF1F-C643-431E-B46A-3B6774EC4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44" y="2851944"/>
            <a:ext cx="2039937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13">
            <a:extLst>
              <a:ext uri="{FF2B5EF4-FFF2-40B4-BE49-F238E27FC236}">
                <a16:creationId xmlns:a16="http://schemas.microsoft.com/office/drawing/2014/main" id="{83875F8E-E26A-49FA-B762-9B8EFBC69220}"/>
              </a:ext>
            </a:extLst>
          </p:cNvPr>
          <p:cNvSpPr>
            <a:spLocks/>
          </p:cNvSpPr>
          <p:nvPr/>
        </p:nvSpPr>
        <p:spPr bwMode="auto">
          <a:xfrm>
            <a:off x="3494709" y="5155406"/>
            <a:ext cx="2125663" cy="68421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8BC74C"/>
                </a:solidFill>
                <a:latin typeface="Twinkl SemiBold" pitchFamily="2" charset="0"/>
              </a:rPr>
              <a:t>13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710B76C-E753-4BD3-8133-1982373AA6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365" y="3033930"/>
            <a:ext cx="979487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Thistle">
            <a:extLst>
              <a:ext uri="{FF2B5EF4-FFF2-40B4-BE49-F238E27FC236}">
                <a16:creationId xmlns:a16="http://schemas.microsoft.com/office/drawing/2014/main" id="{C0EFA4CD-C68E-47C2-AE7E-88002DC1F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4133850"/>
            <a:ext cx="12446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18767 0.196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19236 -0.0409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18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43452"/>
            <a:ext cx="10515600" cy="1325563"/>
          </a:xfrm>
        </p:spPr>
        <p:txBody>
          <a:bodyPr/>
          <a:lstStyle/>
          <a:p>
            <a:r>
              <a:rPr lang="en-GB" altLang="en-US" dirty="0">
                <a:latin typeface="Comic Sans MS" pitchFamily="66" charset="0"/>
              </a:rPr>
              <a:t>Our phoneme today is…</a:t>
            </a:r>
            <a:endParaRPr lang="en-US" altLang="en-US" dirty="0"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045605" y="2276475"/>
            <a:ext cx="2751138" cy="2736850"/>
          </a:xfrm>
          <a:prstGeom prst="ellipse">
            <a:avLst/>
          </a:prstGeom>
          <a:solidFill>
            <a:srgbClr val="C91162"/>
          </a:solidFill>
          <a:ln w="38100">
            <a:solidFill>
              <a:srgbClr val="C911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607048" y="2788915"/>
            <a:ext cx="1628251" cy="15843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9600" dirty="0" err="1"/>
              <a:t>th</a:t>
            </a:r>
            <a:endParaRPr lang="en-US" altLang="en-US" sz="9600" dirty="0"/>
          </a:p>
        </p:txBody>
      </p:sp>
      <p:sp>
        <p:nvSpPr>
          <p:cNvPr id="15364" name="Text Box 9"/>
          <p:cNvSpPr txBox="1">
            <a:spLocks noChangeArrowheads="1"/>
          </p:cNvSpPr>
          <p:nvPr/>
        </p:nvSpPr>
        <p:spPr bwMode="auto">
          <a:xfrm>
            <a:off x="492615" y="1385128"/>
            <a:ext cx="1150143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 dirty="0">
                <a:latin typeface="Comic Sans MS" pitchFamily="66" charset="0"/>
              </a:rPr>
              <a:t>Can you read the ‘</a:t>
            </a:r>
            <a:r>
              <a:rPr lang="en-GB" altLang="en-US" sz="4000" dirty="0" err="1">
                <a:latin typeface="Comic Sans MS" pitchFamily="66" charset="0"/>
              </a:rPr>
              <a:t>th</a:t>
            </a:r>
            <a:r>
              <a:rPr lang="en-GB" altLang="en-US" sz="4000" dirty="0">
                <a:latin typeface="Comic Sans MS" pitchFamily="66" charset="0"/>
              </a:rPr>
              <a:t>’ words?</a:t>
            </a:r>
          </a:p>
          <a:p>
            <a:pPr algn="ctr">
              <a:spcBef>
                <a:spcPct val="50000"/>
              </a:spcBef>
            </a:pPr>
            <a:r>
              <a:rPr lang="en-GB" altLang="en-US" sz="4000" dirty="0">
                <a:latin typeface="Comic Sans MS" pitchFamily="66" charset="0"/>
              </a:rPr>
              <a:t>them                            this</a:t>
            </a:r>
          </a:p>
          <a:p>
            <a:pPr algn="ctr">
              <a:spcBef>
                <a:spcPct val="50000"/>
              </a:spcBef>
            </a:pPr>
            <a:r>
              <a:rPr lang="en-GB" altLang="en-US" sz="4000" dirty="0">
                <a:latin typeface="Comic Sans MS" pitchFamily="66" charset="0"/>
              </a:rPr>
              <a:t>that                                      then</a:t>
            </a:r>
          </a:p>
          <a:p>
            <a:pPr algn="ctr">
              <a:spcBef>
                <a:spcPct val="50000"/>
              </a:spcBef>
            </a:pPr>
            <a:r>
              <a:rPr lang="en-GB" altLang="en-US" sz="4000" dirty="0">
                <a:latin typeface="Comic Sans MS" pitchFamily="66" charset="0"/>
              </a:rPr>
              <a:t>with                                  thin</a:t>
            </a:r>
          </a:p>
          <a:p>
            <a:pPr>
              <a:spcBef>
                <a:spcPct val="50000"/>
              </a:spcBef>
            </a:pPr>
            <a:r>
              <a:rPr lang="en-GB" altLang="en-US" sz="4000" dirty="0">
                <a:latin typeface="Comic Sans MS" pitchFamily="66" charset="0"/>
              </a:rPr>
              <a:t>Can you find some parts of your body that have our phoneme in?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0">
            <a:extLst>
              <a:ext uri="{FF2B5EF4-FFF2-40B4-BE49-F238E27FC236}">
                <a16:creationId xmlns:a16="http://schemas.microsoft.com/office/drawing/2014/main" id="{0FDA38F3-756A-4BA5-B330-186DDB9C8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504825"/>
            <a:ext cx="8220075" cy="711200"/>
          </a:xfrm>
        </p:spPr>
        <p:txBody>
          <a:bodyPr/>
          <a:lstStyle/>
          <a:p>
            <a:pPr algn="ctr" eaLnBrk="1" hangingPunct="1"/>
            <a:r>
              <a:rPr lang="en-GB" altLang="en-US" sz="2000">
                <a:latin typeface="Twinkl" panose="020B0604020202020204" pitchFamily="2" charset="0"/>
              </a:rPr>
              <a:t>Click the pictures that begin with ‘th’ to move them into the middle. </a:t>
            </a:r>
            <a:endParaRPr lang="en-GB" altLang="en-US" sz="20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5D980A-7819-4AD5-B4FB-8473E0B12103}"/>
              </a:ext>
            </a:extLst>
          </p:cNvPr>
          <p:cNvSpPr/>
          <p:nvPr/>
        </p:nvSpPr>
        <p:spPr>
          <a:xfrm>
            <a:off x="4032251" y="1527175"/>
            <a:ext cx="4117975" cy="4668838"/>
          </a:xfrm>
          <a:prstGeom prst="rect">
            <a:avLst/>
          </a:prstGeom>
          <a:solidFill>
            <a:schemeClr val="bg1"/>
          </a:solidFill>
          <a:ln w="38100">
            <a:solidFill>
              <a:srgbClr val="00B2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EA0F9FD-B3B9-4790-B402-FF91556DD7E9}"/>
              </a:ext>
            </a:extLst>
          </p:cNvPr>
          <p:cNvSpPr/>
          <p:nvPr/>
        </p:nvSpPr>
        <p:spPr bwMode="auto">
          <a:xfrm>
            <a:off x="5548314" y="1101725"/>
            <a:ext cx="1095375" cy="1092200"/>
          </a:xfrm>
          <a:prstGeom prst="ellipse">
            <a:avLst/>
          </a:prstGeom>
          <a:solidFill>
            <a:srgbClr val="00B2F1"/>
          </a:solidFill>
          <a:ln w="38100">
            <a:solidFill>
              <a:srgbClr val="00B2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0245" name="Title 20">
            <a:extLst>
              <a:ext uri="{FF2B5EF4-FFF2-40B4-BE49-F238E27FC236}">
                <a16:creationId xmlns:a16="http://schemas.microsoft.com/office/drawing/2014/main" id="{7D51E775-51DE-465E-B106-390955DBF2FD}"/>
              </a:ext>
            </a:extLst>
          </p:cNvPr>
          <p:cNvSpPr>
            <a:spLocks/>
          </p:cNvSpPr>
          <p:nvPr/>
        </p:nvSpPr>
        <p:spPr bwMode="auto">
          <a:xfrm>
            <a:off x="5275264" y="1306514"/>
            <a:ext cx="1641475" cy="682625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600" b="1">
                <a:solidFill>
                  <a:schemeClr val="bg1"/>
                </a:solidFill>
                <a:latin typeface="Twinkl SemiBold" pitchFamily="2" charset="0"/>
              </a:rPr>
              <a:t>th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FCB595-77F5-43DE-BF0D-03E6BD1A6F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388" y="1325564"/>
            <a:ext cx="1778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3">
            <a:extLst>
              <a:ext uri="{FF2B5EF4-FFF2-40B4-BE49-F238E27FC236}">
                <a16:creationId xmlns:a16="http://schemas.microsoft.com/office/drawing/2014/main" id="{37763B60-46D2-4ED3-87FF-4A898B51AF5E}"/>
              </a:ext>
            </a:extLst>
          </p:cNvPr>
          <p:cNvSpPr>
            <a:spLocks/>
          </p:cNvSpPr>
          <p:nvPr/>
        </p:nvSpPr>
        <p:spPr bwMode="auto">
          <a:xfrm>
            <a:off x="8612188" y="1287463"/>
            <a:ext cx="1643062" cy="684212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>
                <a:solidFill>
                  <a:srgbClr val="C91162"/>
                </a:solidFill>
                <a:latin typeface="Twinkl SemiBold" pitchFamily="2" charset="0"/>
              </a:rPr>
              <a:t>3</a:t>
            </a:r>
          </a:p>
        </p:txBody>
      </p:sp>
      <p:sp>
        <p:nvSpPr>
          <p:cNvPr id="10" name="13">
            <a:extLst>
              <a:ext uri="{FF2B5EF4-FFF2-40B4-BE49-F238E27FC236}">
                <a16:creationId xmlns:a16="http://schemas.microsoft.com/office/drawing/2014/main" id="{70D26931-C813-451A-AD20-CACB9E701CE3}"/>
              </a:ext>
            </a:extLst>
          </p:cNvPr>
          <p:cNvSpPr>
            <a:spLocks/>
          </p:cNvSpPr>
          <p:nvPr/>
        </p:nvSpPr>
        <p:spPr bwMode="auto">
          <a:xfrm>
            <a:off x="1981201" y="1473201"/>
            <a:ext cx="2125663" cy="68421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8BC74C"/>
                </a:solidFill>
                <a:latin typeface="Twinkl SemiBold" pitchFamily="2" charset="0"/>
              </a:rPr>
              <a:t>13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98349C-1F86-4D07-86A9-6929E0CA0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89" y="4700589"/>
            <a:ext cx="979487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AC7E86-3888-4F1B-9078-518BE87B3C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00" y="2413001"/>
            <a:ext cx="172085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0607F3-4E82-4ACB-A934-94F599347A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3873500"/>
            <a:ext cx="1322388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A2AB9C5-C077-49F9-A531-17B4BA4183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688" y="2476501"/>
            <a:ext cx="1109662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itle 20">
            <a:extLst>
              <a:ext uri="{FF2B5EF4-FFF2-40B4-BE49-F238E27FC236}">
                <a16:creationId xmlns:a16="http://schemas.microsoft.com/office/drawing/2014/main" id="{F26BBD8E-3FA5-4164-9E81-7F206A30A453}"/>
              </a:ext>
            </a:extLst>
          </p:cNvPr>
          <p:cNvSpPr>
            <a:spLocks/>
          </p:cNvSpPr>
          <p:nvPr/>
        </p:nvSpPr>
        <p:spPr bwMode="auto">
          <a:xfrm>
            <a:off x="8648701" y="2376488"/>
            <a:ext cx="1643063" cy="1003300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3800" b="1">
                <a:solidFill>
                  <a:srgbClr val="BC0105"/>
                </a:solidFill>
                <a:latin typeface="Twinkl ExtraBold" pitchFamily="2" charset="0"/>
              </a:rPr>
              <a:t>x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540470-4242-46C2-A724-EEE6C0EB231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526" y="4627563"/>
            <a:ext cx="71437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20">
            <a:extLst>
              <a:ext uri="{FF2B5EF4-FFF2-40B4-BE49-F238E27FC236}">
                <a16:creationId xmlns:a16="http://schemas.microsoft.com/office/drawing/2014/main" id="{4F0A551B-C145-4EAE-B94E-859981567D01}"/>
              </a:ext>
            </a:extLst>
          </p:cNvPr>
          <p:cNvSpPr>
            <a:spLocks/>
          </p:cNvSpPr>
          <p:nvPr/>
        </p:nvSpPr>
        <p:spPr bwMode="auto">
          <a:xfrm>
            <a:off x="8802688" y="4443413"/>
            <a:ext cx="1643062" cy="1003300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pitchFamily="2" charset="0"/>
                <a:cs typeface="Sassoon Infant Rg" panose="02000503030000020003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3800" b="1">
                <a:solidFill>
                  <a:srgbClr val="BC0105"/>
                </a:solidFill>
                <a:latin typeface="Twinkl ExtraBold" pitchFamily="2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-0.07864 0.05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-0.50451 0.067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26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18767 0.1969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19236 -0.0409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18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32934 0.0831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58" y="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21302 -0.0326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0" y="-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1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A652-55B3-4A13-839C-D4049CFC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D3ED84-D05F-4EA2-A007-24B286E6F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38" y="90742"/>
            <a:ext cx="11400417" cy="671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66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4187FE51-E8EA-4696-A499-81502665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479426"/>
            <a:ext cx="8220075" cy="99377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2800" dirty="0">
                <a:latin typeface="Twinkl" pitchFamily="2" charset="0"/>
                <a:ea typeface="+mn-ea"/>
                <a:cs typeface="+mn-cs"/>
              </a:rPr>
              <a:t>Words with the ‘</a:t>
            </a:r>
            <a:r>
              <a:rPr lang="en-GB" altLang="en-US" sz="2800" dirty="0" err="1">
                <a:latin typeface="Twinkl" pitchFamily="2" charset="0"/>
                <a:ea typeface="+mn-ea"/>
                <a:cs typeface="+mn-cs"/>
              </a:rPr>
              <a:t>th</a:t>
            </a:r>
            <a:r>
              <a:rPr lang="en-GB" altLang="en-US" sz="2800" dirty="0">
                <a:latin typeface="Twinkl" pitchFamily="2" charset="0"/>
                <a:ea typeface="+mn-ea"/>
                <a:cs typeface="+mn-cs"/>
              </a:rPr>
              <a:t>’ Sound</a:t>
            </a:r>
            <a:endParaRPr lang="en-GB" sz="2800" dirty="0"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45059" name="TextBox 5">
            <a:extLst>
              <a:ext uri="{FF2B5EF4-FFF2-40B4-BE49-F238E27FC236}">
                <a16:creationId xmlns:a16="http://schemas.microsoft.com/office/drawing/2014/main" id="{131D9BC5-82E4-4734-B542-C22C54E82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1414464"/>
            <a:ext cx="76581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</a:rPr>
              <a:t>Write the word that goes with each picture. When you are sure you have spelt the word correctly, click on the picture and the word will appear. Check your spelling!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tx1"/>
              </a:solidFill>
            </a:endParaRPr>
          </a:p>
        </p:txBody>
      </p:sp>
      <p:pic>
        <p:nvPicPr>
          <p:cNvPr id="17" name="Cloth">
            <a:extLst>
              <a:ext uri="{FF2B5EF4-FFF2-40B4-BE49-F238E27FC236}">
                <a16:creationId xmlns:a16="http://schemas.microsoft.com/office/drawing/2014/main" id="{7C299E2B-C249-4957-9DCD-EA0F11330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4802188"/>
            <a:ext cx="16827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214A869-2FA8-4FB8-BEF2-9F1AE7F8B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4527550"/>
            <a:ext cx="163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</a:rPr>
              <a:t>thistle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F6C834-9456-4B28-A3AF-10A74825E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39" y="5826125"/>
            <a:ext cx="163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</a:rPr>
              <a:t>cloth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1DE0B1-F2F8-40E5-9CA8-D368D1E68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975" y="5829300"/>
            <a:ext cx="163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</a:rPr>
              <a:t>path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8034F9-58C3-4C3D-B47E-D10911621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4216400"/>
            <a:ext cx="163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</a:rPr>
              <a:t>bath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09E692-7313-4E74-8EB4-BE0EF2E89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314" y="3622675"/>
            <a:ext cx="163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</a:rPr>
              <a:t>mouth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A8E219-FE44-4E98-B8BB-5CBD22BB3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4975" y="3854450"/>
            <a:ext cx="163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</a:rPr>
              <a:t>thumb</a:t>
            </a:r>
          </a:p>
        </p:txBody>
      </p:sp>
      <p:pic>
        <p:nvPicPr>
          <p:cNvPr id="32" name="Bath">
            <a:extLst>
              <a:ext uri="{FF2B5EF4-FFF2-40B4-BE49-F238E27FC236}">
                <a16:creationId xmlns:a16="http://schemas.microsoft.com/office/drawing/2014/main" id="{9A22FA24-681C-4FE4-A3A7-BFDDA0B996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064" y="2757488"/>
            <a:ext cx="2039937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Thumb">
            <a:extLst>
              <a:ext uri="{FF2B5EF4-FFF2-40B4-BE49-F238E27FC236}">
                <a16:creationId xmlns:a16="http://schemas.microsoft.com/office/drawing/2014/main" id="{C40063F0-0ADA-4238-8887-6564A32191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526" y="2597151"/>
            <a:ext cx="16859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Mouth">
            <a:extLst>
              <a:ext uri="{FF2B5EF4-FFF2-40B4-BE49-F238E27FC236}">
                <a16:creationId xmlns:a16="http://schemas.microsoft.com/office/drawing/2014/main" id="{47DD03B2-4594-4DBC-B49B-5A3D6ED388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4" y="2949575"/>
            <a:ext cx="137477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Thistle">
            <a:extLst>
              <a:ext uri="{FF2B5EF4-FFF2-40B4-BE49-F238E27FC236}">
                <a16:creationId xmlns:a16="http://schemas.microsoft.com/office/drawing/2014/main" id="{A4FFB335-3940-4E33-8505-6490CF557B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2727326"/>
            <a:ext cx="12446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Moth">
            <a:extLst>
              <a:ext uri="{FF2B5EF4-FFF2-40B4-BE49-F238E27FC236}">
                <a16:creationId xmlns:a16="http://schemas.microsoft.com/office/drawing/2014/main" id="{7B284E30-2368-4DC5-A2BB-F07E5E50CA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414" y="4249739"/>
            <a:ext cx="1177925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ath">
            <a:extLst>
              <a:ext uri="{FF2B5EF4-FFF2-40B4-BE49-F238E27FC236}">
                <a16:creationId xmlns:a16="http://schemas.microsoft.com/office/drawing/2014/main" id="{2A64D9C4-C6D0-4ECC-89C4-0E8E1BBBFA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4365625"/>
            <a:ext cx="1458912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2E2F8EEE-1DD9-4A2A-A8D2-EEF52A781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9639" y="5703888"/>
            <a:ext cx="163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</a:rPr>
              <a:t>moth</a:t>
            </a:r>
          </a:p>
        </p:txBody>
      </p:sp>
      <p:pic>
        <p:nvPicPr>
          <p:cNvPr id="39" name="Three">
            <a:extLst>
              <a:ext uri="{FF2B5EF4-FFF2-40B4-BE49-F238E27FC236}">
                <a16:creationId xmlns:a16="http://schemas.microsoft.com/office/drawing/2014/main" id="{312FA767-5873-4416-BFF6-78B4491BF5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675" y="4475164"/>
            <a:ext cx="10668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8CAFA77D-67D0-4783-A7CA-3BA335300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6089" y="5951538"/>
            <a:ext cx="163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</a:rPr>
              <a:t>three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3" grpId="0"/>
      <p:bldP spid="31" grpId="0"/>
      <p:bldP spid="38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123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Twinkl</vt:lpstr>
      <vt:lpstr>Twinkl ExtraBold</vt:lpstr>
      <vt:lpstr>Twinkl SemiBold</vt:lpstr>
      <vt:lpstr>Office Theme</vt:lpstr>
      <vt:lpstr>PowerPoint Presentation</vt:lpstr>
      <vt:lpstr>Phonics - Phase 3</vt:lpstr>
      <vt:lpstr>Our phoneme today is…</vt:lpstr>
      <vt:lpstr>Click the pictures that begin with ‘th’ to move them into the middle. </vt:lpstr>
      <vt:lpstr>PowerPoint Presentation</vt:lpstr>
      <vt:lpstr>Words with the ‘th’ Sound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Wray</dc:creator>
  <cp:lastModifiedBy>Georgina Wray</cp:lastModifiedBy>
  <cp:revision>19</cp:revision>
  <dcterms:created xsi:type="dcterms:W3CDTF">2021-01-06T13:07:18Z</dcterms:created>
  <dcterms:modified xsi:type="dcterms:W3CDTF">2021-01-18T21:34:16Z</dcterms:modified>
</cp:coreProperties>
</file>