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5"/>
  </p:handoutMasterIdLst>
  <p:sldIdLst>
    <p:sldId id="258" r:id="rId2"/>
    <p:sldId id="263" r:id="rId3"/>
    <p:sldId id="272" r:id="rId4"/>
    <p:sldId id="273" r:id="rId5"/>
    <p:sldId id="274" r:id="rId6"/>
    <p:sldId id="275" r:id="rId7"/>
    <p:sldId id="276" r:id="rId8"/>
    <p:sldId id="277" r:id="rId9"/>
    <p:sldId id="278" r:id="rId10"/>
    <p:sldId id="279" r:id="rId11"/>
    <p:sldId id="285" r:id="rId12"/>
    <p:sldId id="280" r:id="rId13"/>
    <p:sldId id="281"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Sassoon Infant Md" panose="02000603050000020003" charset="0"/>
      <p:regular r:id="rId20"/>
    </p:embeddedFont>
    <p:embeddedFont>
      <p:font typeface="Sassoon Infant Rg" panose="02000503030000020003" charset="0"/>
      <p:regular r:id="rId21"/>
      <p:bold r:id="rId22"/>
    </p:embeddedFont>
    <p:embeddedFont>
      <p:font typeface="Twinkl" panose="020B0604020202020204" charset="0"/>
      <p:regular r:id="rId23"/>
      <p:bold r:id="rId24"/>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521415D9-36F7-43E2-AB2F-B90AF26B5E84}">
      <p14:sectionLst xmlns:p14="http://schemas.microsoft.com/office/powerpoint/2010/main">
        <p14:section name="Untitled Section" id="{4E4C9692-E505-49FF-BDD3-1DEE1C41E15A}">
          <p14:sldIdLst>
            <p14:sldId id="258"/>
            <p14:sldId id="263"/>
            <p14:sldId id="272"/>
            <p14:sldId id="273"/>
            <p14:sldId id="274"/>
            <p14:sldId id="275"/>
            <p14:sldId id="276"/>
            <p14:sldId id="277"/>
            <p14:sldId id="278"/>
            <p14:sldId id="279"/>
            <p14:sldId id="285"/>
            <p14:sldId id="280"/>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20" userDrawn="1">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43A"/>
    <a:srgbClr val="CD9905"/>
    <a:srgbClr val="FACC38"/>
    <a:srgbClr val="C0DFC3"/>
    <a:srgbClr val="84B4E0"/>
    <a:srgbClr val="0377BC"/>
    <a:srgbClr val="67A2D8"/>
    <a:srgbClr val="ECCACA"/>
    <a:srgbClr val="E61A75"/>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7" d="100"/>
          <a:sy n="67" d="100"/>
        </p:scale>
        <p:origin x="1244" y="44"/>
      </p:cViewPr>
      <p:guideLst>
        <p:guide orient="horz" pos="2160"/>
        <p:guide pos="2880"/>
        <p:guide pos="317"/>
        <p:guide orient="horz" pos="3997"/>
        <p:guide pos="5420"/>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5AF864-273B-4228-A827-C855678E75E1}" type="datetimeFigureOut">
              <a:rPr lang="en-GB"/>
              <a:pPr>
                <a:defRPr/>
              </a:pPr>
              <a:t>18/01/2021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455B8F-EDE3-451E-8457-F8D0EB86E607}" type="slidenum">
              <a:rPr lang="en-GB"/>
              <a:pPr>
                <a:defRPr/>
              </a:pPr>
              <a:t>‹#›</a:t>
            </a:fld>
            <a:endParaRPr lang="en-GB"/>
          </a:p>
        </p:txBody>
      </p:sp>
    </p:spTree>
    <p:extLst>
      <p:ext uri="{BB962C8B-B14F-4D97-AF65-F5344CB8AC3E}">
        <p14:creationId xmlns:p14="http://schemas.microsoft.com/office/powerpoint/2010/main" val="4120915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208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94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2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5772" y="5578679"/>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04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44161" y="3162650"/>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5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1" r:id="rId4"/>
    <p:sldLayoutId id="2147483762" r:id="rId5"/>
    <p:sldLayoutId id="214748376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8ACBC0"/>
          </a:solidFill>
          <a:ln w="19050">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4579"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386"/>
                </a:solidFill>
                <a:latin typeface="Twinkl" pitchFamily="2" charset="0"/>
              </a:rPr>
              <a:t>Fibre</a:t>
            </a:r>
          </a:p>
        </p:txBody>
      </p:sp>
      <p:sp>
        <p:nvSpPr>
          <p:cNvPr id="23556" name="Title 5"/>
          <p:cNvSpPr>
            <a:spLocks/>
          </p:cNvSpPr>
          <p:nvPr/>
        </p:nvSpPr>
        <p:spPr bwMode="auto">
          <a:xfrm>
            <a:off x="4808538" y="1819275"/>
            <a:ext cx="3579812" cy="4273550"/>
          </a:xfrm>
          <a:prstGeom prst="rect">
            <a:avLst/>
          </a:prstGeom>
          <a:solidFill>
            <a:schemeClr val="bg1"/>
          </a:solidFill>
          <a:ln w="19050">
            <a:solidFill>
              <a:srgbClr val="009386"/>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386"/>
                </a:solidFill>
                <a:latin typeface="Twinkl" pitchFamily="2" charset="0"/>
              </a:rPr>
              <a:t>Fibre helps you to digest the food that you </a:t>
            </a:r>
            <a:br>
              <a:rPr lang="en-GB" altLang="en-US" sz="2000" b="1">
                <a:solidFill>
                  <a:srgbClr val="009386"/>
                </a:solidFill>
                <a:latin typeface="Twinkl" pitchFamily="2" charset="0"/>
              </a:rPr>
            </a:br>
            <a:r>
              <a:rPr lang="en-GB" altLang="en-US" sz="2000" b="1">
                <a:solidFill>
                  <a:srgbClr val="009386"/>
                </a:solidFill>
                <a:latin typeface="Twinkl" pitchFamily="2" charset="0"/>
              </a:rPr>
              <a:t>have eaten. </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fibre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Cereal</a:t>
            </a:r>
          </a:p>
          <a:p>
            <a:pPr algn="ctr" eaLnBrk="1" hangingPunct="1">
              <a:spcBef>
                <a:spcPct val="0"/>
              </a:spcBef>
              <a:buFontTx/>
              <a:buNone/>
            </a:pPr>
            <a:r>
              <a:rPr lang="en-GB" altLang="en-US" sz="2000">
                <a:solidFill>
                  <a:schemeClr val="tx1"/>
                </a:solidFill>
                <a:latin typeface="Twinkl" pitchFamily="2" charset="0"/>
              </a:rPr>
              <a:t>Apples</a:t>
            </a:r>
          </a:p>
          <a:p>
            <a:pPr algn="ctr" eaLnBrk="1" hangingPunct="1">
              <a:spcBef>
                <a:spcPct val="0"/>
              </a:spcBef>
              <a:buFontTx/>
              <a:buNone/>
            </a:pPr>
            <a:r>
              <a:rPr lang="en-GB" altLang="en-US" sz="2000">
                <a:solidFill>
                  <a:schemeClr val="tx1"/>
                </a:solidFill>
                <a:latin typeface="Twinkl" pitchFamily="2" charset="0"/>
              </a:rPr>
              <a:t>Wholegrain bread</a:t>
            </a:r>
          </a:p>
          <a:p>
            <a:pPr algn="ctr" eaLnBrk="1" hangingPunct="1">
              <a:spcBef>
                <a:spcPct val="0"/>
              </a:spcBef>
              <a:buFontTx/>
              <a:buNone/>
            </a:pPr>
            <a:r>
              <a:rPr lang="en-GB" altLang="en-US" sz="2000">
                <a:solidFill>
                  <a:schemeClr val="tx1"/>
                </a:solidFill>
                <a:latin typeface="Twinkl" pitchFamily="2" charset="0"/>
              </a:rPr>
              <a:t>Lentils</a:t>
            </a:r>
          </a:p>
        </p:txBody>
      </p:sp>
      <p:pic>
        <p:nvPicPr>
          <p:cNvPr id="9" name="Picture 8"/>
          <p:cNvPicPr>
            <a:picLocks noChangeAspect="1"/>
          </p:cNvPicPr>
          <p:nvPr/>
        </p:nvPicPr>
        <p:blipFill>
          <a:blip r:embed="rId2"/>
          <a:stretch>
            <a:fillRect/>
          </a:stretch>
        </p:blipFill>
        <p:spPr>
          <a:xfrm rot="214890">
            <a:off x="3578225" y="47974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rot="21257331">
            <a:off x="855663" y="3735388"/>
            <a:ext cx="2741612" cy="193833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2908300" y="2047875"/>
            <a:ext cx="1357313" cy="19526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1262063" y="2138363"/>
            <a:ext cx="1042987" cy="157797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US" dirty="0">
                <a:latin typeface="Twinkl" pitchFamily="2" charset="0"/>
                <a:ea typeface="Arial"/>
                <a:cs typeface="Arial"/>
                <a:sym typeface="Arial"/>
              </a:rPr>
              <a:t>Food Groups and Nutrients</a:t>
            </a:r>
            <a:endParaRPr lang="en-GB" altLang="en-US" dirty="0">
              <a:latin typeface="Twinkl" pitchFamily="2" charset="0"/>
            </a:endParaRPr>
          </a:p>
        </p:txBody>
      </p:sp>
      <p:sp>
        <p:nvSpPr>
          <p:cNvPr id="24579" name="Title 5"/>
          <p:cNvSpPr>
            <a:spLocks/>
          </p:cNvSpPr>
          <p:nvPr/>
        </p:nvSpPr>
        <p:spPr bwMode="auto">
          <a:xfrm>
            <a:off x="755650" y="1233488"/>
            <a:ext cx="7632700" cy="7000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1600">
                <a:latin typeface="Twinkl" pitchFamily="2" charset="0"/>
                <a:ea typeface="NTR" charset="0"/>
                <a:cs typeface="NTR" charset="0"/>
                <a:sym typeface="NTR" charset="0"/>
              </a:rPr>
              <a:t>Within each food group, there are many foods which contain more than </a:t>
            </a:r>
            <a:br>
              <a:rPr lang="en-US" altLang="en-US" sz="1600">
                <a:latin typeface="Twinkl" pitchFamily="2" charset="0"/>
                <a:ea typeface="NTR" charset="0"/>
                <a:cs typeface="NTR" charset="0"/>
                <a:sym typeface="NTR" charset="0"/>
              </a:rPr>
            </a:br>
            <a:r>
              <a:rPr lang="en-US" altLang="en-US" sz="1600">
                <a:latin typeface="Twinkl" pitchFamily="2" charset="0"/>
                <a:ea typeface="NTR" charset="0"/>
                <a:cs typeface="NTR" charset="0"/>
                <a:sym typeface="NTR" charset="0"/>
              </a:rPr>
              <a:t>one type of nutrient.</a:t>
            </a:r>
            <a:endParaRPr lang="en-GB" altLang="en-US" sz="1600">
              <a:latin typeface="Twinkl" pitchFamily="2" charset="0"/>
            </a:endParaRPr>
          </a:p>
        </p:txBody>
      </p:sp>
      <p:pic>
        <p:nvPicPr>
          <p:cNvPr id="2458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755650" y="1898650"/>
            <a:ext cx="7632700" cy="1203325"/>
          </a:xfrm>
          <a:prstGeom prst="rect">
            <a:avLst/>
          </a:prstGeom>
          <a:solidFill>
            <a:schemeClr val="bg1"/>
          </a:solidFill>
          <a:ln w="19050">
            <a:solidFill>
              <a:srgbClr val="11743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a:solidFill>
                  <a:srgbClr val="1C1C1C"/>
                </a:solidFill>
                <a:latin typeface="Twinkl" pitchFamily="2" charset="0"/>
                <a:ea typeface="NTR" charset="0"/>
                <a:cs typeface="NTR" charset="0"/>
                <a:sym typeface="NTR" charset="0"/>
              </a:rPr>
              <a:t>For example, eating broccoli from the fruit and vegetables section would provide with various different nutrients. This food is a great source of minerals (especially a mineral called potassium), a really good source of vitamins and it provides the body with fibre. </a:t>
            </a:r>
            <a:endParaRPr lang="en-GB" altLang="en-US" sz="1600">
              <a:latin typeface="Twinkl" pitchFamily="2" charset="0"/>
            </a:endParaRPr>
          </a:p>
        </p:txBody>
      </p:sp>
      <p:pic>
        <p:nvPicPr>
          <p:cNvPr id="2458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924175"/>
            <a:ext cx="52879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0263" y="3294063"/>
            <a:ext cx="584200" cy="5842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 name="Group 4"/>
          <p:cNvGrpSpPr/>
          <p:nvPr/>
        </p:nvGrpSpPr>
        <p:grpSpPr>
          <a:xfrm>
            <a:off x="6048110" y="3276600"/>
            <a:ext cx="2252134" cy="2252134"/>
            <a:chOff x="6056577" y="3293534"/>
            <a:chExt cx="2252134" cy="2252134"/>
          </a:xfrm>
          <a:effectLst>
            <a:outerShdw blurRad="63500" sx="102000" sy="102000" algn="ctr" rotWithShape="0">
              <a:prstClr val="black">
                <a:alpha val="40000"/>
              </a:prstClr>
            </a:outerShdw>
          </a:effectLst>
        </p:grpSpPr>
        <p:sp>
          <p:nvSpPr>
            <p:cNvPr id="22" name="Oval 21"/>
            <p:cNvSpPr/>
            <p:nvPr/>
          </p:nvSpPr>
          <p:spPr>
            <a:xfrm>
              <a:off x="6056577" y="3293534"/>
              <a:ext cx="2252134" cy="2252134"/>
            </a:xfrm>
            <a:prstGeom prst="ellipse">
              <a:avLst/>
            </a:prstGeom>
            <a:solidFill>
              <a:srgbClr val="C0DFC3"/>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28035">
              <a:off x="6332539" y="3522134"/>
              <a:ext cx="1681589" cy="16815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1"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p:cNvSpPr>
            <a:spLocks noGrp="1"/>
          </p:cNvSpPr>
          <p:nvPr>
            <p:ph type="title"/>
          </p:nvPr>
        </p:nvSpPr>
        <p:spPr>
          <a:xfrm>
            <a:off x="457200" y="525463"/>
            <a:ext cx="8220075" cy="1042987"/>
          </a:xfrm>
        </p:spPr>
        <p:txBody>
          <a:bodyPr/>
          <a:lstStyle/>
          <a:p>
            <a:pPr algn="ctr" eaLnBrk="1" hangingPunct="1"/>
            <a:r>
              <a:rPr lang="en-GB" altLang="en-US" sz="3400">
                <a:latin typeface="Twinkl" pitchFamily="2" charset="0"/>
              </a:rPr>
              <a:t>What do Nutrients do For us?</a:t>
            </a:r>
          </a:p>
        </p:txBody>
      </p:sp>
      <p:pic>
        <p:nvPicPr>
          <p:cNvPr id="25603" name="Individual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stretch>
            <a:fillRect/>
          </a:stretch>
        </p:blipFill>
        <p:spPr>
          <a:xfrm>
            <a:off x="755650" y="1887538"/>
            <a:ext cx="2725738" cy="385603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stretch>
            <a:fillRect/>
          </a:stretch>
        </p:blipFill>
        <p:spPr>
          <a:xfrm>
            <a:off x="3203575" y="1887538"/>
            <a:ext cx="2727325" cy="385603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5662613" y="1887538"/>
            <a:ext cx="2725737" cy="385603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a:xfrm>
            <a:off x="457200" y="525463"/>
            <a:ext cx="8220075" cy="1042987"/>
          </a:xfrm>
        </p:spPr>
        <p:txBody>
          <a:bodyPr/>
          <a:lstStyle/>
          <a:p>
            <a:pPr algn="ctr" eaLnBrk="1" hangingPunct="1"/>
            <a:r>
              <a:rPr lang="en-GB" altLang="en-US" sz="3400" dirty="0">
                <a:latin typeface="Twinkl" pitchFamily="2" charset="0"/>
              </a:rPr>
              <a:t>What do Nutrients do For us?</a:t>
            </a:r>
          </a:p>
        </p:txBody>
      </p:sp>
      <p:pic>
        <p:nvPicPr>
          <p:cNvPr id="26627" name="Individual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a:stretch>
            <a:fillRect/>
          </a:stretch>
        </p:blipFill>
        <p:spPr>
          <a:xfrm>
            <a:off x="755650" y="1887538"/>
            <a:ext cx="2725738" cy="3856037"/>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4"/>
          <a:stretch>
            <a:fillRect/>
          </a:stretch>
        </p:blipFill>
        <p:spPr>
          <a:xfrm>
            <a:off x="3203575" y="1887538"/>
            <a:ext cx="2727325" cy="3856037"/>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5"/>
          <a:stretch>
            <a:fillRect/>
          </a:stretch>
        </p:blipFill>
        <p:spPr>
          <a:xfrm>
            <a:off x="5662613" y="1887538"/>
            <a:ext cx="2725737" cy="385603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922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itchFamily="2" charset="0"/>
              </a:rPr>
              <a:t>Aim</a:t>
            </a:r>
          </a:p>
        </p:txBody>
      </p:sp>
      <p:sp>
        <p:nvSpPr>
          <p:cNvPr id="9222" name="Content Placeholder 15"/>
          <p:cNvSpPr>
            <a:spLocks noGrp="1"/>
          </p:cNvSpPr>
          <p:nvPr>
            <p:ph idx="1"/>
          </p:nvPr>
        </p:nvSpPr>
        <p:spPr>
          <a:xfrm>
            <a:off x="628650" y="1127125"/>
            <a:ext cx="7886700" cy="1409700"/>
          </a:xfrm>
        </p:spPr>
        <p:txBody>
          <a:bodyPr/>
          <a:lstStyle/>
          <a:p>
            <a:r>
              <a:rPr lang="en-GB" altLang="en-US" dirty="0">
                <a:latin typeface="Twinkl" pitchFamily="2" charset="0"/>
              </a:rPr>
              <a:t>I can state why animals, including humans, need the right type </a:t>
            </a:r>
            <a:br>
              <a:rPr lang="en-GB" altLang="en-US" dirty="0">
                <a:latin typeface="Twinkl" pitchFamily="2" charset="0"/>
              </a:rPr>
            </a:br>
            <a:r>
              <a:rPr lang="en-GB" altLang="en-US" dirty="0">
                <a:latin typeface="Twinkl" pitchFamily="2" charset="0"/>
              </a:rPr>
              <a:t>of nutrients.</a:t>
            </a:r>
          </a:p>
        </p:txBody>
      </p:sp>
      <p:sp>
        <p:nvSpPr>
          <p:cNvPr id="9223" name="Content Placeholder 15"/>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a:latin typeface="Twinkl" pitchFamily="2" charset="0"/>
              </a:rPr>
              <a:t>I </a:t>
            </a:r>
            <a:r>
              <a:rPr lang="en-GB" altLang="en-US" dirty="0">
                <a:latin typeface="Twinkl" pitchFamily="2" charset="0"/>
              </a:rPr>
              <a:t>can explain the difference between food groups and types </a:t>
            </a:r>
            <a:br>
              <a:rPr lang="en-GB" altLang="en-US" dirty="0">
                <a:latin typeface="Twinkl" pitchFamily="2" charset="0"/>
              </a:rPr>
            </a:br>
            <a:r>
              <a:rPr lang="en-GB" altLang="en-US" dirty="0">
                <a:latin typeface="Twinkl" pitchFamily="2" charset="0"/>
              </a:rPr>
              <a:t>of nutrients.</a:t>
            </a:r>
          </a:p>
          <a:p>
            <a:pPr eaLnBrk="1" hangingPunct="1"/>
            <a:r>
              <a:rPr lang="en-GB" altLang="en-US" dirty="0">
                <a:latin typeface="Twinkl" pitchFamily="2" charset="0"/>
              </a:rPr>
              <a:t>I can explain what types of nutrients humans need.</a:t>
            </a:r>
          </a:p>
          <a:p>
            <a:pPr eaLnBrk="1" hangingPunct="1"/>
            <a:endParaRPr lang="en-GB" altLang="en-US" dirty="0">
              <a:latin typeface="Twinkl" pitchFamily="2" charset="0"/>
            </a:endParaRPr>
          </a:p>
          <a:p>
            <a:pPr eaLnBrk="1" hangingPunct="1"/>
            <a:endParaRPr lang="en-GB" altLang="en-US" dirty="0">
              <a:latin typeface="Twinkl"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0" y="1587500"/>
            <a:ext cx="3816350" cy="1214438"/>
          </a:xfrm>
          <a:prstGeom prst="rect">
            <a:avLst/>
          </a:prstGeom>
          <a:solidFill>
            <a:srgbClr val="C0DFC3"/>
          </a:solidFill>
          <a:ln w="19050">
            <a:solidFill>
              <a:srgbClr val="11743A"/>
            </a:solidFill>
          </a:ln>
        </p:spPr>
        <p:txBody>
          <a:bodyPr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ea typeface="NTR" charset="0"/>
                <a:cs typeface="NTR" charset="0"/>
                <a:sym typeface="NTR" charset="0"/>
              </a:rPr>
              <a:t>Nutrients are substances that animals need to stay alive and stay healthy. These nutrients are found in the foods we eat.</a:t>
            </a:r>
            <a:endParaRPr lang="en-GB" altLang="en-US">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4935538" y="1552575"/>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50888" y="2801938"/>
            <a:ext cx="3821112" cy="468312"/>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a:latin typeface="Twinkl" pitchFamily="2" charset="0"/>
              </a:rPr>
              <a:t>There are seven nutrients.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E7BBBB"/>
          </a:solidFill>
          <a:ln w="19050">
            <a:solidFill>
              <a:srgbClr val="E61A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8435" name="Title 5"/>
          <p:cNvSpPr>
            <a:spLocks noGrp="1"/>
          </p:cNvSpPr>
          <p:nvPr>
            <p:ph type="title"/>
          </p:nvPr>
        </p:nvSpPr>
        <p:spPr>
          <a:xfrm>
            <a:off x="457200" y="744538"/>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E61A75"/>
                </a:solidFill>
                <a:latin typeface="Twinkl" pitchFamily="2" charset="0"/>
              </a:rPr>
              <a:t>Proteins</a:t>
            </a:r>
          </a:p>
        </p:txBody>
      </p:sp>
      <p:sp>
        <p:nvSpPr>
          <p:cNvPr id="17412" name="Title 5"/>
          <p:cNvSpPr txBox="1">
            <a:spLocks/>
          </p:cNvSpPr>
          <p:nvPr/>
        </p:nvSpPr>
        <p:spPr bwMode="auto">
          <a:xfrm>
            <a:off x="4933950" y="1819275"/>
            <a:ext cx="3454400" cy="4273550"/>
          </a:xfrm>
          <a:prstGeom prst="rect">
            <a:avLst/>
          </a:prstGeom>
          <a:solidFill>
            <a:schemeClr val="bg1"/>
          </a:solidFill>
          <a:ln w="19050">
            <a:solidFill>
              <a:srgbClr val="E61A75"/>
            </a:solidFill>
            <a:miter lim="800000"/>
            <a:headEnd/>
            <a:tailEnd/>
          </a:ln>
        </p:spPr>
        <p:txBody>
          <a:bodyPr lIns="252000" tIns="252000" rIns="252000" bIns="25200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algn="ctr" eaLnBrk="1" hangingPunct="1">
              <a:lnSpc>
                <a:spcPct val="90000"/>
              </a:lnSpc>
            </a:pPr>
            <a:r>
              <a:rPr lang="en-GB" altLang="en-US" sz="2000" b="1">
                <a:solidFill>
                  <a:srgbClr val="E61A75"/>
                </a:solidFill>
                <a:latin typeface="Twinkl" pitchFamily="2" charset="0"/>
              </a:rPr>
              <a:t>Proteins help your body to grow and repair itself.</a:t>
            </a:r>
          </a:p>
          <a:p>
            <a:pPr algn="ctr" eaLnBrk="1" hangingPunct="1">
              <a:lnSpc>
                <a:spcPct val="90000"/>
              </a:lnSpc>
            </a:pPr>
            <a:endParaRPr lang="en-GB" altLang="en-US" sz="2000" b="1">
              <a:latin typeface="Twinkl" pitchFamily="2" charset="0"/>
            </a:endParaRPr>
          </a:p>
          <a:p>
            <a:pPr algn="ctr" eaLnBrk="1" hangingPunct="1">
              <a:lnSpc>
                <a:spcPct val="90000"/>
              </a:lnSpc>
            </a:pPr>
            <a:endParaRPr lang="en-GB" altLang="en-US" b="1">
              <a:latin typeface="Twinkl" pitchFamily="2" charset="0"/>
            </a:endParaRPr>
          </a:p>
          <a:p>
            <a:pPr algn="ctr" eaLnBrk="1" hangingPunct="1">
              <a:lnSpc>
                <a:spcPct val="90000"/>
              </a:lnSpc>
            </a:pPr>
            <a:r>
              <a:rPr lang="en-GB" altLang="en-US" sz="2000">
                <a:latin typeface="Twinkl" pitchFamily="2" charset="0"/>
              </a:rPr>
              <a:t>Foods high in protein include:</a:t>
            </a:r>
          </a:p>
          <a:p>
            <a:pPr algn="ctr" eaLnBrk="1" hangingPunct="1">
              <a:lnSpc>
                <a:spcPct val="90000"/>
              </a:lnSpc>
            </a:pPr>
            <a:endParaRPr lang="en-GB" altLang="en-US" sz="2000">
              <a:latin typeface="Twinkl" pitchFamily="2" charset="0"/>
            </a:endParaRPr>
          </a:p>
          <a:p>
            <a:pPr algn="ctr" eaLnBrk="1" hangingPunct="1">
              <a:lnSpc>
                <a:spcPct val="90000"/>
              </a:lnSpc>
            </a:pPr>
            <a:r>
              <a:rPr lang="en-GB" altLang="en-US" sz="2000">
                <a:latin typeface="Twinkl" pitchFamily="2" charset="0"/>
              </a:rPr>
              <a:t>Red Meat</a:t>
            </a:r>
          </a:p>
          <a:p>
            <a:pPr algn="ctr" eaLnBrk="1" hangingPunct="1">
              <a:lnSpc>
                <a:spcPct val="90000"/>
              </a:lnSpc>
            </a:pPr>
            <a:r>
              <a:rPr lang="en-GB" altLang="en-US" sz="2000">
                <a:latin typeface="Twinkl" pitchFamily="2" charset="0"/>
              </a:rPr>
              <a:t>Fish</a:t>
            </a:r>
          </a:p>
          <a:p>
            <a:pPr algn="ctr" eaLnBrk="1" hangingPunct="1">
              <a:lnSpc>
                <a:spcPct val="90000"/>
              </a:lnSpc>
            </a:pPr>
            <a:r>
              <a:rPr lang="en-GB" altLang="en-US" sz="2000">
                <a:latin typeface="Twinkl" pitchFamily="2" charset="0"/>
              </a:rPr>
              <a:t>Beans</a:t>
            </a:r>
          </a:p>
          <a:p>
            <a:pPr algn="ctr" eaLnBrk="1" hangingPunct="1">
              <a:lnSpc>
                <a:spcPct val="90000"/>
              </a:lnSpc>
            </a:pPr>
            <a:r>
              <a:rPr lang="en-GB" altLang="en-US" sz="2000">
                <a:latin typeface="Twinkl" pitchFamily="2" charset="0"/>
              </a:rPr>
              <a:t>Yoghurt</a:t>
            </a:r>
          </a:p>
        </p:txBody>
      </p:sp>
      <p:pic>
        <p:nvPicPr>
          <p:cNvPr id="2" name="Picture 1"/>
          <p:cNvPicPr>
            <a:picLocks noChangeAspect="1"/>
          </p:cNvPicPr>
          <p:nvPr/>
        </p:nvPicPr>
        <p:blipFill>
          <a:blip r:embed="rId2"/>
          <a:stretch>
            <a:fillRect/>
          </a:stretch>
        </p:blipFill>
        <p:spPr>
          <a:xfrm>
            <a:off x="817563" y="4419600"/>
            <a:ext cx="1468437" cy="150653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896938" y="2016125"/>
            <a:ext cx="1639887" cy="12525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2536825" y="5067300"/>
            <a:ext cx="1909763" cy="76993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124075" y="3335338"/>
            <a:ext cx="1360488" cy="14779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3308350" y="2016125"/>
            <a:ext cx="1016000" cy="128111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ACC38"/>
          </a:solidFill>
          <a:ln w="19050">
            <a:solidFill>
              <a:srgbClr val="CD99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19459" name="Title 5"/>
          <p:cNvSpPr>
            <a:spLocks noGrp="1"/>
          </p:cNvSpPr>
          <p:nvPr>
            <p:ph type="title"/>
          </p:nvPr>
        </p:nvSpPr>
        <p:spPr>
          <a:xfrm>
            <a:off x="457200" y="812800"/>
            <a:ext cx="8220075" cy="633413"/>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CD9905"/>
                </a:solidFill>
                <a:latin typeface="Twinkl" pitchFamily="2" charset="0"/>
              </a:rPr>
              <a:t>Carbohydrates</a:t>
            </a:r>
          </a:p>
        </p:txBody>
      </p:sp>
      <p:sp>
        <p:nvSpPr>
          <p:cNvPr id="18436" name="Title 5"/>
          <p:cNvSpPr>
            <a:spLocks/>
          </p:cNvSpPr>
          <p:nvPr/>
        </p:nvSpPr>
        <p:spPr bwMode="auto">
          <a:xfrm>
            <a:off x="4933950" y="1819275"/>
            <a:ext cx="3454400" cy="4273550"/>
          </a:xfrm>
          <a:prstGeom prst="rect">
            <a:avLst/>
          </a:prstGeom>
          <a:solidFill>
            <a:schemeClr val="bg1"/>
          </a:solidFill>
          <a:ln w="19050">
            <a:solidFill>
              <a:srgbClr val="CD990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CD9905"/>
                </a:solidFill>
                <a:latin typeface="Twinkl" pitchFamily="2" charset="0"/>
              </a:rPr>
              <a:t>Carbohydrates give </a:t>
            </a:r>
            <a:br>
              <a:rPr lang="en-GB" altLang="en-US" sz="2000" b="1">
                <a:solidFill>
                  <a:srgbClr val="CD9905"/>
                </a:solidFill>
                <a:latin typeface="Twinkl" pitchFamily="2" charset="0"/>
              </a:rPr>
            </a:br>
            <a:r>
              <a:rPr lang="en-GB" altLang="en-US" sz="2000" b="1">
                <a:solidFill>
                  <a:srgbClr val="CD9905"/>
                </a:solidFill>
                <a:latin typeface="Twinkl" pitchFamily="2" charset="0"/>
              </a:rPr>
              <a:t>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carbohydrates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Bread</a:t>
            </a:r>
          </a:p>
          <a:p>
            <a:pPr algn="ctr" eaLnBrk="1" hangingPunct="1">
              <a:spcBef>
                <a:spcPct val="0"/>
              </a:spcBef>
              <a:buFontTx/>
              <a:buNone/>
            </a:pPr>
            <a:r>
              <a:rPr lang="en-GB" altLang="en-US" sz="2000">
                <a:solidFill>
                  <a:schemeClr val="tx1"/>
                </a:solidFill>
                <a:latin typeface="Twinkl" pitchFamily="2" charset="0"/>
              </a:rPr>
              <a:t>Pasta</a:t>
            </a:r>
          </a:p>
          <a:p>
            <a:pPr algn="ctr" eaLnBrk="1" hangingPunct="1">
              <a:spcBef>
                <a:spcPct val="0"/>
              </a:spcBef>
              <a:buFontTx/>
              <a:buNone/>
            </a:pPr>
            <a:r>
              <a:rPr lang="en-GB" altLang="en-US" sz="2000">
                <a:solidFill>
                  <a:schemeClr val="tx1"/>
                </a:solidFill>
                <a:latin typeface="Twinkl" pitchFamily="2" charset="0"/>
              </a:rPr>
              <a:t>Fruit</a:t>
            </a:r>
          </a:p>
          <a:p>
            <a:pPr algn="ctr" eaLnBrk="1" hangingPunct="1">
              <a:spcBef>
                <a:spcPct val="0"/>
              </a:spcBef>
              <a:buFontTx/>
              <a:buNone/>
            </a:pPr>
            <a:r>
              <a:rPr lang="en-GB" altLang="en-US" sz="2000">
                <a:solidFill>
                  <a:schemeClr val="tx1"/>
                </a:solidFill>
                <a:latin typeface="Twinkl" pitchFamily="2" charset="0"/>
              </a:rPr>
              <a:t>Potatoes</a:t>
            </a:r>
          </a:p>
        </p:txBody>
      </p:sp>
      <p:pic>
        <p:nvPicPr>
          <p:cNvPr id="2" name="Picture 1"/>
          <p:cNvPicPr>
            <a:picLocks noChangeAspect="1"/>
          </p:cNvPicPr>
          <p:nvPr/>
        </p:nvPicPr>
        <p:blipFill>
          <a:blip r:embed="rId2"/>
          <a:stretch>
            <a:fillRect/>
          </a:stretch>
        </p:blipFill>
        <p:spPr>
          <a:xfrm rot="338961">
            <a:off x="1058863" y="4083050"/>
            <a:ext cx="2822575" cy="19954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rot="214890">
            <a:off x="1704975" y="3095625"/>
            <a:ext cx="833438" cy="112236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rot="21394277">
            <a:off x="3098800" y="2316163"/>
            <a:ext cx="1173163" cy="214788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8375" y="2016125"/>
            <a:ext cx="1671638" cy="8143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B4A7CA"/>
          </a:solidFill>
          <a:ln w="19050">
            <a:solidFill>
              <a:srgbClr val="6B2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0483"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6B2D88"/>
                </a:solidFill>
                <a:latin typeface="Twinkl" pitchFamily="2" charset="0"/>
              </a:rPr>
              <a:t>Fats</a:t>
            </a:r>
          </a:p>
        </p:txBody>
      </p:sp>
      <p:sp>
        <p:nvSpPr>
          <p:cNvPr id="19460" name="Title 5"/>
          <p:cNvSpPr>
            <a:spLocks/>
          </p:cNvSpPr>
          <p:nvPr/>
        </p:nvSpPr>
        <p:spPr bwMode="auto">
          <a:xfrm>
            <a:off x="4933950" y="1819275"/>
            <a:ext cx="3454400" cy="4273550"/>
          </a:xfrm>
          <a:prstGeom prst="rect">
            <a:avLst/>
          </a:prstGeom>
          <a:solidFill>
            <a:schemeClr val="bg1"/>
          </a:solidFill>
          <a:ln w="19050">
            <a:solidFill>
              <a:srgbClr val="6B2D88"/>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6B2D88"/>
                </a:solidFill>
                <a:latin typeface="Twinkl" pitchFamily="2" charset="0"/>
              </a:rPr>
              <a:t>Fats give you energy.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fats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Nuts</a:t>
            </a:r>
          </a:p>
          <a:p>
            <a:pPr algn="ctr" eaLnBrk="1" hangingPunct="1">
              <a:spcBef>
                <a:spcPct val="0"/>
              </a:spcBef>
              <a:buFontTx/>
              <a:buNone/>
            </a:pPr>
            <a:r>
              <a:rPr lang="en-GB" altLang="en-US" sz="2000">
                <a:solidFill>
                  <a:schemeClr val="tx1"/>
                </a:solidFill>
                <a:latin typeface="Twinkl" pitchFamily="2" charset="0"/>
              </a:rPr>
              <a:t>Oils</a:t>
            </a:r>
          </a:p>
          <a:p>
            <a:pPr algn="ctr" eaLnBrk="1" hangingPunct="1">
              <a:spcBef>
                <a:spcPct val="0"/>
              </a:spcBef>
              <a:buFontTx/>
              <a:buNone/>
            </a:pPr>
            <a:r>
              <a:rPr lang="en-GB" altLang="en-US" sz="2000">
                <a:solidFill>
                  <a:schemeClr val="tx1"/>
                </a:solidFill>
                <a:latin typeface="Twinkl" pitchFamily="2" charset="0"/>
              </a:rPr>
              <a:t>Avocados </a:t>
            </a:r>
          </a:p>
          <a:p>
            <a:pPr algn="ctr" eaLnBrk="1" hangingPunct="1">
              <a:spcBef>
                <a:spcPct val="0"/>
              </a:spcBef>
              <a:buFontTx/>
              <a:buNone/>
            </a:pPr>
            <a:r>
              <a:rPr lang="en-GB" altLang="en-US" sz="2000">
                <a:solidFill>
                  <a:schemeClr val="tx1"/>
                </a:solidFill>
                <a:latin typeface="Twinkl" pitchFamily="2" charset="0"/>
              </a:rPr>
              <a:t>Butter</a:t>
            </a:r>
          </a:p>
        </p:txBody>
      </p:sp>
      <p:pic>
        <p:nvPicPr>
          <p:cNvPr id="2" name="Picture 1"/>
          <p:cNvPicPr>
            <a:picLocks noChangeAspect="1"/>
          </p:cNvPicPr>
          <p:nvPr/>
        </p:nvPicPr>
        <p:blipFill>
          <a:blip r:embed="rId2"/>
          <a:stretch>
            <a:fillRect/>
          </a:stretch>
        </p:blipFill>
        <p:spPr>
          <a:xfrm rot="21335444">
            <a:off x="2884488" y="2011363"/>
            <a:ext cx="947737" cy="130175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3140075" y="3552825"/>
            <a:ext cx="996950" cy="239871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482725" y="4156075"/>
            <a:ext cx="887413" cy="167798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962025" y="2846388"/>
            <a:ext cx="1741488" cy="100171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F8BD95"/>
          </a:solidFill>
          <a:ln w="19050">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1507"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F08215"/>
                </a:solidFill>
                <a:latin typeface="Twinkl" pitchFamily="2" charset="0"/>
              </a:rPr>
              <a:t>Vitamins</a:t>
            </a:r>
          </a:p>
        </p:txBody>
      </p:sp>
      <p:sp>
        <p:nvSpPr>
          <p:cNvPr id="20484" name="Title 5"/>
          <p:cNvSpPr>
            <a:spLocks/>
          </p:cNvSpPr>
          <p:nvPr/>
        </p:nvSpPr>
        <p:spPr bwMode="auto">
          <a:xfrm>
            <a:off x="4933950" y="1819275"/>
            <a:ext cx="3454400" cy="4273550"/>
          </a:xfrm>
          <a:prstGeom prst="rect">
            <a:avLst/>
          </a:prstGeom>
          <a:solidFill>
            <a:schemeClr val="bg1"/>
          </a:solidFill>
          <a:ln w="19050">
            <a:solidFill>
              <a:srgbClr val="F08215"/>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F08215"/>
                </a:solidFill>
                <a:latin typeface="Twinkl" pitchFamily="2" charset="0"/>
              </a:rPr>
              <a:t>Vitamins keep your </a:t>
            </a:r>
            <a:br>
              <a:rPr lang="en-GB" altLang="en-US" sz="2000" b="1">
                <a:solidFill>
                  <a:srgbClr val="F08215"/>
                </a:solidFill>
                <a:latin typeface="Twinkl" pitchFamily="2" charset="0"/>
              </a:rPr>
            </a:br>
            <a:r>
              <a:rPr lang="en-GB" altLang="en-US" sz="2000" b="1">
                <a:solidFill>
                  <a:srgbClr val="F08215"/>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vitamins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Oranges</a:t>
            </a:r>
          </a:p>
          <a:p>
            <a:pPr algn="ctr" eaLnBrk="1" hangingPunct="1">
              <a:spcBef>
                <a:spcPct val="0"/>
              </a:spcBef>
              <a:buFontTx/>
              <a:buNone/>
            </a:pPr>
            <a:r>
              <a:rPr lang="en-GB" altLang="en-US" sz="2000">
                <a:solidFill>
                  <a:schemeClr val="tx1"/>
                </a:solidFill>
                <a:latin typeface="Twinkl" pitchFamily="2" charset="0"/>
              </a:rPr>
              <a:t>Carrots</a:t>
            </a:r>
          </a:p>
          <a:p>
            <a:pPr algn="ctr" eaLnBrk="1" hangingPunct="1">
              <a:spcBef>
                <a:spcPct val="0"/>
              </a:spcBef>
              <a:buFontTx/>
              <a:buNone/>
            </a:pPr>
            <a:r>
              <a:rPr lang="en-GB" altLang="en-US" sz="2000">
                <a:solidFill>
                  <a:schemeClr val="tx1"/>
                </a:solidFill>
                <a:latin typeface="Twinkl" pitchFamily="2" charset="0"/>
              </a:rPr>
              <a:t>Beef</a:t>
            </a:r>
          </a:p>
          <a:p>
            <a:pPr algn="ctr" eaLnBrk="1" hangingPunct="1">
              <a:spcBef>
                <a:spcPct val="0"/>
              </a:spcBef>
              <a:buFontTx/>
              <a:buNone/>
            </a:pPr>
            <a:r>
              <a:rPr lang="en-GB" altLang="en-US" sz="2000">
                <a:solidFill>
                  <a:schemeClr val="tx1"/>
                </a:solidFill>
                <a:latin typeface="Twinkl" pitchFamily="2" charset="0"/>
              </a:rPr>
              <a:t>Nuts</a:t>
            </a:r>
          </a:p>
        </p:txBody>
      </p:sp>
      <p:pic>
        <p:nvPicPr>
          <p:cNvPr id="9" name="Picture 8"/>
          <p:cNvPicPr>
            <a:picLocks noChangeAspect="1"/>
          </p:cNvPicPr>
          <p:nvPr/>
        </p:nvPicPr>
        <p:blipFill>
          <a:blip r:embed="rId2"/>
          <a:stretch>
            <a:fillRect/>
          </a:stretch>
        </p:blipFill>
        <p:spPr>
          <a:xfrm rot="21335444">
            <a:off x="3070225" y="2090738"/>
            <a:ext cx="1001713" cy="1376362"/>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3"/>
          <a:stretch>
            <a:fillRect/>
          </a:stretch>
        </p:blipFill>
        <p:spPr>
          <a:xfrm>
            <a:off x="874713" y="4335463"/>
            <a:ext cx="1897062" cy="144938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944563" y="2506663"/>
            <a:ext cx="2325687" cy="165893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3114675" y="4478338"/>
            <a:ext cx="1216025" cy="122396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C0DFC3"/>
          </a:solidFill>
          <a:ln w="19050">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531"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09640"/>
                </a:solidFill>
                <a:latin typeface="Twinkl" pitchFamily="2" charset="0"/>
              </a:rPr>
              <a:t>Minerals</a:t>
            </a:r>
          </a:p>
        </p:txBody>
      </p:sp>
      <p:sp>
        <p:nvSpPr>
          <p:cNvPr id="21508" name="Title 5"/>
          <p:cNvSpPr>
            <a:spLocks/>
          </p:cNvSpPr>
          <p:nvPr/>
        </p:nvSpPr>
        <p:spPr bwMode="auto">
          <a:xfrm>
            <a:off x="4933950" y="1819275"/>
            <a:ext cx="3454400" cy="4273550"/>
          </a:xfrm>
          <a:prstGeom prst="rect">
            <a:avLst/>
          </a:prstGeom>
          <a:solidFill>
            <a:schemeClr val="bg1"/>
          </a:solidFill>
          <a:ln w="19050">
            <a:solidFill>
              <a:srgbClr val="009640"/>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2000" b="1">
                <a:solidFill>
                  <a:srgbClr val="009640"/>
                </a:solidFill>
                <a:latin typeface="Twinkl" pitchFamily="2" charset="0"/>
              </a:rPr>
              <a:t>Minerals keep your </a:t>
            </a:r>
            <a:br>
              <a:rPr lang="en-GB" altLang="en-US" sz="2000" b="1">
                <a:solidFill>
                  <a:srgbClr val="009640"/>
                </a:solidFill>
                <a:latin typeface="Twinkl" pitchFamily="2" charset="0"/>
              </a:rPr>
            </a:br>
            <a:r>
              <a:rPr lang="en-GB" altLang="en-US" sz="2000" b="1">
                <a:solidFill>
                  <a:srgbClr val="009640"/>
                </a:solidFill>
                <a:latin typeface="Twinkl" pitchFamily="2" charset="0"/>
              </a:rPr>
              <a:t>body healthy.</a:t>
            </a: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endParaRPr lang="en-GB" altLang="en-US" sz="2000" b="1">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Foods high in minerals include:</a:t>
            </a:r>
          </a:p>
          <a:p>
            <a:pPr algn="ctr" eaLnBrk="1" hangingPunct="1">
              <a:spcBef>
                <a:spcPct val="0"/>
              </a:spcBef>
              <a:buFontTx/>
              <a:buNone/>
            </a:pPr>
            <a:endParaRPr lang="en-GB" altLang="en-US" sz="2000">
              <a:solidFill>
                <a:schemeClr val="tx1"/>
              </a:solidFill>
              <a:latin typeface="Twinkl" pitchFamily="2" charset="0"/>
            </a:endParaRPr>
          </a:p>
          <a:p>
            <a:pPr algn="ctr" eaLnBrk="1" hangingPunct="1">
              <a:spcBef>
                <a:spcPct val="0"/>
              </a:spcBef>
              <a:buFontTx/>
              <a:buNone/>
            </a:pPr>
            <a:r>
              <a:rPr lang="en-GB" altLang="en-US" sz="2000">
                <a:solidFill>
                  <a:schemeClr val="tx1"/>
                </a:solidFill>
                <a:latin typeface="Twinkl" pitchFamily="2" charset="0"/>
              </a:rPr>
              <a:t>Milk</a:t>
            </a:r>
          </a:p>
          <a:p>
            <a:pPr algn="ctr" eaLnBrk="1" hangingPunct="1">
              <a:spcBef>
                <a:spcPct val="0"/>
              </a:spcBef>
              <a:buFontTx/>
              <a:buNone/>
            </a:pPr>
            <a:r>
              <a:rPr lang="en-GB" altLang="en-US" sz="2000">
                <a:solidFill>
                  <a:schemeClr val="tx1"/>
                </a:solidFill>
                <a:latin typeface="Twinkl" pitchFamily="2" charset="0"/>
              </a:rPr>
              <a:t>Spinach</a:t>
            </a:r>
          </a:p>
          <a:p>
            <a:pPr algn="ctr" eaLnBrk="1" hangingPunct="1">
              <a:spcBef>
                <a:spcPct val="0"/>
              </a:spcBef>
              <a:buFontTx/>
              <a:buNone/>
            </a:pPr>
            <a:r>
              <a:rPr lang="en-GB" altLang="en-US" sz="2000">
                <a:solidFill>
                  <a:schemeClr val="tx1"/>
                </a:solidFill>
                <a:latin typeface="Twinkl" pitchFamily="2" charset="0"/>
              </a:rPr>
              <a:t>Salt</a:t>
            </a:r>
          </a:p>
          <a:p>
            <a:pPr algn="ctr" eaLnBrk="1" hangingPunct="1">
              <a:spcBef>
                <a:spcPct val="0"/>
              </a:spcBef>
              <a:buFontTx/>
              <a:buNone/>
            </a:pPr>
            <a:r>
              <a:rPr lang="en-GB" altLang="en-US" sz="2000">
                <a:solidFill>
                  <a:schemeClr val="tx1"/>
                </a:solidFill>
                <a:latin typeface="Twinkl" pitchFamily="2" charset="0"/>
              </a:rPr>
              <a:t>Sweetcorn</a:t>
            </a:r>
          </a:p>
        </p:txBody>
      </p:sp>
      <p:pic>
        <p:nvPicPr>
          <p:cNvPr id="2" name="Picture 1"/>
          <p:cNvPicPr>
            <a:picLocks noChangeAspect="1"/>
          </p:cNvPicPr>
          <p:nvPr/>
        </p:nvPicPr>
        <p:blipFill>
          <a:blip r:embed="rId2"/>
          <a:stretch>
            <a:fillRect/>
          </a:stretch>
        </p:blipFill>
        <p:spPr>
          <a:xfrm>
            <a:off x="1223963" y="2071688"/>
            <a:ext cx="1225550" cy="212883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2303463" y="4473575"/>
            <a:ext cx="2098675" cy="140493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1212850" y="4454525"/>
            <a:ext cx="623888" cy="14033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2782888" y="2162175"/>
            <a:ext cx="1619250" cy="22923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55650" y="1819275"/>
            <a:ext cx="3816350" cy="4273550"/>
          </a:xfrm>
          <a:prstGeom prst="rect">
            <a:avLst/>
          </a:prstGeom>
          <a:solidFill>
            <a:srgbClr val="67A2D8"/>
          </a:solidFill>
          <a:ln w="19050">
            <a:solidFill>
              <a:srgbClr val="0377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3555" name="Title 5"/>
          <p:cNvSpPr>
            <a:spLocks noGrp="1"/>
          </p:cNvSpPr>
          <p:nvPr>
            <p:ph type="title"/>
          </p:nvPr>
        </p:nvSpPr>
        <p:spPr>
          <a:xfrm>
            <a:off x="457200" y="658813"/>
            <a:ext cx="8220075" cy="631825"/>
          </a:xfrm>
        </p:spPr>
        <p:txBody>
          <a:bodyPr>
            <a:normAutofit fontScale="90000"/>
          </a:bodyPr>
          <a:lstStyle/>
          <a:p>
            <a:pPr algn="ctr" eaLnBrk="1" hangingPunct="1">
              <a:defRPr/>
            </a:pPr>
            <a:r>
              <a:rPr lang="en-GB" altLang="en-US" dirty="0">
                <a:latin typeface="Twinkl" pitchFamily="2" charset="0"/>
              </a:rPr>
              <a:t>Types of Nutrients - </a:t>
            </a:r>
            <a:r>
              <a:rPr lang="en-GB" altLang="en-US" dirty="0">
                <a:solidFill>
                  <a:srgbClr val="0377BC"/>
                </a:solidFill>
                <a:latin typeface="Twinkl" pitchFamily="2" charset="0"/>
              </a:rPr>
              <a:t>Water</a:t>
            </a:r>
          </a:p>
        </p:txBody>
      </p:sp>
      <p:sp>
        <p:nvSpPr>
          <p:cNvPr id="22532" name="Title 5"/>
          <p:cNvSpPr>
            <a:spLocks/>
          </p:cNvSpPr>
          <p:nvPr/>
        </p:nvSpPr>
        <p:spPr bwMode="auto">
          <a:xfrm>
            <a:off x="4767263" y="1819275"/>
            <a:ext cx="3621087" cy="4273550"/>
          </a:xfrm>
          <a:prstGeom prst="rect">
            <a:avLst/>
          </a:prstGeom>
          <a:solidFill>
            <a:schemeClr val="bg1"/>
          </a:solidFill>
          <a:ln w="19050">
            <a:solidFill>
              <a:srgbClr val="0377BC"/>
            </a:solidFill>
            <a:round/>
            <a:headEnd/>
            <a:tailEnd/>
          </a:ln>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a:solidFill>
                  <a:schemeClr val="tx1"/>
                </a:solidFill>
                <a:latin typeface="Twinkl" pitchFamily="2" charset="0"/>
              </a:rPr>
              <a:t>Water helps to move nutrients in your body and get rid of waste that you don’t need. It is an essential nutrient for our survival. While it is really important to drink plenty of water, it is also important to remember that many foods contain water also.</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b="1">
                <a:solidFill>
                  <a:srgbClr val="0377BC"/>
                </a:solidFill>
                <a:latin typeface="Twinkl" pitchFamily="2" charset="0"/>
              </a:rPr>
              <a:t>Foods high in water include:</a:t>
            </a:r>
          </a:p>
          <a:p>
            <a:pPr algn="ctr" eaLnBrk="1" hangingPunct="1">
              <a:spcBef>
                <a:spcPct val="0"/>
              </a:spcBef>
              <a:buFontTx/>
              <a:buNone/>
            </a:pPr>
            <a:endParaRPr lang="en-GB" altLang="en-US" b="1">
              <a:solidFill>
                <a:schemeClr val="tx1"/>
              </a:solidFill>
              <a:latin typeface="Twinkl" pitchFamily="2" charset="0"/>
            </a:endParaRPr>
          </a:p>
          <a:p>
            <a:pPr algn="ctr" eaLnBrk="1" hangingPunct="1">
              <a:spcBef>
                <a:spcPct val="0"/>
              </a:spcBef>
              <a:buFontTx/>
              <a:buNone/>
            </a:pPr>
            <a:r>
              <a:rPr lang="en-GB" altLang="en-US">
                <a:solidFill>
                  <a:schemeClr val="tx1"/>
                </a:solidFill>
                <a:latin typeface="Twinkl" pitchFamily="2" charset="0"/>
              </a:rPr>
              <a:t>Tomatoes</a:t>
            </a:r>
          </a:p>
          <a:p>
            <a:pPr algn="ctr" eaLnBrk="1" hangingPunct="1">
              <a:spcBef>
                <a:spcPct val="0"/>
              </a:spcBef>
              <a:buFontTx/>
              <a:buNone/>
            </a:pPr>
            <a:r>
              <a:rPr lang="en-GB" altLang="en-US">
                <a:solidFill>
                  <a:schemeClr val="tx1"/>
                </a:solidFill>
                <a:latin typeface="Twinkl" pitchFamily="2" charset="0"/>
              </a:rPr>
              <a:t>Cucumbers</a:t>
            </a:r>
          </a:p>
          <a:p>
            <a:pPr algn="ctr" eaLnBrk="1" hangingPunct="1">
              <a:spcBef>
                <a:spcPct val="0"/>
              </a:spcBef>
              <a:buFontTx/>
              <a:buNone/>
            </a:pPr>
            <a:r>
              <a:rPr lang="en-GB" altLang="en-US">
                <a:solidFill>
                  <a:schemeClr val="tx1"/>
                </a:solidFill>
                <a:latin typeface="Twinkl" pitchFamily="2" charset="0"/>
              </a:rPr>
              <a:t>Lettuce</a:t>
            </a:r>
          </a:p>
          <a:p>
            <a:pPr algn="ctr" eaLnBrk="1" hangingPunct="1">
              <a:spcBef>
                <a:spcPct val="0"/>
              </a:spcBef>
              <a:buFontTx/>
              <a:buNone/>
            </a:pPr>
            <a:r>
              <a:rPr lang="en-GB" altLang="en-US">
                <a:solidFill>
                  <a:schemeClr val="tx1"/>
                </a:solidFill>
                <a:latin typeface="Twinkl" pitchFamily="2" charset="0"/>
              </a:rPr>
              <a:t>Strawberries</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3543300"/>
            <a:ext cx="94456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027113" y="2182813"/>
            <a:ext cx="1455737" cy="13589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1131888" y="3832225"/>
            <a:ext cx="1531937" cy="20066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2825750" y="2070100"/>
            <a:ext cx="1470025" cy="1112838"/>
          </a:xfrm>
          <a:prstGeom prst="rect">
            <a:avLst/>
          </a:prstGeom>
          <a:effectLst>
            <a:outerShdw blurRad="63500" sx="102000" sy="102000" algn="ctr" rotWithShape="0">
              <a:prstClr val="black">
                <a:alpha val="40000"/>
              </a:prstClr>
            </a:outerShdw>
          </a:effec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1858</TotalTime>
  <Words>367</Words>
  <Application>Microsoft Office PowerPoint</Application>
  <PresentationFormat>On-screen Show (4:3)</PresentationFormat>
  <Paragraphs>83</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Twinkl</vt:lpstr>
      <vt:lpstr>Sassoon Infant Md</vt:lpstr>
      <vt:lpstr>Sassoon Infant Rg</vt:lpstr>
      <vt:lpstr>Arial</vt:lpstr>
      <vt:lpstr>Office Theme</vt:lpstr>
      <vt:lpstr>PowerPoint Presentation</vt:lpstr>
      <vt:lpstr>PowerPoint Presentation</vt:lpstr>
      <vt:lpstr>Types of Nutrients</vt:lpstr>
      <vt:lpstr>Types of Nutrients - Proteins</vt:lpstr>
      <vt:lpstr>Types of Nutrients - Carbohydrates</vt:lpstr>
      <vt:lpstr>Types of Nutrients - Fats</vt:lpstr>
      <vt:lpstr>Types of Nutrients - Vitamins</vt:lpstr>
      <vt:lpstr>Types of Nutrients - Minerals</vt:lpstr>
      <vt:lpstr>Types of Nutrients - Water</vt:lpstr>
      <vt:lpstr>Types of Nutrients - Fibre</vt:lpstr>
      <vt:lpstr>Food Groups and Nutrients</vt:lpstr>
      <vt:lpstr>What do Nutrients do For us?</vt:lpstr>
      <vt:lpstr>What do Nutrients do For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Ann Lewis</cp:lastModifiedBy>
  <cp:revision>158</cp:revision>
  <dcterms:created xsi:type="dcterms:W3CDTF">2014-10-01T16:09:27Z</dcterms:created>
  <dcterms:modified xsi:type="dcterms:W3CDTF">2021-01-18T16:59:43Z</dcterms:modified>
</cp:coreProperties>
</file>