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0" r:id="rId6"/>
    <p:sldId id="259"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1B1C-E3C3-4851-B055-BB826A8815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88EBEA-AB73-4C04-84BF-066FC1F63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CDDD2D-B876-4B69-9D1B-12D555329430}"/>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5" name="Footer Placeholder 4">
            <a:extLst>
              <a:ext uri="{FF2B5EF4-FFF2-40B4-BE49-F238E27FC236}">
                <a16:creationId xmlns:a16="http://schemas.microsoft.com/office/drawing/2014/main" id="{590F58E3-1391-40CA-8B0C-129E038D73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6AACF9-A97A-4204-B094-A080F16FE14C}"/>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396074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64B0-6A55-41CB-9431-F555294CB0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64C702-F5DA-45CE-9DD5-30753094E6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C97D23-65D3-4D77-9622-9162BFFCAB24}"/>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5" name="Footer Placeholder 4">
            <a:extLst>
              <a:ext uri="{FF2B5EF4-FFF2-40B4-BE49-F238E27FC236}">
                <a16:creationId xmlns:a16="http://schemas.microsoft.com/office/drawing/2014/main" id="{1FF9430F-6295-442F-986E-421E65A5D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9A2252-C14D-4777-BF34-86A140AF90EA}"/>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65329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121D2A-2FEE-4824-8C30-B9B369CF1D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FE569B-42B8-47DF-88E6-C10B46575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12BD93-BB3B-490C-8B34-10461F62F0B0}"/>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5" name="Footer Placeholder 4">
            <a:extLst>
              <a:ext uri="{FF2B5EF4-FFF2-40B4-BE49-F238E27FC236}">
                <a16:creationId xmlns:a16="http://schemas.microsoft.com/office/drawing/2014/main" id="{4012FD07-305C-40DD-8C81-FFD17D2AF0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E6DEA4-4539-4665-BCFD-A5F6EC7E5E39}"/>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1113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A5C4-B3CE-4619-B713-81F3957323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4DB158-493E-4FAD-88E2-90B9047D96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C9B73-FA33-4F3C-A24B-B7FE45C03DB3}"/>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5" name="Footer Placeholder 4">
            <a:extLst>
              <a:ext uri="{FF2B5EF4-FFF2-40B4-BE49-F238E27FC236}">
                <a16:creationId xmlns:a16="http://schemas.microsoft.com/office/drawing/2014/main" id="{265F3240-ED92-4B24-8364-2B08F878B4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539344-C98A-4EB1-BCB4-38982C55DE27}"/>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2288077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39AE-85B5-437E-A5F3-F76440EF4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0D08D3-C6B3-4F35-ADED-1412340769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D4D459-C330-45AD-85F0-54334F0F6DED}"/>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5" name="Footer Placeholder 4">
            <a:extLst>
              <a:ext uri="{FF2B5EF4-FFF2-40B4-BE49-F238E27FC236}">
                <a16:creationId xmlns:a16="http://schemas.microsoft.com/office/drawing/2014/main" id="{388B7D59-376A-42F7-9B2C-FC032DD717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B15331-06D5-4F60-8A2E-6643E6578103}"/>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39585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1B24-4048-4B4F-BDFA-00BEB7A6D0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BBA546-967E-4484-B0FD-8CB7159B2F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CE6903-235A-4B29-9B66-2F7591601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2133BC-D6F5-4FF4-970F-5DEC1D7D85EC}"/>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6" name="Footer Placeholder 5">
            <a:extLst>
              <a:ext uri="{FF2B5EF4-FFF2-40B4-BE49-F238E27FC236}">
                <a16:creationId xmlns:a16="http://schemas.microsoft.com/office/drawing/2014/main" id="{7B3786F1-DDE8-466D-8D1E-150FD7D74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8BE9D4-EF2A-4EC2-A7CC-864731A642EC}"/>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95209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C58B-C566-403B-A701-312FEBFC4D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E0F47F-F138-4C3B-8634-3C781BFF7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7C35A3-127B-496E-A3D9-24C92D8E45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015DC5-9A66-43A9-BAD0-8841DA4D3F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02BD5E-9D34-468C-B6CE-8C6E940122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3E7123-C74C-478D-B375-26D78E4380C1}"/>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8" name="Footer Placeholder 7">
            <a:extLst>
              <a:ext uri="{FF2B5EF4-FFF2-40B4-BE49-F238E27FC236}">
                <a16:creationId xmlns:a16="http://schemas.microsoft.com/office/drawing/2014/main" id="{DB0FDD9C-0C13-4262-ACD3-9DD73DFCAE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134C02-558A-4B9D-961B-DC35A0B1979C}"/>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284176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B8A7-98D0-47C3-87E4-A582615EE1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F5F6E9-C543-49AC-8DA1-E864B4536349}"/>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4" name="Footer Placeholder 3">
            <a:extLst>
              <a:ext uri="{FF2B5EF4-FFF2-40B4-BE49-F238E27FC236}">
                <a16:creationId xmlns:a16="http://schemas.microsoft.com/office/drawing/2014/main" id="{76F05563-F8F8-4447-B94B-3963B45CBC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EC2D4A-5195-4D34-AB46-7B73054E65BB}"/>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287147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3904E-FAA9-4ECD-9813-3ED766ED7A08}"/>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3" name="Footer Placeholder 2">
            <a:extLst>
              <a:ext uri="{FF2B5EF4-FFF2-40B4-BE49-F238E27FC236}">
                <a16:creationId xmlns:a16="http://schemas.microsoft.com/office/drawing/2014/main" id="{FF8C7F25-CC3C-4596-962B-0ACC75F325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0493B4-43B7-4B12-8FAE-A103E172308F}"/>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220170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ED8B-6802-4E62-9F43-33B0FEF161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C76B22-5A23-4BF6-8FCB-0C7CD0B82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ACC0E2-FBA2-46F7-A70F-415D91D9C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14F70-A8E2-4707-8DB7-7B42367846F5}"/>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6" name="Footer Placeholder 5">
            <a:extLst>
              <a:ext uri="{FF2B5EF4-FFF2-40B4-BE49-F238E27FC236}">
                <a16:creationId xmlns:a16="http://schemas.microsoft.com/office/drawing/2014/main" id="{E4E130AA-0CB6-4BBC-9664-88569AC777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320955-F77E-423E-B053-DCC0A7EF3A37}"/>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2303745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2FAE-F2F7-45C5-BEF4-1BEDB9736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86D20F-DE87-4F8F-BC42-D66270A712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9619DC-F56D-4146-941B-12AFF67B1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7D821-8C5D-401F-82E8-1FBB7BBAD858}"/>
              </a:ext>
            </a:extLst>
          </p:cNvPr>
          <p:cNvSpPr>
            <a:spLocks noGrp="1"/>
          </p:cNvSpPr>
          <p:nvPr>
            <p:ph type="dt" sz="half" idx="10"/>
          </p:nvPr>
        </p:nvSpPr>
        <p:spPr/>
        <p:txBody>
          <a:bodyPr/>
          <a:lstStyle/>
          <a:p>
            <a:fld id="{3EE523EA-116C-4F31-A61C-695925EF211A}" type="datetimeFigureOut">
              <a:rPr lang="en-GB" smtClean="0"/>
              <a:t>15/06/2021</a:t>
            </a:fld>
            <a:endParaRPr lang="en-GB"/>
          </a:p>
        </p:txBody>
      </p:sp>
      <p:sp>
        <p:nvSpPr>
          <p:cNvPr id="6" name="Footer Placeholder 5">
            <a:extLst>
              <a:ext uri="{FF2B5EF4-FFF2-40B4-BE49-F238E27FC236}">
                <a16:creationId xmlns:a16="http://schemas.microsoft.com/office/drawing/2014/main" id="{955BB47C-450A-4A9C-B6F5-7C805C92D7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2391CB-1DE4-4E12-AEDB-F57A0AE02937}"/>
              </a:ext>
            </a:extLst>
          </p:cNvPr>
          <p:cNvSpPr>
            <a:spLocks noGrp="1"/>
          </p:cNvSpPr>
          <p:nvPr>
            <p:ph type="sldNum" sz="quarter" idx="12"/>
          </p:nvPr>
        </p:nvSpPr>
        <p:spPr/>
        <p:txBody>
          <a:bodyPr/>
          <a:lstStyle/>
          <a:p>
            <a:fld id="{A026C8FD-CB24-4FA2-A2E1-950E8823697B}" type="slidenum">
              <a:rPr lang="en-GB" smtClean="0"/>
              <a:t>‹#›</a:t>
            </a:fld>
            <a:endParaRPr lang="en-GB"/>
          </a:p>
        </p:txBody>
      </p:sp>
    </p:spTree>
    <p:extLst>
      <p:ext uri="{BB962C8B-B14F-4D97-AF65-F5344CB8AC3E}">
        <p14:creationId xmlns:p14="http://schemas.microsoft.com/office/powerpoint/2010/main" val="362340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DCE41-AEB3-4FA4-8DCE-96C1B494A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1D5ECC-878E-480A-9DBB-0A51C7543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5CEDD8-2D8E-4B8D-8D1E-7624338E9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523EA-116C-4F31-A61C-695925EF211A}" type="datetimeFigureOut">
              <a:rPr lang="en-GB" smtClean="0"/>
              <a:t>15/06/2021</a:t>
            </a:fld>
            <a:endParaRPr lang="en-GB"/>
          </a:p>
        </p:txBody>
      </p:sp>
      <p:sp>
        <p:nvSpPr>
          <p:cNvPr id="5" name="Footer Placeholder 4">
            <a:extLst>
              <a:ext uri="{FF2B5EF4-FFF2-40B4-BE49-F238E27FC236}">
                <a16:creationId xmlns:a16="http://schemas.microsoft.com/office/drawing/2014/main" id="{74D122CC-3A1D-4339-A682-D93A685B9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B20EA9-1BA3-4B25-B157-0E0D2541F8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6C8FD-CB24-4FA2-A2E1-950E8823697B}" type="slidenum">
              <a:rPr lang="en-GB" smtClean="0"/>
              <a:t>‹#›</a:t>
            </a:fld>
            <a:endParaRPr lang="en-GB"/>
          </a:p>
        </p:txBody>
      </p:sp>
    </p:spTree>
    <p:extLst>
      <p:ext uri="{BB962C8B-B14F-4D97-AF65-F5344CB8AC3E}">
        <p14:creationId xmlns:p14="http://schemas.microsoft.com/office/powerpoint/2010/main" val="131517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734B8-0093-44D3-9C89-24A9B46DD029}"/>
              </a:ext>
            </a:extLst>
          </p:cNvPr>
          <p:cNvPicPr>
            <a:picLocks noChangeAspect="1"/>
          </p:cNvPicPr>
          <p:nvPr/>
        </p:nvPicPr>
        <p:blipFill>
          <a:blip r:embed="rId2"/>
          <a:stretch>
            <a:fillRect/>
          </a:stretch>
        </p:blipFill>
        <p:spPr>
          <a:xfrm>
            <a:off x="0" y="4823"/>
            <a:ext cx="12192000" cy="6853177"/>
          </a:xfrm>
          <a:prstGeom prst="rect">
            <a:avLst/>
          </a:prstGeom>
        </p:spPr>
      </p:pic>
      <p:sp>
        <p:nvSpPr>
          <p:cNvPr id="6" name="TextBox 5">
            <a:extLst>
              <a:ext uri="{FF2B5EF4-FFF2-40B4-BE49-F238E27FC236}">
                <a16:creationId xmlns:a16="http://schemas.microsoft.com/office/drawing/2014/main" id="{FCCBA21E-1F03-4F56-9843-089CDDD071E6}"/>
              </a:ext>
            </a:extLst>
          </p:cNvPr>
          <p:cNvSpPr txBox="1"/>
          <p:nvPr/>
        </p:nvSpPr>
        <p:spPr>
          <a:xfrm>
            <a:off x="2618509" y="872836"/>
            <a:ext cx="7287491" cy="2185214"/>
          </a:xfrm>
          <a:prstGeom prst="rect">
            <a:avLst/>
          </a:prstGeom>
          <a:noFill/>
        </p:spPr>
        <p:txBody>
          <a:bodyPr wrap="square" rtlCol="0">
            <a:spAutoFit/>
          </a:bodyPr>
          <a:lstStyle/>
          <a:p>
            <a:pPr algn="ctr"/>
            <a:r>
              <a:rPr lang="en-US" sz="4800" b="1" u="sng" dirty="0">
                <a:solidFill>
                  <a:srgbClr val="00B050"/>
                </a:solidFill>
              </a:rPr>
              <a:t>Fountains C E School 2021 </a:t>
            </a:r>
          </a:p>
          <a:p>
            <a:pPr algn="ctr"/>
            <a:endParaRPr lang="en-US" sz="4800" b="1" dirty="0">
              <a:solidFill>
                <a:srgbClr val="00B050"/>
              </a:solidFill>
            </a:endParaRPr>
          </a:p>
          <a:p>
            <a:pPr algn="ctr"/>
            <a:r>
              <a:rPr lang="en-GB" sz="3600" b="1" u="sng" dirty="0">
                <a:solidFill>
                  <a:srgbClr val="00B050"/>
                </a:solidFill>
              </a:rPr>
              <a:t>A Day in Class 1</a:t>
            </a:r>
          </a:p>
        </p:txBody>
      </p:sp>
      <p:sp>
        <p:nvSpPr>
          <p:cNvPr id="7" name="TextBox 6">
            <a:extLst>
              <a:ext uri="{FF2B5EF4-FFF2-40B4-BE49-F238E27FC236}">
                <a16:creationId xmlns:a16="http://schemas.microsoft.com/office/drawing/2014/main" id="{2BCAB9D5-6A13-4E13-A4CA-80F12326167E}"/>
              </a:ext>
            </a:extLst>
          </p:cNvPr>
          <p:cNvSpPr txBox="1"/>
          <p:nvPr/>
        </p:nvSpPr>
        <p:spPr>
          <a:xfrm>
            <a:off x="3131127" y="3713018"/>
            <a:ext cx="6553200" cy="1077218"/>
          </a:xfrm>
          <a:prstGeom prst="rect">
            <a:avLst/>
          </a:prstGeom>
          <a:noFill/>
        </p:spPr>
        <p:txBody>
          <a:bodyPr wrap="square" rtlCol="0">
            <a:spAutoFit/>
          </a:bodyPr>
          <a:lstStyle/>
          <a:p>
            <a:pPr algn="ctr"/>
            <a:r>
              <a:rPr lang="en-US" sz="3200" dirty="0"/>
              <a:t>Information for children and parents about Fountains CE School.</a:t>
            </a:r>
            <a:endParaRPr lang="en-GB" sz="3200" dirty="0"/>
          </a:p>
        </p:txBody>
      </p:sp>
    </p:spTree>
    <p:extLst>
      <p:ext uri="{BB962C8B-B14F-4D97-AF65-F5344CB8AC3E}">
        <p14:creationId xmlns:p14="http://schemas.microsoft.com/office/powerpoint/2010/main" val="2422858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52C1-0CCE-471A-AF91-C6DC6F0A19A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2"/>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3210641" y="1475083"/>
            <a:ext cx="7152409" cy="3416320"/>
          </a:xfrm>
          <a:prstGeom prst="rect">
            <a:avLst/>
          </a:prstGeom>
          <a:noFill/>
        </p:spPr>
        <p:txBody>
          <a:bodyPr wrap="square" rtlCol="0">
            <a:spAutoFit/>
          </a:bodyPr>
          <a:lstStyle/>
          <a:p>
            <a:r>
              <a:rPr lang="en-US" sz="2400" dirty="0"/>
              <a:t>On a morning, the door opens at 8.45am. The children come in and choose their learning. </a:t>
            </a:r>
          </a:p>
          <a:p>
            <a:r>
              <a:rPr lang="en-US" sz="2400" dirty="0"/>
              <a:t>At 9am, the door closes and we gather on the carpet for the register. </a:t>
            </a:r>
          </a:p>
          <a:p>
            <a:endParaRPr lang="en-US" sz="2400" dirty="0"/>
          </a:p>
          <a:p>
            <a:r>
              <a:rPr lang="en-US" sz="2400" dirty="0"/>
              <a:t>If you arrive after 9am, you will need to come to the school office.</a:t>
            </a:r>
          </a:p>
          <a:p>
            <a:endParaRPr lang="en-US" sz="2400" dirty="0"/>
          </a:p>
          <a:p>
            <a:r>
              <a:rPr lang="en-US" sz="2400" dirty="0"/>
              <a:t>If your child is poorly, please telephone the office.</a:t>
            </a:r>
            <a:endParaRPr lang="en-GB" sz="24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Daily routines…</a:t>
            </a:r>
            <a:endParaRPr lang="en-GB" sz="4800" dirty="0"/>
          </a:p>
        </p:txBody>
      </p:sp>
      <p:pic>
        <p:nvPicPr>
          <p:cNvPr id="11" name="Content Placeholder 10">
            <a:extLst>
              <a:ext uri="{FF2B5EF4-FFF2-40B4-BE49-F238E27FC236}">
                <a16:creationId xmlns:a16="http://schemas.microsoft.com/office/drawing/2014/main" id="{A543DCA4-B5E4-48EE-ABF0-898A248AA6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9625552" y="3101550"/>
            <a:ext cx="2422954" cy="1817215"/>
          </a:xfrm>
        </p:spPr>
      </p:pic>
      <p:pic>
        <p:nvPicPr>
          <p:cNvPr id="13" name="Picture 12">
            <a:extLst>
              <a:ext uri="{FF2B5EF4-FFF2-40B4-BE49-F238E27FC236}">
                <a16:creationId xmlns:a16="http://schemas.microsoft.com/office/drawing/2014/main" id="{C7D5C3DC-FBFD-4063-9FC9-4CED83BAB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0232" y="1562581"/>
            <a:ext cx="3140966" cy="2355725"/>
          </a:xfrm>
          <a:prstGeom prst="rect">
            <a:avLst/>
          </a:prstGeom>
        </p:spPr>
      </p:pic>
    </p:spTree>
    <p:extLst>
      <p:ext uri="{BB962C8B-B14F-4D97-AF65-F5344CB8AC3E}">
        <p14:creationId xmlns:p14="http://schemas.microsoft.com/office/powerpoint/2010/main" val="278684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2">
            <a:alphaModFix amt="28000"/>
          </a:blip>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374073" y="1144588"/>
            <a:ext cx="11443856" cy="4093428"/>
          </a:xfrm>
          <a:prstGeom prst="rect">
            <a:avLst/>
          </a:prstGeom>
          <a:noFill/>
        </p:spPr>
        <p:txBody>
          <a:bodyPr wrap="square" rtlCol="0">
            <a:spAutoFit/>
          </a:bodyPr>
          <a:lstStyle/>
          <a:p>
            <a:r>
              <a:rPr lang="en-US" sz="2000" dirty="0"/>
              <a:t>When you arrive at school, you will come into the cloakroom. You will have your own peg to hang your coat, book bag and PE bag. </a:t>
            </a:r>
          </a:p>
          <a:p>
            <a:endParaRPr lang="en-US" sz="2000" dirty="0"/>
          </a:p>
          <a:p>
            <a:r>
              <a:rPr lang="en-US" sz="2000" dirty="0"/>
              <a:t>Miss Wray will encourage you to find your name label on your peg so that you know where your things belong. </a:t>
            </a:r>
          </a:p>
          <a:p>
            <a:endParaRPr lang="en-US" sz="2000" dirty="0"/>
          </a:p>
          <a:p>
            <a:r>
              <a:rPr lang="en-US" sz="2000" dirty="0"/>
              <a:t>Sometimes we forget where our peg is so please make sure that all items of clothing are clearly labelled so that they can be returned to where they belong – *TOP TIP add a unique keyring to book bags to help identify them*</a:t>
            </a:r>
          </a:p>
          <a:p>
            <a:endParaRPr lang="en-US" sz="2000" dirty="0"/>
          </a:p>
          <a:p>
            <a:r>
              <a:rPr lang="en-US" sz="2000" dirty="0"/>
              <a:t>We encourage all children to be independent learners and being able to dress and </a:t>
            </a:r>
          </a:p>
          <a:p>
            <a:r>
              <a:rPr lang="en-US" sz="2000" dirty="0"/>
              <a:t>undress themselves – putting on and taking off jumpers, coats and shoes - helps </a:t>
            </a:r>
          </a:p>
          <a:p>
            <a:r>
              <a:rPr lang="en-US" sz="2000" dirty="0"/>
              <a:t>them to access all areas of our classroom when they choose. </a:t>
            </a:r>
            <a:endParaRPr lang="en-GB" sz="20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Our cloakroom..</a:t>
            </a:r>
            <a:endParaRPr lang="en-GB" sz="4800" dirty="0"/>
          </a:p>
        </p:txBody>
      </p:sp>
      <p:pic>
        <p:nvPicPr>
          <p:cNvPr id="3" name="Picture 2">
            <a:extLst>
              <a:ext uri="{FF2B5EF4-FFF2-40B4-BE49-F238E27FC236}">
                <a16:creationId xmlns:a16="http://schemas.microsoft.com/office/drawing/2014/main" id="{8EE994B7-DF3E-4208-89F9-985D37EC5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72160" y="4102376"/>
            <a:ext cx="2710070" cy="2032553"/>
          </a:xfrm>
          <a:prstGeom prst="rect">
            <a:avLst/>
          </a:prstGeom>
        </p:spPr>
      </p:pic>
    </p:spTree>
    <p:extLst>
      <p:ext uri="{BB962C8B-B14F-4D97-AF65-F5344CB8AC3E}">
        <p14:creationId xmlns:p14="http://schemas.microsoft.com/office/powerpoint/2010/main" val="152524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52C1-0CCE-471A-AF91-C6DC6F0A19A3}"/>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DBE251CA-448C-442B-AA8E-A605BC5A4B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3"/>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3435928" y="1478959"/>
            <a:ext cx="7152409" cy="3046988"/>
          </a:xfrm>
          <a:prstGeom prst="rect">
            <a:avLst/>
          </a:prstGeom>
          <a:noFill/>
        </p:spPr>
        <p:txBody>
          <a:bodyPr wrap="square" rtlCol="0">
            <a:spAutoFit/>
          </a:bodyPr>
          <a:lstStyle/>
          <a:p>
            <a:r>
              <a:rPr lang="en-US" sz="2400" dirty="0"/>
              <a:t>Children should have a labelled water bottle in school at all times. </a:t>
            </a:r>
          </a:p>
          <a:p>
            <a:endParaRPr lang="en-US" sz="2400" dirty="0"/>
          </a:p>
          <a:p>
            <a:r>
              <a:rPr lang="en-US" sz="2400" dirty="0"/>
              <a:t>We have a space in our classroom where our water bottles are stored and they can be accessed at any time throughout the day.</a:t>
            </a:r>
          </a:p>
          <a:p>
            <a:endParaRPr lang="en-US" sz="2400" dirty="0"/>
          </a:p>
          <a:p>
            <a:endParaRPr lang="en-GB" sz="24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Water bottles…</a:t>
            </a:r>
            <a:endParaRPr lang="en-GB" sz="4800" dirty="0"/>
          </a:p>
        </p:txBody>
      </p:sp>
      <p:pic>
        <p:nvPicPr>
          <p:cNvPr id="10" name="Picture 9">
            <a:extLst>
              <a:ext uri="{FF2B5EF4-FFF2-40B4-BE49-F238E27FC236}">
                <a16:creationId xmlns:a16="http://schemas.microsoft.com/office/drawing/2014/main" id="{E0C45850-4D7F-4A64-A7DD-2C48E6CCF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82698" y="3842302"/>
            <a:ext cx="3306417" cy="2479813"/>
          </a:xfrm>
          <a:prstGeom prst="rect">
            <a:avLst/>
          </a:prstGeom>
        </p:spPr>
      </p:pic>
    </p:spTree>
    <p:extLst>
      <p:ext uri="{BB962C8B-B14F-4D97-AF65-F5344CB8AC3E}">
        <p14:creationId xmlns:p14="http://schemas.microsoft.com/office/powerpoint/2010/main" val="409501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52C1-0CCE-471A-AF91-C6DC6F0A19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E0C0F3-3A9D-4BDB-96F4-915AE2FB1C8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2"/>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166687" y="1118657"/>
            <a:ext cx="11858625" cy="2616101"/>
          </a:xfrm>
          <a:prstGeom prst="rect">
            <a:avLst/>
          </a:prstGeom>
          <a:noFill/>
        </p:spPr>
        <p:txBody>
          <a:bodyPr wrap="square" rtlCol="0">
            <a:spAutoFit/>
          </a:bodyPr>
          <a:lstStyle/>
          <a:p>
            <a:r>
              <a:rPr lang="en-US" sz="2000" dirty="0"/>
              <a:t>We have a snack stop mid morning every day and there is also fruit available in the afternoons for those who would like it a</a:t>
            </a:r>
            <a:r>
              <a:rPr lang="en-GB" sz="2000" dirty="0"/>
              <a:t>s part of the government ‘School Fruit and Vegetable Scheme’.</a:t>
            </a:r>
          </a:p>
          <a:p>
            <a:endParaRPr lang="en-US" sz="2000" dirty="0"/>
          </a:p>
          <a:p>
            <a:r>
              <a:rPr lang="en-GB" altLang="en-US" sz="2000" b="1" dirty="0"/>
              <a:t>Milk is available from our provider, Cool Milk.</a:t>
            </a:r>
            <a:br>
              <a:rPr lang="en-GB" altLang="en-US" sz="2000" b="1" dirty="0"/>
            </a:br>
            <a:r>
              <a:rPr lang="en-GB" altLang="en-US" sz="2000" dirty="0"/>
              <a:t>Milk is free for all children under the age of 5. They will be added to the list and offered milk at snack time. After your child’s 5</a:t>
            </a:r>
            <a:r>
              <a:rPr lang="en-GB" altLang="en-US" sz="2000" baseline="30000" dirty="0"/>
              <a:t>th</a:t>
            </a:r>
            <a:r>
              <a:rPr lang="en-GB" altLang="en-US" sz="2000" dirty="0"/>
              <a:t> birthday they will no longer receive the offer of milk but if you would like them to continue to access milk as part of their morning snack you can purchase milk via the Cool Milk website</a:t>
            </a:r>
            <a:r>
              <a:rPr lang="en-GB" altLang="en-US" sz="2000" b="1" dirty="0"/>
              <a:t>.</a:t>
            </a:r>
          </a:p>
          <a:p>
            <a:endParaRPr lang="en-GB" sz="24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Snack…</a:t>
            </a:r>
            <a:endParaRPr lang="en-GB" sz="4800" dirty="0"/>
          </a:p>
        </p:txBody>
      </p:sp>
      <p:pic>
        <p:nvPicPr>
          <p:cNvPr id="7" name="Picture 2" descr="Adel St John The Baptist Church Of England Primary School - Cool Milk">
            <a:extLst>
              <a:ext uri="{FF2B5EF4-FFF2-40B4-BE49-F238E27FC236}">
                <a16:creationId xmlns:a16="http://schemas.microsoft.com/office/drawing/2014/main" id="{4E4DDA03-35CA-4442-96EA-EDAF33D39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154" y="3293085"/>
            <a:ext cx="2117964" cy="8833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pple Fruit PNG Transparent Images | PNG All">
            <a:extLst>
              <a:ext uri="{FF2B5EF4-FFF2-40B4-BE49-F238E27FC236}">
                <a16:creationId xmlns:a16="http://schemas.microsoft.com/office/drawing/2014/main" id="{3DEBBA3A-03CF-42E7-9DD5-820D0B100F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5080" y="5175274"/>
            <a:ext cx="26225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Banana PNG Transparent Images | PNG All">
            <a:extLst>
              <a:ext uri="{FF2B5EF4-FFF2-40B4-BE49-F238E27FC236}">
                <a16:creationId xmlns:a16="http://schemas.microsoft.com/office/drawing/2014/main" id="{08E52A82-DE9D-4E97-9CA4-993F38F428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1820" y="3921931"/>
            <a:ext cx="317658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67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52C1-0CCE-471A-AF91-C6DC6F0A19A3}"/>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4064CF90-3534-4537-A5CA-7CF2AF43E9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3"/>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2491409" y="58846"/>
            <a:ext cx="9561016" cy="5632311"/>
          </a:xfrm>
          <a:prstGeom prst="rect">
            <a:avLst/>
          </a:prstGeom>
          <a:solidFill>
            <a:schemeClr val="bg1"/>
          </a:solidFill>
        </p:spPr>
        <p:txBody>
          <a:bodyPr wrap="square" rtlCol="0">
            <a:spAutoFit/>
          </a:bodyPr>
          <a:lstStyle/>
          <a:p>
            <a:r>
              <a:rPr lang="en-US" sz="2000" dirty="0"/>
              <a:t>Our lunch time is 12 noon until 1pm.</a:t>
            </a:r>
          </a:p>
          <a:p>
            <a:endParaRPr lang="en-US" sz="2000" dirty="0"/>
          </a:p>
          <a:p>
            <a:r>
              <a:rPr lang="en-US" sz="2000" dirty="0"/>
              <a:t>We eat in the school hall between 12 and 12.30pm and then go onto the big playground for a playtime after we have eaten.</a:t>
            </a:r>
          </a:p>
          <a:p>
            <a:endParaRPr lang="en-US" sz="2000" dirty="0"/>
          </a:p>
          <a:p>
            <a:r>
              <a:rPr lang="en-US" sz="2000" dirty="0"/>
              <a:t>There are midday supervisors who are there to help us with cutting up food and opening packets. </a:t>
            </a:r>
          </a:p>
          <a:p>
            <a:endParaRPr lang="en-US" sz="2000" dirty="0"/>
          </a:p>
          <a:p>
            <a:r>
              <a:rPr lang="en-US" sz="2000" dirty="0"/>
              <a:t>All children in Reception class and Class 2 can have a free school meal which is prepared on site by our school cook, </a:t>
            </a:r>
            <a:r>
              <a:rPr lang="en-US" sz="2000" dirty="0" err="1"/>
              <a:t>Mrs</a:t>
            </a:r>
            <a:r>
              <a:rPr lang="en-US" sz="2000" dirty="0"/>
              <a:t> Kitching, and they are delicious!</a:t>
            </a:r>
          </a:p>
          <a:p>
            <a:endParaRPr lang="en-US" sz="2000" dirty="0"/>
          </a:p>
          <a:p>
            <a:r>
              <a:rPr lang="en-US" sz="2000" dirty="0"/>
              <a:t>If you choose to send a packed lunch, these will be stored in the cloakroom next to their peg.</a:t>
            </a:r>
          </a:p>
          <a:p>
            <a:endParaRPr lang="en-US" sz="2000" dirty="0"/>
          </a:p>
          <a:p>
            <a:r>
              <a:rPr lang="en-US" sz="2000" dirty="0"/>
              <a:t>As we are a healthy school, we encourage all children </a:t>
            </a:r>
          </a:p>
          <a:p>
            <a:r>
              <a:rPr lang="en-US" sz="2000" dirty="0"/>
              <a:t>to have a healthy balanced diet, please cut up grapes </a:t>
            </a:r>
          </a:p>
          <a:p>
            <a:r>
              <a:rPr lang="en-US" sz="2000" dirty="0"/>
              <a:t>and cherry tomatoes and avoid sending food which </a:t>
            </a:r>
          </a:p>
          <a:p>
            <a:r>
              <a:rPr lang="en-US" sz="2000" dirty="0"/>
              <a:t>contain nuts.</a:t>
            </a:r>
            <a:endParaRPr lang="en-GB" sz="20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Lunch…</a:t>
            </a:r>
            <a:endParaRPr lang="en-GB" sz="4800" dirty="0"/>
          </a:p>
        </p:txBody>
      </p:sp>
      <p:pic>
        <p:nvPicPr>
          <p:cNvPr id="10" name="Picture 9">
            <a:extLst>
              <a:ext uri="{FF2B5EF4-FFF2-40B4-BE49-F238E27FC236}">
                <a16:creationId xmlns:a16="http://schemas.microsoft.com/office/drawing/2014/main" id="{6A8B4617-5C09-40EE-B93D-83BAF76E3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903" y="4274616"/>
            <a:ext cx="3366051" cy="2524538"/>
          </a:xfrm>
          <a:prstGeom prst="rect">
            <a:avLst/>
          </a:prstGeom>
        </p:spPr>
      </p:pic>
    </p:spTree>
    <p:extLst>
      <p:ext uri="{BB962C8B-B14F-4D97-AF65-F5344CB8AC3E}">
        <p14:creationId xmlns:p14="http://schemas.microsoft.com/office/powerpoint/2010/main" val="193192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52C1-0CCE-471A-AF91-C6DC6F0A19A3}"/>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A9A19198-96B7-4ECA-8CE1-ADD9F151A8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3"/>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3414713" y="1478959"/>
            <a:ext cx="7430799" cy="3416320"/>
          </a:xfrm>
          <a:prstGeom prst="rect">
            <a:avLst/>
          </a:prstGeom>
          <a:noFill/>
        </p:spPr>
        <p:txBody>
          <a:bodyPr wrap="square" rtlCol="0">
            <a:spAutoFit/>
          </a:bodyPr>
          <a:lstStyle/>
          <a:p>
            <a:r>
              <a:rPr lang="en-US" sz="2400" dirty="0"/>
              <a:t>Class 1 have their own toilets which are located in our cloakroom. </a:t>
            </a:r>
          </a:p>
          <a:p>
            <a:endParaRPr lang="en-US" sz="2400" dirty="0"/>
          </a:p>
          <a:p>
            <a:r>
              <a:rPr lang="en-US" sz="2400" dirty="0"/>
              <a:t>The children are encouraged to ask to go </a:t>
            </a:r>
          </a:p>
          <a:p>
            <a:r>
              <a:rPr lang="en-US" sz="2400" dirty="0"/>
              <a:t>to the toilet but can access these at any </a:t>
            </a:r>
          </a:p>
          <a:p>
            <a:r>
              <a:rPr lang="en-US" sz="2400" dirty="0"/>
              <a:t>time during the day. </a:t>
            </a:r>
          </a:p>
          <a:p>
            <a:endParaRPr lang="en-US" sz="2400" dirty="0"/>
          </a:p>
          <a:p>
            <a:r>
              <a:rPr lang="en-GB" sz="2400" dirty="0"/>
              <a:t>They are also encouraged to wash their </a:t>
            </a:r>
          </a:p>
          <a:p>
            <a:r>
              <a:rPr lang="en-GB" sz="2400" dirty="0"/>
              <a:t>hands regularly throughout the day. </a:t>
            </a:r>
            <a:endParaRPr lang="en-US" sz="24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Toilets…</a:t>
            </a:r>
            <a:endParaRPr lang="en-GB" sz="4800" dirty="0"/>
          </a:p>
        </p:txBody>
      </p:sp>
      <p:pic>
        <p:nvPicPr>
          <p:cNvPr id="10" name="Picture 9">
            <a:extLst>
              <a:ext uri="{FF2B5EF4-FFF2-40B4-BE49-F238E27FC236}">
                <a16:creationId xmlns:a16="http://schemas.microsoft.com/office/drawing/2014/main" id="{A46EADBB-4536-4933-9FD4-51C144051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8994" y="2507941"/>
            <a:ext cx="3429000" cy="2571750"/>
          </a:xfrm>
          <a:prstGeom prst="rect">
            <a:avLst/>
          </a:prstGeom>
        </p:spPr>
      </p:pic>
    </p:spTree>
    <p:extLst>
      <p:ext uri="{BB962C8B-B14F-4D97-AF65-F5344CB8AC3E}">
        <p14:creationId xmlns:p14="http://schemas.microsoft.com/office/powerpoint/2010/main" val="270310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52C1-0CCE-471A-AF91-C6DC6F0A19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E0C0F3-3A9D-4BDB-96F4-915AE2FB1C8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2B3EC62-2349-477B-98D3-5B02034E600A}"/>
              </a:ext>
            </a:extLst>
          </p:cNvPr>
          <p:cNvPicPr>
            <a:picLocks noChangeAspect="1"/>
          </p:cNvPicPr>
          <p:nvPr/>
        </p:nvPicPr>
        <p:blipFill>
          <a:blip r:embed="rId2"/>
          <a:stretch>
            <a:fillRect/>
          </a:stretch>
        </p:blipFill>
        <p:spPr>
          <a:xfrm>
            <a:off x="0" y="4823"/>
            <a:ext cx="12192000" cy="6853177"/>
          </a:xfrm>
          <a:prstGeom prst="rect">
            <a:avLst/>
          </a:prstGeom>
        </p:spPr>
      </p:pic>
      <p:sp>
        <p:nvSpPr>
          <p:cNvPr id="5" name="TextBox 4">
            <a:extLst>
              <a:ext uri="{FF2B5EF4-FFF2-40B4-BE49-F238E27FC236}">
                <a16:creationId xmlns:a16="http://schemas.microsoft.com/office/drawing/2014/main" id="{D3EF95C4-5EBC-4411-90CB-7B8C49B4354B}"/>
              </a:ext>
            </a:extLst>
          </p:cNvPr>
          <p:cNvSpPr txBox="1"/>
          <p:nvPr/>
        </p:nvSpPr>
        <p:spPr>
          <a:xfrm>
            <a:off x="3414713" y="1478959"/>
            <a:ext cx="7430799" cy="4154984"/>
          </a:xfrm>
          <a:prstGeom prst="rect">
            <a:avLst/>
          </a:prstGeom>
          <a:noFill/>
        </p:spPr>
        <p:txBody>
          <a:bodyPr wrap="square" rtlCol="0">
            <a:spAutoFit/>
          </a:bodyPr>
          <a:lstStyle/>
          <a:p>
            <a:r>
              <a:rPr lang="en-US" sz="2400" dirty="0"/>
              <a:t>We always finish the day with some calm time. This can be a story, carpet game, yoga or singing. </a:t>
            </a:r>
          </a:p>
          <a:p>
            <a:endParaRPr lang="en-US" sz="2400" dirty="0"/>
          </a:p>
          <a:p>
            <a:r>
              <a:rPr lang="en-US" sz="2400" dirty="0"/>
              <a:t>Our day ends at 3.30pm. </a:t>
            </a:r>
          </a:p>
          <a:p>
            <a:endParaRPr lang="en-US" sz="2400" dirty="0"/>
          </a:p>
          <a:p>
            <a:r>
              <a:rPr lang="en-US" sz="2400" dirty="0"/>
              <a:t>The children will use the same door that they come in through on a morning to leave the classroom at the end of the day. </a:t>
            </a:r>
          </a:p>
          <a:p>
            <a:endParaRPr lang="en-US" sz="2400" dirty="0"/>
          </a:p>
          <a:p>
            <a:r>
              <a:rPr lang="en-US" sz="2400" dirty="0"/>
              <a:t>The adult in class will make sure that they see the child’s grown up before being let out of the cloakroom. </a:t>
            </a:r>
            <a:endParaRPr lang="en-GB" sz="2400" dirty="0"/>
          </a:p>
        </p:txBody>
      </p:sp>
      <p:sp>
        <p:nvSpPr>
          <p:cNvPr id="6" name="TextBox 5">
            <a:extLst>
              <a:ext uri="{FF2B5EF4-FFF2-40B4-BE49-F238E27FC236}">
                <a16:creationId xmlns:a16="http://schemas.microsoft.com/office/drawing/2014/main" id="{7CFEA9DC-A507-4446-905A-E91197A7A998}"/>
              </a:ext>
            </a:extLst>
          </p:cNvPr>
          <p:cNvSpPr txBox="1"/>
          <p:nvPr/>
        </p:nvSpPr>
        <p:spPr>
          <a:xfrm>
            <a:off x="374072" y="287660"/>
            <a:ext cx="5292437" cy="830997"/>
          </a:xfrm>
          <a:prstGeom prst="rect">
            <a:avLst/>
          </a:prstGeom>
          <a:noFill/>
        </p:spPr>
        <p:txBody>
          <a:bodyPr wrap="square" rtlCol="0">
            <a:spAutoFit/>
          </a:bodyPr>
          <a:lstStyle/>
          <a:p>
            <a:r>
              <a:rPr lang="en-US" sz="4800" dirty="0"/>
              <a:t>End of day…</a:t>
            </a:r>
            <a:endParaRPr lang="en-GB" sz="4800" dirty="0"/>
          </a:p>
        </p:txBody>
      </p:sp>
    </p:spTree>
    <p:extLst>
      <p:ext uri="{BB962C8B-B14F-4D97-AF65-F5344CB8AC3E}">
        <p14:creationId xmlns:p14="http://schemas.microsoft.com/office/powerpoint/2010/main" val="287313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655</Words>
  <Application>Microsoft Office PowerPoint</Application>
  <PresentationFormat>Widescreen</PresentationFormat>
  <Paragraphs>61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Wray</dc:creator>
  <cp:lastModifiedBy>Georgina Wray</cp:lastModifiedBy>
  <cp:revision>14</cp:revision>
  <dcterms:created xsi:type="dcterms:W3CDTF">2021-05-29T20:19:14Z</dcterms:created>
  <dcterms:modified xsi:type="dcterms:W3CDTF">2021-06-15T11:16:03Z</dcterms:modified>
</cp:coreProperties>
</file>