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6"/>
  </p:notesMasterIdLst>
  <p:handoutMasterIdLst>
    <p:handoutMasterId r:id="rId27"/>
  </p:handoutMasterIdLst>
  <p:sldIdLst>
    <p:sldId id="305" r:id="rId2"/>
    <p:sldId id="258" r:id="rId3"/>
    <p:sldId id="263" r:id="rId4"/>
    <p:sldId id="294" r:id="rId5"/>
    <p:sldId id="309" r:id="rId6"/>
    <p:sldId id="310" r:id="rId7"/>
    <p:sldId id="311" r:id="rId8"/>
    <p:sldId id="312" r:id="rId9"/>
    <p:sldId id="313" r:id="rId10"/>
    <p:sldId id="314" r:id="rId11"/>
    <p:sldId id="315" r:id="rId12"/>
    <p:sldId id="316" r:id="rId13"/>
    <p:sldId id="317" r:id="rId14"/>
    <p:sldId id="318" r:id="rId15"/>
    <p:sldId id="319" r:id="rId16"/>
    <p:sldId id="321" r:id="rId17"/>
    <p:sldId id="322" r:id="rId18"/>
    <p:sldId id="323" r:id="rId19"/>
    <p:sldId id="324" r:id="rId20"/>
    <p:sldId id="325" r:id="rId21"/>
    <p:sldId id="326" r:id="rId22"/>
    <p:sldId id="329" r:id="rId23"/>
    <p:sldId id="331" r:id="rId24"/>
    <p:sldId id="267" r:id="rId25"/>
  </p:sldIdLst>
  <p:sldSz cx="9144000" cy="6858000" type="screen4x3"/>
  <p:notesSz cx="6858000" cy="9144000"/>
  <p:embeddedFontLst>
    <p:embeddedFont>
      <p:font typeface="BBC Reith Sans" panose="020B0603020204020204" pitchFamily="34" charset="0"/>
      <p:regular r:id="rId28"/>
      <p:bold r:id="rId29"/>
      <p:italic r:id="rId30"/>
      <p:boldItalic r:id="rId31"/>
    </p:embeddedFont>
    <p:embeddedFont>
      <p:font typeface="Roboto" panose="02000000000000000000" pitchFamily="2" charset="0"/>
      <p:regular r:id="rId32"/>
      <p:bold r:id="rId33"/>
      <p:italic r:id="rId34"/>
      <p:boldItalic r:id="rId35"/>
    </p:embeddedFont>
    <p:embeddedFont>
      <p:font typeface="Twinkl" pitchFamily="2" charset="77"/>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3974"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407D"/>
    <a:srgbClr val="D81C33"/>
    <a:srgbClr val="ED6C76"/>
    <a:srgbClr val="009640"/>
    <a:srgbClr val="FDFDFD"/>
    <a:srgbClr val="00649C"/>
    <a:srgbClr val="FFE864"/>
    <a:srgbClr val="2E303D"/>
    <a:srgbClr val="FBFBFB"/>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80" autoAdjust="0"/>
    <p:restoredTop sz="96323" autoAdjust="0"/>
  </p:normalViewPr>
  <p:slideViewPr>
    <p:cSldViewPr snapToGrid="0" showGuides="1">
      <p:cViewPr varScale="1">
        <p:scale>
          <a:sx n="95" d="100"/>
          <a:sy n="95" d="100"/>
        </p:scale>
        <p:origin x="1616" y="184"/>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7.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latin typeface="Roboto" panose="02000000000000000000" pitchFamily="2"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latin typeface="Roboto" panose="02000000000000000000" pitchFamily="2" charset="0"/>
              </a:rPr>
              <a:t>17/11/2021</a:t>
            </a:fld>
            <a:endParaRPr lang="en-GB" dirty="0">
              <a:latin typeface="Roboto" panose="02000000000000000000" pitchFamily="2"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latin typeface="Roboto" panose="02000000000000000000" pitchFamily="2"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latin typeface="Roboto" panose="02000000000000000000" pitchFamily="2" charset="0"/>
              </a:rPr>
              <a:t>‹#›</a:t>
            </a:fld>
            <a:endParaRPr lang="en-GB" dirty="0">
              <a:latin typeface="Roboto" panose="02000000000000000000" pitchFamily="2" charset="0"/>
            </a:endParaRPr>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Roboto" panose="02000000000000000000" pitchFamily="2" charset="0"/>
              </a:defRPr>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Roboto" panose="02000000000000000000" pitchFamily="2" charset="0"/>
              </a:defRPr>
            </a:lvl1pPr>
          </a:lstStyle>
          <a:p>
            <a:fld id="{3D02C5D1-7818-41B5-ABAD-5E4B38A5388F}" type="datetimeFigureOut">
              <a:rPr lang="en-GB" smtClean="0"/>
              <a:pPr/>
              <a:t>17/11/2021</a:t>
            </a:fld>
            <a:endParaRPr lang="en-GB"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Roboto" panose="02000000000000000000" pitchFamily="2" charset="0"/>
              </a:defRPr>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Roboto" panose="02000000000000000000" pitchFamily="2" charset="0"/>
              </a:defRPr>
            </a:lvl1pPr>
          </a:lstStyle>
          <a:p>
            <a:fld id="{FA521341-850D-40E1-BB3D-87946DC9B06D}" type="slidenum">
              <a:rPr lang="en-GB" smtClean="0"/>
              <a:pPr/>
              <a:t>‹#›</a:t>
            </a:fld>
            <a:endParaRPr lang="en-GB" dirty="0"/>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Roboto" panose="02000000000000000000" pitchFamily="2" charset="0"/>
        <a:ea typeface="+mn-ea"/>
        <a:cs typeface="+mn-cs"/>
      </a:defRPr>
    </a:lvl1pPr>
    <a:lvl2pPr marL="457200" algn="l" defTabSz="914400" rtl="0" eaLnBrk="1" latinLnBrk="0" hangingPunct="1">
      <a:defRPr sz="1200" kern="1200">
        <a:solidFill>
          <a:schemeClr val="tx1"/>
        </a:solidFill>
        <a:latin typeface="Roboto" panose="02000000000000000000" pitchFamily="2" charset="0"/>
        <a:ea typeface="+mn-ea"/>
        <a:cs typeface="+mn-cs"/>
      </a:defRPr>
    </a:lvl2pPr>
    <a:lvl3pPr marL="914400" algn="l" defTabSz="914400" rtl="0" eaLnBrk="1" latinLnBrk="0" hangingPunct="1">
      <a:defRPr sz="1200" kern="1200">
        <a:solidFill>
          <a:schemeClr val="tx1"/>
        </a:solidFill>
        <a:latin typeface="Roboto" panose="02000000000000000000" pitchFamily="2" charset="0"/>
        <a:ea typeface="+mn-ea"/>
        <a:cs typeface="+mn-cs"/>
      </a:defRPr>
    </a:lvl3pPr>
    <a:lvl4pPr marL="1371600" algn="l" defTabSz="914400" rtl="0" eaLnBrk="1" latinLnBrk="0" hangingPunct="1">
      <a:defRPr sz="1200" kern="1200">
        <a:solidFill>
          <a:schemeClr val="tx1"/>
        </a:solidFill>
        <a:latin typeface="Roboto" panose="02000000000000000000" pitchFamily="2" charset="0"/>
        <a:ea typeface="+mn-ea"/>
        <a:cs typeface="+mn-cs"/>
      </a:defRPr>
    </a:lvl4pPr>
    <a:lvl5pPr marL="1828800" algn="l" defTabSz="914400" rtl="0" eaLnBrk="1" latinLnBrk="0" hangingPunct="1">
      <a:defRPr sz="1200" kern="1200">
        <a:solidFill>
          <a:schemeClr val="tx1"/>
        </a:solidFill>
        <a:latin typeface="Roboto" panose="02000000000000000000"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Unit Title Slide">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510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Success Criteria</a:t>
            </a:r>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Twinkl" pitchFamily="50" charset="0"/>
              </a:rPr>
              <a:t>Aim</a:t>
            </a:r>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lvl1pPr>
              <a:defRPr>
                <a:latin typeface="Twinkl" pitchFamily="50" charset="0"/>
              </a:defRPr>
            </a:lvl1pPr>
            <a:lvl2pPr>
              <a:defRPr/>
            </a:lvl2pPr>
          </a:lstStyle>
          <a:p>
            <a:pPr lvl="0"/>
            <a:r>
              <a:rPr lang="en-US"/>
              <a:t>Click to edit Master text styles</a:t>
            </a:r>
          </a:p>
          <a:p>
            <a:pPr lvl="1"/>
            <a:r>
              <a:rPr lang="en-US"/>
              <a:t>Second level</a:t>
            </a:r>
          </a:p>
          <a:p>
            <a:pPr lvl="2"/>
            <a:r>
              <a:rPr lang="en-US"/>
              <a:t>Third level</a:t>
            </a:r>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Twinkl" pitchFamily="50" charset="0"/>
              </a:rPr>
              <a:t>Statement 1 Lorem ipsum </a:t>
            </a:r>
            <a:r>
              <a:rPr lang="en-GB" dirty="0" err="1">
                <a:latin typeface="Twinkl" pitchFamily="50" charset="0"/>
              </a:rPr>
              <a:t>dolor</a:t>
            </a:r>
            <a:r>
              <a:rPr lang="en-GB" dirty="0">
                <a:latin typeface="Twinkl" pitchFamily="50" charset="0"/>
              </a:rPr>
              <a:t> sit </a:t>
            </a:r>
            <a:r>
              <a:rPr lang="en-GB" dirty="0" err="1">
                <a:latin typeface="Twinkl" pitchFamily="50" charset="0"/>
              </a:rPr>
              <a:t>amet</a:t>
            </a:r>
            <a:r>
              <a:rPr lang="en-GB" dirty="0">
                <a:latin typeface="Twinkl" pitchFamily="50" charset="0"/>
              </a:rPr>
              <a:t>, </a:t>
            </a:r>
            <a:r>
              <a:rPr lang="en-GB" dirty="0" err="1">
                <a:latin typeface="Twinkl" pitchFamily="50" charset="0"/>
              </a:rPr>
              <a:t>consectetur</a:t>
            </a:r>
            <a:r>
              <a:rPr lang="en-GB" dirty="0">
                <a:latin typeface="Twinkl" pitchFamily="50" charset="0"/>
              </a:rPr>
              <a:t> </a:t>
            </a:r>
            <a:r>
              <a:rPr lang="en-GB" dirty="0" err="1">
                <a:latin typeface="Twinkl" pitchFamily="50" charset="0"/>
              </a:rPr>
              <a:t>adipiscing</a:t>
            </a:r>
            <a:r>
              <a:rPr lang="en-GB" dirty="0">
                <a:latin typeface="Twinkl" pitchFamily="50" charset="0"/>
              </a:rPr>
              <a:t> </a:t>
            </a:r>
            <a:r>
              <a:rPr lang="en-GB" dirty="0" err="1">
                <a:latin typeface="Twinkl" pitchFamily="50" charset="0"/>
              </a:rPr>
              <a:t>elit</a:t>
            </a:r>
            <a:r>
              <a:rPr lang="en-GB" dirty="0">
                <a:latin typeface="Twinkl" pitchFamily="50" charset="0"/>
              </a:rPr>
              <a:t>.</a:t>
            </a:r>
          </a:p>
          <a:p>
            <a:r>
              <a:rPr lang="en-GB" dirty="0">
                <a:latin typeface="Twinkl" pitchFamily="50" charset="0"/>
              </a:rPr>
              <a:t>Statement 2</a:t>
            </a:r>
          </a:p>
          <a:p>
            <a:pPr lvl="1"/>
            <a:r>
              <a:rPr lang="en-GB" dirty="0">
                <a:latin typeface="Twinkl" pitchFamily="50" charset="0"/>
              </a:rPr>
              <a:t>Sub statement</a:t>
            </a:r>
          </a:p>
        </p:txBody>
      </p:sp>
    </p:spTree>
    <p:extLst>
      <p:ext uri="{BB962C8B-B14F-4D97-AF65-F5344CB8AC3E}">
        <p14:creationId xmlns:p14="http://schemas.microsoft.com/office/powerpoint/2010/main" val="2257523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3596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71" r:id="rId1"/>
    <p:sldLayoutId id="2147483661" r:id="rId2"/>
    <p:sldLayoutId id="2147483667" r:id="rId3"/>
    <p:sldLayoutId id="2147483662" r:id="rId4"/>
    <p:sldLayoutId id="2147483663" r:id="rId5"/>
    <p:sldLayoutId id="2147483666" r:id="rId6"/>
    <p:sldLayoutId id="2147483669" r:id="rId7"/>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Roboto" panose="02000000000000000000"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Roboto" panose="02000000000000000000"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17.png"/><Relationship Id="rId1" Type="http://schemas.openxmlformats.org/officeDocument/2006/relationships/slideLayout" Target="../slideLayouts/slideLayout4.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9.png"/><Relationship Id="rId2" Type="http://schemas.openxmlformats.org/officeDocument/2006/relationships/image" Target="../media/image47.png"/><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8.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 Id="rId9" Type="http://schemas.openxmlformats.org/officeDocument/2006/relationships/image" Target="../media/image19.png"/></Relationships>
</file>

<file path=ppt/slides/_rels/slide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6251423"/>
            <a:ext cx="9144000" cy="6120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cxnSp>
        <p:nvCxnSpPr>
          <p:cNvPr id="3" name="Straight Connector 2"/>
          <p:cNvCxnSpPr/>
          <p:nvPr/>
        </p:nvCxnSpPr>
        <p:spPr>
          <a:xfrm>
            <a:off x="0" y="6251423"/>
            <a:ext cx="926123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2501463" y="6464797"/>
            <a:ext cx="4141075" cy="207749"/>
          </a:xfrm>
          <a:prstGeom prst="rect">
            <a:avLst/>
          </a:prstGeom>
          <a:noFill/>
        </p:spPr>
        <p:txBody>
          <a:bodyPr wrap="square" lIns="0" tIns="0" rIns="0" bIns="0" rtlCol="0" anchor="ctr" anchorCtr="1">
            <a:noAutofit/>
          </a:bodyPr>
          <a:lstStyle/>
          <a:p>
            <a:pPr algn="ctr">
              <a:lnSpc>
                <a:spcPct val="107000"/>
              </a:lnSpc>
              <a:spcAft>
                <a:spcPts val="0"/>
              </a:spcAft>
            </a:pPr>
            <a:r>
              <a:rPr lang="en-GB" sz="800" b="1" dirty="0">
                <a:solidFill>
                  <a:srgbClr val="FFFFFF"/>
                </a:solidFill>
                <a:latin typeface="Roboto" panose="02000000000000000000" pitchFamily="2" charset="0"/>
                <a:ea typeface="Calibri" panose="020F0502020204030204" pitchFamily="34" charset="0"/>
                <a:cs typeface="Arial" panose="020B0604020202020204" pitchFamily="34" charset="0"/>
              </a:rPr>
              <a:t>PSHE and Citizenship | 9-11 | Anti-Bullying Week</a:t>
            </a:r>
          </a:p>
        </p:txBody>
      </p:sp>
      <p:pic>
        <p:nvPicPr>
          <p:cNvPr id="5" name="Pictur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764823" y="1051093"/>
            <a:ext cx="1614353" cy="934372"/>
          </a:xfrm>
          <a:prstGeom prst="rect">
            <a:avLst/>
          </a:prstGeom>
        </p:spPr>
      </p:pic>
      <p:sp>
        <p:nvSpPr>
          <p:cNvPr id="6" name="Text Placeholder 16"/>
          <p:cNvSpPr txBox="1">
            <a:spLocks/>
          </p:cNvSpPr>
          <p:nvPr/>
        </p:nvSpPr>
        <p:spPr>
          <a:xfrm>
            <a:off x="971600" y="3199950"/>
            <a:ext cx="7200800" cy="543989"/>
          </a:xfrm>
          <a:prstGeom prst="roundRect">
            <a:avLst>
              <a:gd name="adj" fmla="val 2585"/>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b="1" dirty="0">
                <a:solidFill>
                  <a:schemeClr val="bg1"/>
                </a:solidFill>
                <a:latin typeface="Roboto" panose="02000000000000000000" pitchFamily="2" charset="0"/>
                <a:cs typeface="Arial" panose="020B0604020202020204" pitchFamily="34" charset="0"/>
              </a:rPr>
              <a:t>Anti-Bullying Week</a:t>
            </a:r>
          </a:p>
        </p:txBody>
      </p:sp>
      <p:sp>
        <p:nvSpPr>
          <p:cNvPr id="7" name="Title 17"/>
          <p:cNvSpPr txBox="1">
            <a:spLocks/>
          </p:cNvSpPr>
          <p:nvPr/>
        </p:nvSpPr>
        <p:spPr>
          <a:xfrm>
            <a:off x="755650" y="2359034"/>
            <a:ext cx="7632700" cy="655294"/>
          </a:xfrm>
          <a:prstGeom prst="roundRect">
            <a:avLst>
              <a:gd name="adj" fmla="val 9641"/>
            </a:avLst>
          </a:prstGeom>
        </p:spPr>
        <p:txBody>
          <a:bodyPr/>
          <a:lst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a:lstStyle>
          <a:p>
            <a:pPr algn="ctr"/>
            <a:r>
              <a:rPr lang="en-GB" sz="5400" dirty="0">
                <a:solidFill>
                  <a:schemeClr val="bg1"/>
                </a:solidFill>
                <a:latin typeface="Roboto" panose="02000000000000000000" pitchFamily="2" charset="0"/>
                <a:cs typeface="Arial" panose="020B0604020202020204" pitchFamily="34" charset="0"/>
              </a:rPr>
              <a:t>PSHE and Citizenship</a:t>
            </a:r>
          </a:p>
        </p:txBody>
      </p:sp>
    </p:spTree>
    <p:extLst>
      <p:ext uri="{BB962C8B-B14F-4D97-AF65-F5344CB8AC3E}">
        <p14:creationId xmlns:p14="http://schemas.microsoft.com/office/powerpoint/2010/main" val="1407606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3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flipH="1">
            <a:off x="552449" y="2057400"/>
            <a:ext cx="8048625" cy="4243634"/>
          </a:xfrm>
          <a:prstGeom prst="rect">
            <a:avLst/>
          </a:prstGeom>
          <a:ln w="28575">
            <a:solidFill>
              <a:srgbClr val="2E303D"/>
            </a:solidFill>
          </a:ln>
        </p:spPr>
      </p:pic>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The Impact of Bullying</a:t>
            </a:r>
          </a:p>
        </p:txBody>
      </p:sp>
      <p:sp>
        <p:nvSpPr>
          <p:cNvPr id="20" name="TextBox 19"/>
          <p:cNvSpPr txBox="1"/>
          <p:nvPr/>
        </p:nvSpPr>
        <p:spPr>
          <a:xfrm>
            <a:off x="755650" y="1470978"/>
            <a:ext cx="7632700" cy="492443"/>
          </a:xfrm>
          <a:prstGeom prst="rect">
            <a:avLst/>
          </a:prstGeom>
          <a:noFill/>
        </p:spPr>
        <p:txBody>
          <a:bodyPr wrap="square" lIns="0" tIns="0" rIns="0" bIns="0" rtlCol="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sym typeface="Roboto"/>
              </a:rPr>
              <a:t>To truly understand the impact bullying can have on a person, we need to </a:t>
            </a:r>
            <a:br>
              <a:rPr lang="en-GB" sz="1600" dirty="0">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latin typeface="BBC Reith Sans" panose="020B0603020204020204" pitchFamily="34" charset="0"/>
                <a:ea typeface="BBC Reith Sans" panose="020B0603020204020204" pitchFamily="34" charset="0"/>
                <a:cs typeface="BBC Reith Sans" panose="020B0603020204020204" pitchFamily="34" charset="0"/>
                <a:sym typeface="Roboto"/>
              </a:rPr>
              <a:t>use empathy. </a:t>
            </a:r>
          </a:p>
        </p:txBody>
      </p:sp>
      <p:sp>
        <p:nvSpPr>
          <p:cNvPr id="22" name="TextBox 21"/>
          <p:cNvSpPr txBox="1"/>
          <p:nvPr/>
        </p:nvSpPr>
        <p:spPr>
          <a:xfrm>
            <a:off x="650874" y="2150713"/>
            <a:ext cx="3921125" cy="1826612"/>
          </a:xfrm>
          <a:prstGeom prst="snip1Rect">
            <a:avLst>
              <a:gd name="adj" fmla="val 14230"/>
            </a:avLst>
          </a:prstGeom>
          <a:solidFill>
            <a:schemeClr val="bg1">
              <a:alpha val="90000"/>
            </a:schemeClr>
          </a:solidFill>
          <a:ln w="28575">
            <a:noFill/>
          </a:ln>
        </p:spPr>
        <p:txBody>
          <a:bodyPr wrap="square" lIns="108000" tIns="108000" rIns="108000" bIns="108000" rtlCol="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sym typeface="Roboto"/>
              </a:rPr>
              <a:t>In the following activity, we will be putting ourselves in someone else’s shoes and considering their emotions and thoughts.</a:t>
            </a:r>
          </a:p>
          <a:p>
            <a:endParaRPr lang="en-GB" sz="1600" dirty="0">
              <a:latin typeface="BBC Reith Sans" panose="020B0603020204020204" pitchFamily="34" charset="0"/>
              <a:ea typeface="BBC Reith Sans" panose="020B0603020204020204" pitchFamily="34" charset="0"/>
              <a:cs typeface="BBC Reith Sans" panose="020B0603020204020204" pitchFamily="34" charset="0"/>
              <a:sym typeface="Roboto"/>
            </a:endParaRPr>
          </a:p>
          <a:p>
            <a:r>
              <a:rPr lang="en-GB" sz="1600" b="1" dirty="0">
                <a:latin typeface="BBC Reith Sans" panose="020B0603020204020204" pitchFamily="34" charset="0"/>
                <a:ea typeface="BBC Reith Sans" panose="020B0603020204020204" pitchFamily="34" charset="0"/>
                <a:cs typeface="BBC Reith Sans" panose="020B0603020204020204" pitchFamily="34" charset="0"/>
                <a:sym typeface="Roboto"/>
              </a:rPr>
              <a:t>This activity is called hot seating.</a:t>
            </a:r>
            <a:endParaRPr lang="en-GB" sz="16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p:txBody>
      </p:sp>
      <p:grpSp>
        <p:nvGrpSpPr>
          <p:cNvPr id="2" name="Group 1"/>
          <p:cNvGrpSpPr/>
          <p:nvPr/>
        </p:nvGrpSpPr>
        <p:grpSpPr>
          <a:xfrm>
            <a:off x="1088591" y="4489116"/>
            <a:ext cx="3029661" cy="1464734"/>
            <a:chOff x="1088591" y="4489116"/>
            <a:chExt cx="3029661" cy="1464734"/>
          </a:xfrm>
        </p:grpSpPr>
        <p:grpSp>
          <p:nvGrpSpPr>
            <p:cNvPr id="21" name="Group 20"/>
            <p:cNvGrpSpPr/>
            <p:nvPr/>
          </p:nvGrpSpPr>
          <p:grpSpPr>
            <a:xfrm>
              <a:off x="1088591" y="4489116"/>
              <a:ext cx="3029661" cy="1464734"/>
              <a:chOff x="4635228" y="3585995"/>
              <a:chExt cx="3753122" cy="2360498"/>
            </a:xfrm>
            <a:solidFill>
              <a:srgbClr val="ED6C76"/>
            </a:solidFill>
          </p:grpSpPr>
          <p:sp>
            <p:nvSpPr>
              <p:cNvPr id="23" name="Rectangle 22"/>
              <p:cNvSpPr/>
              <p:nvPr/>
            </p:nvSpPr>
            <p:spPr>
              <a:xfrm>
                <a:off x="4635228" y="3585995"/>
                <a:ext cx="3753122" cy="2360498"/>
              </a:xfrm>
              <a:prstGeom prst="rect">
                <a:avLst/>
              </a:prstGeom>
              <a:grpFill/>
              <a:ln>
                <a:solidFill>
                  <a:srgbClr val="FD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Rectangle 23"/>
              <p:cNvSpPr/>
              <p:nvPr/>
            </p:nvSpPr>
            <p:spPr>
              <a:xfrm>
                <a:off x="4724432" y="3686240"/>
                <a:ext cx="3568118" cy="2171658"/>
              </a:xfrm>
              <a:prstGeom prst="rect">
                <a:avLst/>
              </a:prstGeom>
              <a:grpFill/>
              <a:ln w="1905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5" name="TextBox 24"/>
            <p:cNvSpPr txBox="1"/>
            <p:nvPr/>
          </p:nvSpPr>
          <p:spPr>
            <a:xfrm>
              <a:off x="1344656" y="4710077"/>
              <a:ext cx="2512206" cy="984885"/>
            </a:xfrm>
            <a:prstGeom prst="rect">
              <a:avLst/>
            </a:prstGeom>
            <a:noFill/>
          </p:spPr>
          <p:txBody>
            <a:bodyPr wrap="square" lIns="0" tIns="0" rIns="0" bIns="0" rtlCol="0">
              <a:spAutoFit/>
            </a:bodyPr>
            <a:lstStyle/>
            <a:p>
              <a:pPr lvl="0" algn="ctr"/>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We’ll read through some scenarios and you will need to imagine you are the person in the scenario. </a:t>
              </a:r>
            </a:p>
          </p:txBody>
        </p:sp>
      </p:grpSp>
      <p:grpSp>
        <p:nvGrpSpPr>
          <p:cNvPr id="3" name="Group 2"/>
          <p:cNvGrpSpPr/>
          <p:nvPr/>
        </p:nvGrpSpPr>
        <p:grpSpPr>
          <a:xfrm>
            <a:off x="5023156" y="4489116"/>
            <a:ext cx="3029661" cy="1464734"/>
            <a:chOff x="5023156" y="4489116"/>
            <a:chExt cx="3029661" cy="1464734"/>
          </a:xfrm>
        </p:grpSpPr>
        <p:grpSp>
          <p:nvGrpSpPr>
            <p:cNvPr id="26" name="Group 25"/>
            <p:cNvGrpSpPr/>
            <p:nvPr/>
          </p:nvGrpSpPr>
          <p:grpSpPr>
            <a:xfrm>
              <a:off x="5023156" y="4489116"/>
              <a:ext cx="3029661" cy="1464734"/>
              <a:chOff x="4635228" y="3585995"/>
              <a:chExt cx="3753122" cy="2360498"/>
            </a:xfrm>
            <a:solidFill>
              <a:srgbClr val="ED6C76"/>
            </a:solidFill>
          </p:grpSpPr>
          <p:sp>
            <p:nvSpPr>
              <p:cNvPr id="27" name="Rectangle 26"/>
              <p:cNvSpPr/>
              <p:nvPr/>
            </p:nvSpPr>
            <p:spPr>
              <a:xfrm>
                <a:off x="4635228" y="3585995"/>
                <a:ext cx="3753122" cy="2360498"/>
              </a:xfrm>
              <a:prstGeom prst="rect">
                <a:avLst/>
              </a:prstGeom>
              <a:grpFill/>
              <a:ln>
                <a:solidFill>
                  <a:srgbClr val="FDFDF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4724432" y="3686240"/>
                <a:ext cx="3568118" cy="2171658"/>
              </a:xfrm>
              <a:prstGeom prst="rect">
                <a:avLst/>
              </a:prstGeom>
              <a:grpFill/>
              <a:ln w="1905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p:cNvSpPr txBox="1"/>
            <p:nvPr/>
          </p:nvSpPr>
          <p:spPr>
            <a:xfrm>
              <a:off x="5220101" y="4710077"/>
              <a:ext cx="2630447" cy="984885"/>
            </a:xfrm>
            <a:prstGeom prst="rect">
              <a:avLst/>
            </a:prstGeom>
            <a:noFill/>
          </p:spPr>
          <p:txBody>
            <a:bodyPr wrap="square" lIns="0" tIns="0" rIns="0" bIns="0" rtlCol="0">
              <a:spAutoFit/>
            </a:bodyPr>
            <a:lstStyle/>
            <a:p>
              <a:pPr lvl="0" algn="ctr"/>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If you’re chosen to be in the ‘hot seat’, we’ll ask you how your character is feeling and what they're thinking.</a:t>
              </a:r>
            </a:p>
          </p:txBody>
        </p:sp>
      </p:grpSp>
    </p:spTree>
    <p:extLst>
      <p:ext uri="{BB962C8B-B14F-4D97-AF65-F5344CB8AC3E}">
        <p14:creationId xmlns:p14="http://schemas.microsoft.com/office/powerpoint/2010/main" val="767640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left)">
                                      <p:cBhvr>
                                        <p:cTn id="18" dur="10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par>
                          <p:cTn id="24" fill="hold">
                            <p:stCondLst>
                              <p:cond delay="500"/>
                            </p:stCondLst>
                            <p:childTnLst>
                              <p:par>
                                <p:cTn id="25" presetID="32" presetClass="emph" presetSubtype="0" fill="hold" nodeType="afterEffect">
                                  <p:stCondLst>
                                    <p:cond delay="0"/>
                                  </p:stCondLst>
                                  <p:childTnLst>
                                    <p:animRot by="120000">
                                      <p:cBhvr>
                                        <p:cTn id="26" dur="100" fill="hold">
                                          <p:stCondLst>
                                            <p:cond delay="0"/>
                                          </p:stCondLst>
                                        </p:cTn>
                                        <p:tgtEl>
                                          <p:spTgt spid="2"/>
                                        </p:tgtEl>
                                        <p:attrNameLst>
                                          <p:attrName>r</p:attrName>
                                        </p:attrNameLst>
                                      </p:cBhvr>
                                    </p:animRot>
                                    <p:animRot by="-240000">
                                      <p:cBhvr>
                                        <p:cTn id="27" dur="200" fill="hold">
                                          <p:stCondLst>
                                            <p:cond delay="200"/>
                                          </p:stCondLst>
                                        </p:cTn>
                                        <p:tgtEl>
                                          <p:spTgt spid="2"/>
                                        </p:tgtEl>
                                        <p:attrNameLst>
                                          <p:attrName>r</p:attrName>
                                        </p:attrNameLst>
                                      </p:cBhvr>
                                    </p:animRot>
                                    <p:animRot by="240000">
                                      <p:cBhvr>
                                        <p:cTn id="28" dur="200" fill="hold">
                                          <p:stCondLst>
                                            <p:cond delay="400"/>
                                          </p:stCondLst>
                                        </p:cTn>
                                        <p:tgtEl>
                                          <p:spTgt spid="2"/>
                                        </p:tgtEl>
                                        <p:attrNameLst>
                                          <p:attrName>r</p:attrName>
                                        </p:attrNameLst>
                                      </p:cBhvr>
                                    </p:animRot>
                                    <p:animRot by="-240000">
                                      <p:cBhvr>
                                        <p:cTn id="29" dur="200" fill="hold">
                                          <p:stCondLst>
                                            <p:cond delay="600"/>
                                          </p:stCondLst>
                                        </p:cTn>
                                        <p:tgtEl>
                                          <p:spTgt spid="2"/>
                                        </p:tgtEl>
                                        <p:attrNameLst>
                                          <p:attrName>r</p:attrName>
                                        </p:attrNameLst>
                                      </p:cBhvr>
                                    </p:animRot>
                                    <p:animRot by="120000">
                                      <p:cBhvr>
                                        <p:cTn id="30" dur="200" fill="hold">
                                          <p:stCondLst>
                                            <p:cond delay="800"/>
                                          </p:stCondLst>
                                        </p:cTn>
                                        <p:tgtEl>
                                          <p:spTgt spid="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500"/>
                                        <p:tgtEl>
                                          <p:spTgt spid="3"/>
                                        </p:tgtEl>
                                      </p:cBhvr>
                                    </p:animEffect>
                                  </p:childTnLst>
                                </p:cTn>
                              </p:par>
                            </p:childTnLst>
                          </p:cTn>
                        </p:par>
                        <p:par>
                          <p:cTn id="36" fill="hold">
                            <p:stCondLst>
                              <p:cond delay="500"/>
                            </p:stCondLst>
                            <p:childTnLst>
                              <p:par>
                                <p:cTn id="37" presetID="32" presetClass="emph" presetSubtype="0" fill="hold" nodeType="afterEffect">
                                  <p:stCondLst>
                                    <p:cond delay="0"/>
                                  </p:stCondLst>
                                  <p:childTnLst>
                                    <p:animRot by="120000">
                                      <p:cBhvr>
                                        <p:cTn id="38" dur="100" fill="hold">
                                          <p:stCondLst>
                                            <p:cond delay="0"/>
                                          </p:stCondLst>
                                        </p:cTn>
                                        <p:tgtEl>
                                          <p:spTgt spid="3"/>
                                        </p:tgtEl>
                                        <p:attrNameLst>
                                          <p:attrName>r</p:attrName>
                                        </p:attrNameLst>
                                      </p:cBhvr>
                                    </p:animRot>
                                    <p:animRot by="-240000">
                                      <p:cBhvr>
                                        <p:cTn id="39" dur="200" fill="hold">
                                          <p:stCondLst>
                                            <p:cond delay="200"/>
                                          </p:stCondLst>
                                        </p:cTn>
                                        <p:tgtEl>
                                          <p:spTgt spid="3"/>
                                        </p:tgtEl>
                                        <p:attrNameLst>
                                          <p:attrName>r</p:attrName>
                                        </p:attrNameLst>
                                      </p:cBhvr>
                                    </p:animRot>
                                    <p:animRot by="240000">
                                      <p:cBhvr>
                                        <p:cTn id="40" dur="200" fill="hold">
                                          <p:stCondLst>
                                            <p:cond delay="400"/>
                                          </p:stCondLst>
                                        </p:cTn>
                                        <p:tgtEl>
                                          <p:spTgt spid="3"/>
                                        </p:tgtEl>
                                        <p:attrNameLst>
                                          <p:attrName>r</p:attrName>
                                        </p:attrNameLst>
                                      </p:cBhvr>
                                    </p:animRot>
                                    <p:animRot by="-240000">
                                      <p:cBhvr>
                                        <p:cTn id="41" dur="200" fill="hold">
                                          <p:stCondLst>
                                            <p:cond delay="600"/>
                                          </p:stCondLst>
                                        </p:cTn>
                                        <p:tgtEl>
                                          <p:spTgt spid="3"/>
                                        </p:tgtEl>
                                        <p:attrNameLst>
                                          <p:attrName>r</p:attrName>
                                        </p:attrNameLst>
                                      </p:cBhvr>
                                    </p:animRot>
                                    <p:animRot by="120000">
                                      <p:cBhvr>
                                        <p:cTn id="42"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750" y="1470978"/>
            <a:ext cx="8064500" cy="4837747"/>
          </a:xfrm>
          <a:prstGeom prst="rect">
            <a:avLst/>
          </a:prstGeom>
          <a:solidFill>
            <a:srgbClr val="FBFBFB"/>
          </a:solidFill>
          <a:ln w="19050">
            <a:solidFill>
              <a:srgbClr val="2E303D"/>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3888000" bIns="108000" rtlCol="0" anchor="t" anchorCtr="0"/>
          <a:lstStyle/>
          <a:p>
            <a:r>
              <a:rPr lang="en-GB" sz="16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rPr>
              <a:t>Torin and Felicity have played together since they were in nursery. They enjoy playing at each other’s houses and meeting up in the park. Recently, Felicity has started playing with a new group of friends. Torin has asked if he can join in but the others make an excuse and run away, giggling. </a:t>
            </a:r>
            <a:endParaRPr lang="en-GB" sz="1600" dirty="0">
              <a:solidFill>
                <a:srgbClr val="FF0000"/>
              </a:solidFill>
              <a:latin typeface="BBC Reith Sans" panose="020B0603020204020204" pitchFamily="34" charset="-18"/>
              <a:ea typeface="BBC Reith Sans" panose="020B0603020204020204" pitchFamily="34" charset="-18"/>
              <a:cs typeface="BBC Reith Sans" panose="020B0603020204020204" pitchFamily="34" charset="-18"/>
            </a:endParaRPr>
          </a:p>
          <a:p>
            <a:pPr algn="ctr"/>
            <a:endParaRPr lang="en-GB"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12681" y="1663906"/>
            <a:ext cx="3500393" cy="4102983"/>
          </a:xfrm>
          <a:prstGeom prst="rect">
            <a:avLst/>
          </a:prstGeom>
        </p:spPr>
      </p:pic>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The Impact of Bullying</a:t>
            </a:r>
          </a:p>
        </p:txBody>
      </p:sp>
      <p:sp>
        <p:nvSpPr>
          <p:cNvPr id="25" name="TextBox 24"/>
          <p:cNvSpPr txBox="1"/>
          <p:nvPr/>
        </p:nvSpPr>
        <p:spPr>
          <a:xfrm>
            <a:off x="1354245" y="4671937"/>
            <a:ext cx="2512206" cy="984885"/>
          </a:xfrm>
          <a:prstGeom prst="rect">
            <a:avLst/>
          </a:prstGeom>
          <a:noFill/>
        </p:spPr>
        <p:txBody>
          <a:bodyPr wrap="square" lIns="0" tIns="0" rIns="0" bIns="0" rtlCol="0">
            <a:spAutoFit/>
          </a:bodyPr>
          <a:lstStyle/>
          <a:p>
            <a:pPr lvl="0" algn="ctr"/>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We’ll read through some scenarios and you will need to imagine you are the person in the scenario. </a:t>
            </a:r>
          </a:p>
        </p:txBody>
      </p:sp>
      <p:sp>
        <p:nvSpPr>
          <p:cNvPr id="3" name="Rectangle 2"/>
          <p:cNvSpPr/>
          <p:nvPr/>
        </p:nvSpPr>
        <p:spPr>
          <a:xfrm>
            <a:off x="755650" y="5100316"/>
            <a:ext cx="2411024" cy="992509"/>
          </a:xfrm>
          <a:prstGeom prst="rect">
            <a:avLst/>
          </a:prstGeom>
          <a:solidFill>
            <a:srgbClr val="2E303D"/>
          </a:solidFill>
          <a:ln w="1905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dirty="0">
                <a:latin typeface="BBC Reith Sans" panose="020B0603020204020204" pitchFamily="34" charset="-18"/>
                <a:ea typeface="BBC Reith Sans" panose="020B0603020204020204" pitchFamily="34" charset="-18"/>
                <a:cs typeface="BBC Reith Sans" panose="020B0603020204020204" pitchFamily="34" charset="-18"/>
              </a:rPr>
              <a:t>Imagine you are Torin.</a:t>
            </a:r>
          </a:p>
        </p:txBody>
      </p:sp>
      <p:sp>
        <p:nvSpPr>
          <p:cNvPr id="30" name="Rectangle 29"/>
          <p:cNvSpPr/>
          <p:nvPr/>
        </p:nvSpPr>
        <p:spPr>
          <a:xfrm>
            <a:off x="3366488" y="5100316"/>
            <a:ext cx="2411024" cy="992509"/>
          </a:xfrm>
          <a:prstGeom prst="rect">
            <a:avLst/>
          </a:prstGeom>
          <a:solidFill>
            <a:srgbClr val="ED6C76"/>
          </a:solidFill>
          <a:ln w="19050">
            <a:solidFill>
              <a:srgbClr val="D81C33"/>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What sorts of emotions are you experiencing?</a:t>
            </a:r>
          </a:p>
        </p:txBody>
      </p:sp>
      <p:sp>
        <p:nvSpPr>
          <p:cNvPr id="36" name="Rectangle 35"/>
          <p:cNvSpPr/>
          <p:nvPr/>
        </p:nvSpPr>
        <p:spPr>
          <a:xfrm>
            <a:off x="5977326" y="5105148"/>
            <a:ext cx="2411024" cy="992509"/>
          </a:xfrm>
          <a:prstGeom prst="rect">
            <a:avLst/>
          </a:prstGeom>
          <a:solidFill>
            <a:srgbClr val="0076B0"/>
          </a:solidFill>
          <a:ln w="1905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What might you say </a:t>
            </a:r>
            <a:br>
              <a:rPr lang="en-GB" sz="1600" dirty="0">
                <a:latin typeface="BBC Reith Sans" panose="020B0603020204020204" pitchFamily="34" charset="-18"/>
                <a:ea typeface="BBC Reith Sans" panose="020B0603020204020204" pitchFamily="34" charset="-18"/>
                <a:cs typeface="BBC Reith Sans" panose="020B0603020204020204" pitchFamily="34" charset="-18"/>
              </a:rPr>
            </a:br>
            <a:r>
              <a:rPr lang="en-GB" sz="1600" dirty="0">
                <a:latin typeface="BBC Reith Sans" panose="020B0603020204020204" pitchFamily="34" charset="-18"/>
                <a:ea typeface="BBC Reith Sans" panose="020B0603020204020204" pitchFamily="34" charset="-18"/>
                <a:cs typeface="BBC Reith Sans" panose="020B0603020204020204" pitchFamily="34" charset="-18"/>
              </a:rPr>
              <a:t>or do?</a:t>
            </a:r>
          </a:p>
        </p:txBody>
      </p:sp>
    </p:spTree>
    <p:extLst>
      <p:ext uri="{BB962C8B-B14F-4D97-AF65-F5344CB8AC3E}">
        <p14:creationId xmlns:p14="http://schemas.microsoft.com/office/powerpoint/2010/main" val="424780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0"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The Impact of Bullying</a:t>
            </a:r>
          </a:p>
        </p:txBody>
      </p:sp>
      <p:sp>
        <p:nvSpPr>
          <p:cNvPr id="25" name="TextBox 24"/>
          <p:cNvSpPr txBox="1"/>
          <p:nvPr/>
        </p:nvSpPr>
        <p:spPr>
          <a:xfrm>
            <a:off x="1354245" y="4671937"/>
            <a:ext cx="2512206" cy="984885"/>
          </a:xfrm>
          <a:prstGeom prst="rect">
            <a:avLst/>
          </a:prstGeom>
          <a:noFill/>
        </p:spPr>
        <p:txBody>
          <a:bodyPr wrap="square" lIns="0" tIns="0" rIns="0" bIns="0" rtlCol="0">
            <a:spAutoFit/>
          </a:bodyPr>
          <a:lstStyle/>
          <a:p>
            <a:pPr lvl="0" algn="ctr"/>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We’ll read through some scenarios and you will need to imagine you are the person in the scenario. </a:t>
            </a:r>
          </a:p>
        </p:txBody>
      </p:sp>
      <p:sp>
        <p:nvSpPr>
          <p:cNvPr id="29" name="TextBox 28"/>
          <p:cNvSpPr txBox="1"/>
          <p:nvPr/>
        </p:nvSpPr>
        <p:spPr>
          <a:xfrm>
            <a:off x="5333708" y="4705199"/>
            <a:ext cx="2512206" cy="984885"/>
          </a:xfrm>
          <a:prstGeom prst="rect">
            <a:avLst/>
          </a:prstGeom>
          <a:noFill/>
        </p:spPr>
        <p:txBody>
          <a:bodyPr wrap="square" lIns="0" tIns="0" rIns="0" bIns="0" rtlCol="0">
            <a:spAutoFit/>
          </a:bodyPr>
          <a:lstStyle/>
          <a:p>
            <a:pPr lvl="0" algn="ctr"/>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If you’re chosen to be in the ‘hot seat’, we’ll ask you how you’re feeling and what you’re thinking.</a:t>
            </a:r>
          </a:p>
        </p:txBody>
      </p:sp>
      <p:sp>
        <p:nvSpPr>
          <p:cNvPr id="2" name="Rectangle 1"/>
          <p:cNvSpPr/>
          <p:nvPr/>
        </p:nvSpPr>
        <p:spPr>
          <a:xfrm>
            <a:off x="539750" y="1470978"/>
            <a:ext cx="8064500" cy="4837747"/>
          </a:xfrm>
          <a:prstGeom prst="rect">
            <a:avLst/>
          </a:prstGeom>
          <a:solidFill>
            <a:srgbClr val="FBFBFB"/>
          </a:solidFill>
          <a:ln w="19050">
            <a:solidFill>
              <a:srgbClr val="2E303D"/>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5040000" bIns="108000" rtlCol="0" anchor="t" anchorCtr="0"/>
          <a:lstStyle/>
          <a:p>
            <a:r>
              <a:rPr lang="en-GB" sz="16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rPr>
              <a:t>Yin sits next to Martha in class. Recently, Martha has started to poke Yin hard in the leg with a pencil. Yin has asked her to stop but Martha tells Yin to stop moaning. </a:t>
            </a:r>
          </a:p>
          <a:p>
            <a:pPr algn="ctr"/>
            <a:endParaRPr lang="en-GB" dirty="0"/>
          </a:p>
        </p:txBody>
      </p:sp>
      <p:sp>
        <p:nvSpPr>
          <p:cNvPr id="3" name="Rectangle 2"/>
          <p:cNvSpPr/>
          <p:nvPr/>
        </p:nvSpPr>
        <p:spPr>
          <a:xfrm>
            <a:off x="755650" y="5100316"/>
            <a:ext cx="2411024" cy="992509"/>
          </a:xfrm>
          <a:prstGeom prst="rect">
            <a:avLst/>
          </a:prstGeom>
          <a:solidFill>
            <a:srgbClr val="2E303D"/>
          </a:solidFill>
          <a:ln w="1905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Imagine you are Yin.</a:t>
            </a:r>
          </a:p>
        </p:txBody>
      </p:sp>
      <p:sp>
        <p:nvSpPr>
          <p:cNvPr id="30" name="Rectangle 29"/>
          <p:cNvSpPr/>
          <p:nvPr/>
        </p:nvSpPr>
        <p:spPr>
          <a:xfrm>
            <a:off x="3369541" y="5092613"/>
            <a:ext cx="2411024" cy="992509"/>
          </a:xfrm>
          <a:prstGeom prst="rect">
            <a:avLst/>
          </a:prstGeom>
          <a:solidFill>
            <a:srgbClr val="ED6C76"/>
          </a:solidFill>
          <a:ln w="19050">
            <a:solidFill>
              <a:srgbClr val="D81C33"/>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How do you feel towards Martha?</a:t>
            </a:r>
          </a:p>
        </p:txBody>
      </p:sp>
      <p:sp>
        <p:nvSpPr>
          <p:cNvPr id="36" name="Rectangle 35"/>
          <p:cNvSpPr/>
          <p:nvPr/>
        </p:nvSpPr>
        <p:spPr>
          <a:xfrm>
            <a:off x="5983433" y="5092613"/>
            <a:ext cx="2411024" cy="992509"/>
          </a:xfrm>
          <a:prstGeom prst="rect">
            <a:avLst/>
          </a:prstGeom>
          <a:solidFill>
            <a:srgbClr val="0076B0"/>
          </a:solidFill>
          <a:ln w="1905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What impact might the incidents have on </a:t>
            </a:r>
            <a:br>
              <a:rPr lang="en-GB" sz="1600" dirty="0">
                <a:latin typeface="BBC Reith Sans" panose="020B0603020204020204" pitchFamily="34" charset="-18"/>
                <a:ea typeface="BBC Reith Sans" panose="020B0603020204020204" pitchFamily="34" charset="-18"/>
                <a:cs typeface="BBC Reith Sans" panose="020B0603020204020204" pitchFamily="34" charset="-18"/>
              </a:rPr>
            </a:br>
            <a:r>
              <a:rPr lang="en-GB" sz="1600" dirty="0">
                <a:latin typeface="BBC Reith Sans" panose="020B0603020204020204" pitchFamily="34" charset="-18"/>
                <a:ea typeface="BBC Reith Sans" panose="020B0603020204020204" pitchFamily="34" charset="-18"/>
                <a:cs typeface="BBC Reith Sans" panose="020B0603020204020204" pitchFamily="34" charset="-18"/>
              </a:rPr>
              <a:t>your classwork?</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671380" y="1633162"/>
            <a:ext cx="4723077" cy="3346243"/>
          </a:xfrm>
          <a:prstGeom prst="rect">
            <a:avLst/>
          </a:prstGeom>
          <a:ln w="19050">
            <a:solidFill>
              <a:srgbClr val="01407D"/>
            </a:solidFill>
          </a:ln>
        </p:spPr>
      </p:pic>
    </p:spTree>
    <p:extLst>
      <p:ext uri="{BB962C8B-B14F-4D97-AF65-F5344CB8AC3E}">
        <p14:creationId xmlns:p14="http://schemas.microsoft.com/office/powerpoint/2010/main" val="903777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0" grpId="0" animBg="1"/>
      <p:bldP spid="3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The Impact of Bullying</a:t>
            </a:r>
          </a:p>
        </p:txBody>
      </p:sp>
      <p:sp>
        <p:nvSpPr>
          <p:cNvPr id="25" name="TextBox 24"/>
          <p:cNvSpPr txBox="1"/>
          <p:nvPr/>
        </p:nvSpPr>
        <p:spPr>
          <a:xfrm>
            <a:off x="1354245" y="4671937"/>
            <a:ext cx="2512206" cy="984885"/>
          </a:xfrm>
          <a:prstGeom prst="rect">
            <a:avLst/>
          </a:prstGeom>
          <a:noFill/>
        </p:spPr>
        <p:txBody>
          <a:bodyPr wrap="square" lIns="0" tIns="0" rIns="0" bIns="0" rtlCol="0">
            <a:spAutoFit/>
          </a:bodyPr>
          <a:lstStyle/>
          <a:p>
            <a:pPr lvl="0" algn="ctr"/>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We’ll read through some scenarios and you will need to imagine you are the person in the scenario. </a:t>
            </a:r>
          </a:p>
        </p:txBody>
      </p:sp>
      <p:sp>
        <p:nvSpPr>
          <p:cNvPr id="29" name="TextBox 28"/>
          <p:cNvSpPr txBox="1"/>
          <p:nvPr/>
        </p:nvSpPr>
        <p:spPr>
          <a:xfrm>
            <a:off x="5333708" y="4705199"/>
            <a:ext cx="2512206" cy="984885"/>
          </a:xfrm>
          <a:prstGeom prst="rect">
            <a:avLst/>
          </a:prstGeom>
          <a:noFill/>
        </p:spPr>
        <p:txBody>
          <a:bodyPr wrap="square" lIns="0" tIns="0" rIns="0" bIns="0" rtlCol="0">
            <a:spAutoFit/>
          </a:bodyPr>
          <a:lstStyle/>
          <a:p>
            <a:pPr lvl="0" algn="ctr"/>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If you’re chosen to be in the ‘hot seat’, we’ll ask you how you’re feeling and what you’re thinking.</a:t>
            </a:r>
          </a:p>
        </p:txBody>
      </p:sp>
      <p:sp>
        <p:nvSpPr>
          <p:cNvPr id="2" name="Rectangle 1"/>
          <p:cNvSpPr/>
          <p:nvPr/>
        </p:nvSpPr>
        <p:spPr>
          <a:xfrm>
            <a:off x="539750" y="1470978"/>
            <a:ext cx="8064500" cy="4837747"/>
          </a:xfrm>
          <a:prstGeom prst="rect">
            <a:avLst/>
          </a:prstGeom>
          <a:solidFill>
            <a:srgbClr val="FBFBFB"/>
          </a:solidFill>
          <a:ln w="19050">
            <a:solidFill>
              <a:srgbClr val="2E303D"/>
            </a:solidFill>
          </a:ln>
        </p:spPr>
        <p:style>
          <a:lnRef idx="2">
            <a:schemeClr val="accent1">
              <a:shade val="50000"/>
            </a:schemeClr>
          </a:lnRef>
          <a:fillRef idx="1">
            <a:schemeClr val="accent1"/>
          </a:fillRef>
          <a:effectRef idx="0">
            <a:schemeClr val="accent1"/>
          </a:effectRef>
          <a:fontRef idx="minor">
            <a:schemeClr val="lt1"/>
          </a:fontRef>
        </p:style>
        <p:txBody>
          <a:bodyPr lIns="4104000" tIns="108000" rIns="216000" bIns="108000" rtlCol="0" anchor="t" anchorCtr="0"/>
          <a:lstStyle/>
          <a:p>
            <a:r>
              <a:rPr lang="en-GB" sz="16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rPr>
              <a:t>There was recently a class trip to a museum. The children went on a coach and Mario fell asleep. When he logged on to his social media account, he saw a photo of himself asleep with lots of unkind comments.</a:t>
            </a:r>
          </a:p>
          <a:p>
            <a:pPr algn="ctr"/>
            <a:endParaRPr lang="en-GB" dirty="0"/>
          </a:p>
        </p:txBody>
      </p:sp>
      <p:sp>
        <p:nvSpPr>
          <p:cNvPr id="3" name="Rectangle 2"/>
          <p:cNvSpPr/>
          <p:nvPr/>
        </p:nvSpPr>
        <p:spPr>
          <a:xfrm>
            <a:off x="755650" y="5084437"/>
            <a:ext cx="2411024" cy="992509"/>
          </a:xfrm>
          <a:prstGeom prst="rect">
            <a:avLst/>
          </a:prstGeom>
          <a:solidFill>
            <a:srgbClr val="2E303D"/>
          </a:solidFill>
          <a:ln w="1905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dirty="0">
                <a:latin typeface="BBC Reith Sans" panose="020B0603020204020204" pitchFamily="34" charset="-18"/>
                <a:ea typeface="BBC Reith Sans" panose="020B0603020204020204" pitchFamily="34" charset="-18"/>
                <a:cs typeface="BBC Reith Sans" panose="020B0603020204020204" pitchFamily="34" charset="-18"/>
              </a:rPr>
              <a:t>Imagine you are Mario.</a:t>
            </a:r>
          </a:p>
        </p:txBody>
      </p:sp>
      <p:sp>
        <p:nvSpPr>
          <p:cNvPr id="30" name="Rectangle 29"/>
          <p:cNvSpPr/>
          <p:nvPr/>
        </p:nvSpPr>
        <p:spPr>
          <a:xfrm>
            <a:off x="3366488" y="5084437"/>
            <a:ext cx="2411024" cy="992509"/>
          </a:xfrm>
          <a:prstGeom prst="rect">
            <a:avLst/>
          </a:prstGeom>
          <a:solidFill>
            <a:srgbClr val="ED6C76"/>
          </a:solidFill>
          <a:ln w="19050">
            <a:solidFill>
              <a:srgbClr val="D81C33"/>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How does this make you feel?</a:t>
            </a:r>
          </a:p>
        </p:txBody>
      </p:sp>
      <p:sp>
        <p:nvSpPr>
          <p:cNvPr id="36" name="Rectangle 35"/>
          <p:cNvSpPr/>
          <p:nvPr/>
        </p:nvSpPr>
        <p:spPr>
          <a:xfrm>
            <a:off x="5977326" y="5084437"/>
            <a:ext cx="2411024" cy="992509"/>
          </a:xfrm>
          <a:prstGeom prst="rect">
            <a:avLst/>
          </a:prstGeom>
          <a:solidFill>
            <a:srgbClr val="0076B0"/>
          </a:solidFill>
          <a:ln w="1905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How might you react around your friends?</a:t>
            </a:r>
          </a:p>
        </p:txBody>
      </p:sp>
      <p:pic>
        <p:nvPicPr>
          <p:cNvPr id="6" name="Picture 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2260" y="1641393"/>
            <a:ext cx="4019739" cy="3211265"/>
          </a:xfrm>
          <a:prstGeom prst="rect">
            <a:avLst/>
          </a:prstGeom>
        </p:spPr>
      </p:pic>
    </p:spTree>
    <p:extLst>
      <p:ext uri="{BB962C8B-B14F-4D97-AF65-F5344CB8AC3E}">
        <p14:creationId xmlns:p14="http://schemas.microsoft.com/office/powerpoint/2010/main" val="3536336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0"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The Impact of Bullying</a:t>
            </a:r>
          </a:p>
        </p:txBody>
      </p:sp>
      <p:sp>
        <p:nvSpPr>
          <p:cNvPr id="25" name="TextBox 24"/>
          <p:cNvSpPr txBox="1"/>
          <p:nvPr/>
        </p:nvSpPr>
        <p:spPr>
          <a:xfrm>
            <a:off x="1354245" y="4671937"/>
            <a:ext cx="2512206" cy="984885"/>
          </a:xfrm>
          <a:prstGeom prst="rect">
            <a:avLst/>
          </a:prstGeom>
          <a:noFill/>
        </p:spPr>
        <p:txBody>
          <a:bodyPr wrap="square" lIns="0" tIns="0" rIns="0" bIns="0" rtlCol="0">
            <a:spAutoFit/>
          </a:bodyPr>
          <a:lstStyle/>
          <a:p>
            <a:pPr lvl="0" algn="ctr"/>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We’ll read through some scenarios and you will need to imagine you are the person in the scenario. </a:t>
            </a:r>
          </a:p>
        </p:txBody>
      </p:sp>
      <p:sp>
        <p:nvSpPr>
          <p:cNvPr id="29" name="TextBox 28"/>
          <p:cNvSpPr txBox="1"/>
          <p:nvPr/>
        </p:nvSpPr>
        <p:spPr>
          <a:xfrm>
            <a:off x="5333708" y="4705199"/>
            <a:ext cx="2512206" cy="984885"/>
          </a:xfrm>
          <a:prstGeom prst="rect">
            <a:avLst/>
          </a:prstGeom>
          <a:noFill/>
        </p:spPr>
        <p:txBody>
          <a:bodyPr wrap="square" lIns="0" tIns="0" rIns="0" bIns="0" rtlCol="0">
            <a:spAutoFit/>
          </a:bodyPr>
          <a:lstStyle/>
          <a:p>
            <a:pPr lvl="0" algn="ctr"/>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If you’re chosen to be in the ‘hot seat’, we’ll ask you how you’re feeling and what you’re thinking.</a:t>
            </a:r>
          </a:p>
        </p:txBody>
      </p:sp>
      <p:sp>
        <p:nvSpPr>
          <p:cNvPr id="2" name="Rectangle 1"/>
          <p:cNvSpPr/>
          <p:nvPr/>
        </p:nvSpPr>
        <p:spPr>
          <a:xfrm>
            <a:off x="539750" y="1470978"/>
            <a:ext cx="8064500" cy="4837747"/>
          </a:xfrm>
          <a:prstGeom prst="rect">
            <a:avLst/>
          </a:prstGeom>
          <a:solidFill>
            <a:srgbClr val="FBFBFB"/>
          </a:solidFill>
          <a:ln w="19050">
            <a:solidFill>
              <a:srgbClr val="2E303D"/>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96000" bIns="108000" rtlCol="0" anchor="t" anchorCtr="0"/>
          <a:lstStyle/>
          <a:p>
            <a:r>
              <a:rPr lang="en-GB" sz="16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rPr>
              <a:t>Zain walks to school the same way each day. Every day, they walk past the same group of children in the year above at school. They call out to Zain, using mean names and laugh at the way they walk. </a:t>
            </a:r>
          </a:p>
        </p:txBody>
      </p:sp>
      <p:sp>
        <p:nvSpPr>
          <p:cNvPr id="3" name="Rectangle 2"/>
          <p:cNvSpPr/>
          <p:nvPr/>
        </p:nvSpPr>
        <p:spPr>
          <a:xfrm>
            <a:off x="755650" y="5100315"/>
            <a:ext cx="2411024" cy="992509"/>
          </a:xfrm>
          <a:prstGeom prst="rect">
            <a:avLst/>
          </a:prstGeom>
          <a:solidFill>
            <a:srgbClr val="2E303D"/>
          </a:solidFill>
          <a:ln w="1905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r>
              <a:rPr lang="en-GB" sz="1600" dirty="0">
                <a:latin typeface="BBC Reith Sans" panose="020B0603020204020204" pitchFamily="34" charset="-18"/>
                <a:ea typeface="BBC Reith Sans" panose="020B0603020204020204" pitchFamily="34" charset="-18"/>
                <a:cs typeface="BBC Reith Sans" panose="020B0603020204020204" pitchFamily="34" charset="-18"/>
              </a:rPr>
              <a:t>Imagine you are Zain.</a:t>
            </a:r>
          </a:p>
        </p:txBody>
      </p:sp>
      <p:sp>
        <p:nvSpPr>
          <p:cNvPr id="30" name="Rectangle 29"/>
          <p:cNvSpPr/>
          <p:nvPr/>
        </p:nvSpPr>
        <p:spPr>
          <a:xfrm>
            <a:off x="3366488" y="5100315"/>
            <a:ext cx="2411024" cy="992509"/>
          </a:xfrm>
          <a:prstGeom prst="rect">
            <a:avLst/>
          </a:prstGeom>
          <a:solidFill>
            <a:srgbClr val="ED6C76"/>
          </a:solidFill>
          <a:ln w="19050">
            <a:solidFill>
              <a:srgbClr val="D81C33"/>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How are you feeling?</a:t>
            </a:r>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55300" y="1602463"/>
            <a:ext cx="2341859" cy="4698748"/>
          </a:xfrm>
          <a:prstGeom prst="rect">
            <a:avLst/>
          </a:prstGeom>
        </p:spPr>
      </p:pic>
      <p:sp>
        <p:nvSpPr>
          <p:cNvPr id="36" name="Rectangle 35"/>
          <p:cNvSpPr/>
          <p:nvPr/>
        </p:nvSpPr>
        <p:spPr>
          <a:xfrm>
            <a:off x="5977326" y="5100315"/>
            <a:ext cx="2411024" cy="992509"/>
          </a:xfrm>
          <a:prstGeom prst="rect">
            <a:avLst/>
          </a:prstGeom>
          <a:solidFill>
            <a:srgbClr val="0076B0"/>
          </a:solidFill>
          <a:ln w="1905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lIns="108000" tIns="108000" rIns="108000" bIns="108000"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What do you think you might do?</a:t>
            </a:r>
          </a:p>
        </p:txBody>
      </p:sp>
    </p:spTree>
    <p:extLst>
      <p:ext uri="{BB962C8B-B14F-4D97-AF65-F5344CB8AC3E}">
        <p14:creationId xmlns:p14="http://schemas.microsoft.com/office/powerpoint/2010/main" val="225579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1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500"/>
                                        <p:tgtEl>
                                          <p:spTgt spid="3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30" grpId="0" animBg="1"/>
      <p:bldP spid="3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2926" y="1333501"/>
            <a:ext cx="8058150" cy="4939146"/>
          </a:xfrm>
          <a:prstGeom prst="rect">
            <a:avLst/>
          </a:prstGeom>
          <a:ln w="28575">
            <a:solidFill>
              <a:srgbClr val="2E303D"/>
            </a:solidFill>
          </a:ln>
        </p:spPr>
      </p:pic>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The Impact of Bullying</a:t>
            </a:r>
          </a:p>
        </p:txBody>
      </p:sp>
      <p:sp>
        <p:nvSpPr>
          <p:cNvPr id="22" name="TextBox 21"/>
          <p:cNvSpPr txBox="1"/>
          <p:nvPr/>
        </p:nvSpPr>
        <p:spPr>
          <a:xfrm>
            <a:off x="1" y="1565520"/>
            <a:ext cx="4572000" cy="710552"/>
          </a:xfrm>
          <a:prstGeom prst="rect">
            <a:avLst/>
          </a:prstGeom>
          <a:solidFill>
            <a:srgbClr val="01407D"/>
          </a:solidFill>
          <a:ln w="19050">
            <a:solidFill>
              <a:schemeClr val="bg1"/>
            </a:solidFill>
          </a:ln>
        </p:spPr>
        <p:txBody>
          <a:bodyPr wrap="square" lIns="756000" tIns="108000" rIns="108000" bIns="108000" rtlCol="0">
            <a:spAutoFit/>
          </a:bodyPr>
          <a:lstStyle/>
          <a:p>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Bullying can also have long-term effects, such as depression and anxiety.</a:t>
            </a:r>
          </a:p>
        </p:txBody>
      </p:sp>
      <p:grpSp>
        <p:nvGrpSpPr>
          <p:cNvPr id="3" name="Group 2"/>
          <p:cNvGrpSpPr/>
          <p:nvPr/>
        </p:nvGrpSpPr>
        <p:grpSpPr>
          <a:xfrm>
            <a:off x="5358689" y="2049450"/>
            <a:ext cx="3029661" cy="1684350"/>
            <a:chOff x="5358689" y="2049450"/>
            <a:chExt cx="3029661" cy="1684350"/>
          </a:xfrm>
        </p:grpSpPr>
        <p:grpSp>
          <p:nvGrpSpPr>
            <p:cNvPr id="36" name="Group 35"/>
            <p:cNvGrpSpPr/>
            <p:nvPr/>
          </p:nvGrpSpPr>
          <p:grpSpPr>
            <a:xfrm>
              <a:off x="5358689" y="2049450"/>
              <a:ext cx="3029661" cy="1684350"/>
              <a:chOff x="4635228" y="3585995"/>
              <a:chExt cx="3753122" cy="2360498"/>
            </a:xfrm>
          </p:grpSpPr>
          <p:sp>
            <p:nvSpPr>
              <p:cNvPr id="37" name="Rectangle 36"/>
              <p:cNvSpPr/>
              <p:nvPr/>
            </p:nvSpPr>
            <p:spPr>
              <a:xfrm>
                <a:off x="4635228" y="3585995"/>
                <a:ext cx="3753122" cy="2360498"/>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4724432" y="3686240"/>
                <a:ext cx="3568118" cy="2171657"/>
              </a:xfrm>
              <a:prstGeom prst="rect">
                <a:avLst/>
              </a:prstGeom>
              <a:noFill/>
              <a:ln w="1905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p:cNvSpPr txBox="1"/>
            <p:nvPr/>
          </p:nvSpPr>
          <p:spPr>
            <a:xfrm>
              <a:off x="5614754" y="2276072"/>
              <a:ext cx="2512206" cy="1231106"/>
            </a:xfrm>
            <a:prstGeom prst="rect">
              <a:avLst/>
            </a:prstGeom>
            <a:noFill/>
          </p:spPr>
          <p:txBody>
            <a:bodyPr wrap="square" lIns="0" tIns="0" rIns="0" bIns="0" rtlCol="0">
              <a:spAutoFit/>
            </a:bodyPr>
            <a:lstStyle/>
            <a:p>
              <a:pPr lvl="0"/>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Research shows that the effects of bullying can continue into adulthood and greatly impact our mental health.</a:t>
              </a:r>
            </a:p>
          </p:txBody>
        </p:sp>
      </p:grpSp>
      <p:grpSp>
        <p:nvGrpSpPr>
          <p:cNvPr id="4" name="Group 3"/>
          <p:cNvGrpSpPr/>
          <p:nvPr/>
        </p:nvGrpSpPr>
        <p:grpSpPr>
          <a:xfrm>
            <a:off x="5358689" y="4070953"/>
            <a:ext cx="3029661" cy="1584851"/>
            <a:chOff x="5358689" y="4070953"/>
            <a:chExt cx="3029661" cy="1584851"/>
          </a:xfrm>
        </p:grpSpPr>
        <p:grpSp>
          <p:nvGrpSpPr>
            <p:cNvPr id="17" name="Group 16"/>
            <p:cNvGrpSpPr/>
            <p:nvPr/>
          </p:nvGrpSpPr>
          <p:grpSpPr>
            <a:xfrm>
              <a:off x="5358689" y="4070953"/>
              <a:ext cx="3029661" cy="1584851"/>
              <a:chOff x="4635228" y="3585995"/>
              <a:chExt cx="3753122" cy="2360498"/>
            </a:xfrm>
          </p:grpSpPr>
          <p:sp>
            <p:nvSpPr>
              <p:cNvPr id="18" name="Rectangle 17"/>
              <p:cNvSpPr/>
              <p:nvPr/>
            </p:nvSpPr>
            <p:spPr>
              <a:xfrm>
                <a:off x="4635228" y="3585995"/>
                <a:ext cx="3753122" cy="2360498"/>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4724432" y="3686240"/>
                <a:ext cx="3568118" cy="2171657"/>
              </a:xfrm>
              <a:prstGeom prst="rect">
                <a:avLst/>
              </a:prstGeom>
              <a:noFill/>
              <a:ln w="1905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0" name="TextBox 19"/>
            <p:cNvSpPr txBox="1"/>
            <p:nvPr/>
          </p:nvSpPr>
          <p:spPr>
            <a:xfrm>
              <a:off x="5614754" y="4242686"/>
              <a:ext cx="2512206" cy="1231106"/>
            </a:xfrm>
            <a:prstGeom prst="rect">
              <a:avLst/>
            </a:prstGeom>
            <a:noFill/>
          </p:spPr>
          <p:txBody>
            <a:bodyPr wrap="square" lIns="0" tIns="0" rIns="0" bIns="0" rtlCol="0">
              <a:spAutoFit/>
            </a:bodyPr>
            <a:lstStyle/>
            <a:p>
              <a:pPr lvl="0"/>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Experiences of being bullied may well influence a person’s future mindset, including how they view themselves and others.</a:t>
              </a:r>
            </a:p>
          </p:txBody>
        </p:sp>
      </p:grpSp>
      <p:sp>
        <p:nvSpPr>
          <p:cNvPr id="41" name="TextBox 40"/>
          <p:cNvSpPr txBox="1"/>
          <p:nvPr/>
        </p:nvSpPr>
        <p:spPr>
          <a:xfrm>
            <a:off x="-241" y="1565520"/>
            <a:ext cx="4957009" cy="710552"/>
          </a:xfrm>
          <a:prstGeom prst="rect">
            <a:avLst/>
          </a:prstGeom>
          <a:solidFill>
            <a:srgbClr val="01407D"/>
          </a:solidFill>
          <a:ln w="19050">
            <a:solidFill>
              <a:schemeClr val="bg1"/>
            </a:solidFill>
          </a:ln>
        </p:spPr>
        <p:txBody>
          <a:bodyPr wrap="square" lIns="792000" tIns="108000" rIns="252000" bIns="108000" rtlCol="0">
            <a:spAutoFit/>
          </a:bodyPr>
          <a:lstStyle/>
          <a:p>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This why getting help as soon as bullying behaviour starts is so important.</a:t>
            </a:r>
          </a:p>
        </p:txBody>
      </p:sp>
    </p:spTree>
    <p:extLst>
      <p:ext uri="{BB962C8B-B14F-4D97-AF65-F5344CB8AC3E}">
        <p14:creationId xmlns:p14="http://schemas.microsoft.com/office/powerpoint/2010/main" val="2635235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1500"/>
                                        <p:tgtEl>
                                          <p:spTgt spid="22"/>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500"/>
                            </p:stCondLst>
                            <p:childTnLst>
                              <p:par>
                                <p:cTn id="30" presetID="32" presetClass="emph" presetSubtype="0" fill="hold" nodeType="afterEffect">
                                  <p:stCondLst>
                                    <p:cond delay="0"/>
                                  </p:stCondLst>
                                  <p:childTnLst>
                                    <p:animRot by="120000">
                                      <p:cBhvr>
                                        <p:cTn id="31" dur="100" fill="hold">
                                          <p:stCondLst>
                                            <p:cond delay="0"/>
                                          </p:stCondLst>
                                        </p:cTn>
                                        <p:tgtEl>
                                          <p:spTgt spid="4"/>
                                        </p:tgtEl>
                                        <p:attrNameLst>
                                          <p:attrName>r</p:attrName>
                                        </p:attrNameLst>
                                      </p:cBhvr>
                                    </p:animRot>
                                    <p:animRot by="-240000">
                                      <p:cBhvr>
                                        <p:cTn id="32" dur="200" fill="hold">
                                          <p:stCondLst>
                                            <p:cond delay="200"/>
                                          </p:stCondLst>
                                        </p:cTn>
                                        <p:tgtEl>
                                          <p:spTgt spid="4"/>
                                        </p:tgtEl>
                                        <p:attrNameLst>
                                          <p:attrName>r</p:attrName>
                                        </p:attrNameLst>
                                      </p:cBhvr>
                                    </p:animRot>
                                    <p:animRot by="240000">
                                      <p:cBhvr>
                                        <p:cTn id="33" dur="200" fill="hold">
                                          <p:stCondLst>
                                            <p:cond delay="400"/>
                                          </p:stCondLst>
                                        </p:cTn>
                                        <p:tgtEl>
                                          <p:spTgt spid="4"/>
                                        </p:tgtEl>
                                        <p:attrNameLst>
                                          <p:attrName>r</p:attrName>
                                        </p:attrNameLst>
                                      </p:cBhvr>
                                    </p:animRot>
                                    <p:animRot by="-240000">
                                      <p:cBhvr>
                                        <p:cTn id="34" dur="200" fill="hold">
                                          <p:stCondLst>
                                            <p:cond delay="600"/>
                                          </p:stCondLst>
                                        </p:cTn>
                                        <p:tgtEl>
                                          <p:spTgt spid="4"/>
                                        </p:tgtEl>
                                        <p:attrNameLst>
                                          <p:attrName>r</p:attrName>
                                        </p:attrNameLst>
                                      </p:cBhvr>
                                    </p:animRot>
                                    <p:animRot by="120000">
                                      <p:cBhvr>
                                        <p:cTn id="35" dur="200" fill="hold">
                                          <p:stCondLst>
                                            <p:cond delay="800"/>
                                          </p:stCondLst>
                                        </p:cTn>
                                        <p:tgtEl>
                                          <p:spTgt spid="4"/>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grpId="1" nodeType="clickEffect">
                                  <p:stCondLst>
                                    <p:cond delay="0"/>
                                  </p:stCondLst>
                                  <p:childTnLst>
                                    <p:animEffect transition="out" filter="fade">
                                      <p:cBhvr>
                                        <p:cTn id="39" dur="500"/>
                                        <p:tgtEl>
                                          <p:spTgt spid="22"/>
                                        </p:tgtEl>
                                      </p:cBhvr>
                                    </p:animEffect>
                                    <p:set>
                                      <p:cBhvr>
                                        <p:cTn id="40" dur="1" fill="hold">
                                          <p:stCondLst>
                                            <p:cond delay="499"/>
                                          </p:stCondLst>
                                        </p:cTn>
                                        <p:tgtEl>
                                          <p:spTgt spid="22"/>
                                        </p:tgtEl>
                                        <p:attrNameLst>
                                          <p:attrName>style.visibility</p:attrName>
                                        </p:attrNameLst>
                                      </p:cBhvr>
                                      <p:to>
                                        <p:strVal val="hidden"/>
                                      </p:to>
                                    </p:set>
                                  </p:childTnLst>
                                </p:cTn>
                              </p:par>
                              <p:par>
                                <p:cTn id="41" presetID="22" presetClass="entr" presetSubtype="8"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1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2" grpId="1" animBg="1"/>
      <p:bldP spid="4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How Should We Respond?</a:t>
            </a:r>
          </a:p>
        </p:txBody>
      </p:sp>
      <p:sp>
        <p:nvSpPr>
          <p:cNvPr id="20" name="TextBox 19"/>
          <p:cNvSpPr txBox="1"/>
          <p:nvPr/>
        </p:nvSpPr>
        <p:spPr>
          <a:xfrm>
            <a:off x="755650" y="1470978"/>
            <a:ext cx="7632700" cy="492443"/>
          </a:xfrm>
          <a:prstGeom prst="rect">
            <a:avLst/>
          </a:prstGeom>
          <a:noFill/>
        </p:spPr>
        <p:txBody>
          <a:bodyPr wrap="square" lIns="0" tIns="0" rIns="0" bIns="0" rtlCol="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sym typeface="Roboto"/>
              </a:rPr>
              <a:t>Bullying can happen in lots of different ways. It can happen to anyone and often involves someone thinking they are more powerful than someone else.</a:t>
            </a:r>
          </a:p>
        </p:txBody>
      </p:sp>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6100" y="2209800"/>
            <a:ext cx="8058151" cy="4074003"/>
          </a:xfrm>
          <a:prstGeom prst="rect">
            <a:avLst/>
          </a:prstGeom>
        </p:spPr>
      </p:pic>
      <p:sp>
        <p:nvSpPr>
          <p:cNvPr id="22" name="TextBox 21"/>
          <p:cNvSpPr txBox="1"/>
          <p:nvPr/>
        </p:nvSpPr>
        <p:spPr>
          <a:xfrm>
            <a:off x="622301" y="2833653"/>
            <a:ext cx="5302250" cy="3011453"/>
          </a:xfrm>
          <a:prstGeom prst="snip1Rect">
            <a:avLst>
              <a:gd name="adj" fmla="val 6838"/>
            </a:avLst>
          </a:prstGeom>
          <a:solidFill>
            <a:srgbClr val="FDFDFD">
              <a:alpha val="90000"/>
            </a:srgbClr>
          </a:solidFill>
        </p:spPr>
        <p:txBody>
          <a:bodyPr wrap="square" lIns="108000" tIns="108000" rIns="108000" bIns="108000" rtlCol="0">
            <a:spAutoFit/>
          </a:bodyPr>
          <a:lstStyle/>
          <a:p>
            <a:pPr marL="285750" indent="-285750">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report concerns to a trusted adult at home or</a:t>
            </a:r>
            <a:b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 at school;</a:t>
            </a:r>
          </a:p>
          <a:p>
            <a:pPr marL="285750" indent="-285750">
              <a:buFont typeface="Arial" panose="020B0604020202020204" pitchFamily="34" charset="0"/>
              <a:buChar char="•"/>
            </a:pPr>
            <a:endPar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marL="285750" indent="-285750">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say no to unkind behaviour if others try to </a:t>
            </a:r>
            <a:b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involve you;</a:t>
            </a:r>
          </a:p>
          <a:p>
            <a:pPr marL="285750" indent="-285750">
              <a:buFont typeface="Arial" panose="020B0604020202020204" pitchFamily="34" charset="0"/>
              <a:buChar char="•"/>
            </a:pPr>
            <a:endPar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marL="285750" indent="-285750">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capture evidence of bullying, for example, unkind or threatening messages sent online to show when reporting it;</a:t>
            </a:r>
          </a:p>
          <a:p>
            <a:pPr marL="285750" indent="-285750">
              <a:buFont typeface="Arial" panose="020B0604020202020204" pitchFamily="34" charset="0"/>
              <a:buChar char="•"/>
            </a:pPr>
            <a:endPar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marL="285750" indent="-285750">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remember that if we are bullied, it is not our fault. </a:t>
            </a:r>
          </a:p>
        </p:txBody>
      </p:sp>
      <p:sp>
        <p:nvSpPr>
          <p:cNvPr id="12" name="TextBox 11"/>
          <p:cNvSpPr txBox="1"/>
          <p:nvPr/>
        </p:nvSpPr>
        <p:spPr>
          <a:xfrm>
            <a:off x="461962" y="2082390"/>
            <a:ext cx="2938464" cy="464331"/>
          </a:xfrm>
          <a:prstGeom prst="rect">
            <a:avLst/>
          </a:prstGeom>
          <a:solidFill>
            <a:srgbClr val="2E303D"/>
          </a:solidFill>
          <a:ln w="12700">
            <a:solidFill>
              <a:schemeClr val="bg1"/>
            </a:solidFill>
          </a:ln>
        </p:spPr>
        <p:txBody>
          <a:bodyPr wrap="square" lIns="288000" tIns="108000" rIns="108000" bIns="108000" rtlCol="0">
            <a:spAutoFit/>
          </a:bodyPr>
          <a:lstStyle/>
          <a:p>
            <a:r>
              <a:rPr lang="en-GB" sz="16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How Should We Respond?</a:t>
            </a:r>
          </a:p>
        </p:txBody>
      </p:sp>
    </p:spTree>
    <p:extLst>
      <p:ext uri="{BB962C8B-B14F-4D97-AF65-F5344CB8AC3E}">
        <p14:creationId xmlns:p14="http://schemas.microsoft.com/office/powerpoint/2010/main" val="1553974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par>
                          <p:cTn id="13" fill="hold">
                            <p:stCondLst>
                              <p:cond delay="1000"/>
                            </p:stCondLst>
                            <p:childTnLst>
                              <p:par>
                                <p:cTn id="14" presetID="22" presetClass="entr" presetSubtype="1"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up)">
                                      <p:cBhvr>
                                        <p:cTn id="16" dur="1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2">
                                            <p:txEl>
                                              <p:pRg st="0" end="0"/>
                                            </p:txEl>
                                          </p:spTgt>
                                        </p:tgtEl>
                                        <p:attrNameLst>
                                          <p:attrName>style.visibility</p:attrName>
                                        </p:attrNameLst>
                                      </p:cBhvr>
                                      <p:to>
                                        <p:strVal val="visible"/>
                                      </p:to>
                                    </p:set>
                                    <p:animEffect transition="in" filter="fade">
                                      <p:cBhvr>
                                        <p:cTn id="26" dur="500"/>
                                        <p:tgtEl>
                                          <p:spTgt spid="2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2">
                                            <p:txEl>
                                              <p:pRg st="2" end="2"/>
                                            </p:txEl>
                                          </p:spTgt>
                                        </p:tgtEl>
                                        <p:attrNameLst>
                                          <p:attrName>style.visibility</p:attrName>
                                        </p:attrNameLst>
                                      </p:cBhvr>
                                      <p:to>
                                        <p:strVal val="visible"/>
                                      </p:to>
                                    </p:set>
                                    <p:animEffect transition="in" filter="fade">
                                      <p:cBhvr>
                                        <p:cTn id="31" dur="500"/>
                                        <p:tgtEl>
                                          <p:spTgt spid="22">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2">
                                            <p:txEl>
                                              <p:pRg st="4" end="4"/>
                                            </p:txEl>
                                          </p:spTgt>
                                        </p:tgtEl>
                                        <p:attrNameLst>
                                          <p:attrName>style.visibility</p:attrName>
                                        </p:attrNameLst>
                                      </p:cBhvr>
                                      <p:to>
                                        <p:strVal val="visible"/>
                                      </p:to>
                                    </p:set>
                                    <p:animEffect transition="in" filter="fade">
                                      <p:cBhvr>
                                        <p:cTn id="36" dur="500"/>
                                        <p:tgtEl>
                                          <p:spTgt spid="22">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xEl>
                                              <p:pRg st="6" end="6"/>
                                            </p:txEl>
                                          </p:spTgt>
                                        </p:tgtEl>
                                        <p:attrNameLst>
                                          <p:attrName>style.visibility</p:attrName>
                                        </p:attrNameLst>
                                      </p:cBhvr>
                                      <p:to>
                                        <p:strVal val="visible"/>
                                      </p:to>
                                    </p:set>
                                    <p:animEffect transition="in" filter="fade">
                                      <p:cBhvr>
                                        <p:cTn id="41"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Creating a Kinder World</a:t>
            </a:r>
          </a:p>
        </p:txBody>
      </p:sp>
      <p:sp>
        <p:nvSpPr>
          <p:cNvPr id="20" name="TextBox 19"/>
          <p:cNvSpPr txBox="1"/>
          <p:nvPr/>
        </p:nvSpPr>
        <p:spPr>
          <a:xfrm>
            <a:off x="755650" y="1470978"/>
            <a:ext cx="7632700" cy="492443"/>
          </a:xfrm>
          <a:prstGeom prst="rect">
            <a:avLst/>
          </a:prstGeom>
          <a:noFill/>
        </p:spPr>
        <p:txBody>
          <a:bodyPr wrap="square" lIns="0" tIns="0" rIns="0" bIns="0" rtlCol="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sym typeface="Roboto"/>
              </a:rPr>
              <a:t>Bullying is unacceptable behaviour. Nobody should have to live with bullying and there are things we can all do to help prevent it. </a:t>
            </a:r>
          </a:p>
        </p:txBody>
      </p:sp>
      <p:grpSp>
        <p:nvGrpSpPr>
          <p:cNvPr id="13" name="Group 12"/>
          <p:cNvGrpSpPr/>
          <p:nvPr/>
        </p:nvGrpSpPr>
        <p:grpSpPr>
          <a:xfrm>
            <a:off x="736460" y="4116221"/>
            <a:ext cx="2585384" cy="2130857"/>
            <a:chOff x="736460" y="4116221"/>
            <a:chExt cx="2585384" cy="2130857"/>
          </a:xfrm>
        </p:grpSpPr>
        <p:pic>
          <p:nvPicPr>
            <p:cNvPr id="7" name="Picture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650" y="4116221"/>
              <a:ext cx="2546350" cy="2111012"/>
            </a:xfrm>
            <a:prstGeom prst="rect">
              <a:avLst/>
            </a:prstGeom>
            <a:ln w="19050">
              <a:solidFill>
                <a:srgbClr val="00A8E7"/>
              </a:solidFill>
            </a:ln>
          </p:spPr>
        </p:pic>
        <p:sp>
          <p:nvSpPr>
            <p:cNvPr id="24" name="Rectangle 23"/>
            <p:cNvSpPr/>
            <p:nvPr/>
          </p:nvSpPr>
          <p:spPr>
            <a:xfrm>
              <a:off x="736460" y="5902118"/>
              <a:ext cx="2585384" cy="344960"/>
            </a:xfrm>
            <a:prstGeom prst="rect">
              <a:avLst/>
            </a:prstGeom>
            <a:solidFill>
              <a:srgbClr val="FAFAFA"/>
            </a:solidFill>
            <a:ln w="19050">
              <a:solidFill>
                <a:srgbClr val="00A8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rPr>
                <a:t>Equality</a:t>
              </a:r>
              <a:endParaRPr lang="en-GB"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endParaRPr>
            </a:p>
          </p:txBody>
        </p:sp>
      </p:grpSp>
      <p:grpSp>
        <p:nvGrpSpPr>
          <p:cNvPr id="2" name="Group 1"/>
          <p:cNvGrpSpPr/>
          <p:nvPr/>
        </p:nvGrpSpPr>
        <p:grpSpPr>
          <a:xfrm>
            <a:off x="751680" y="2117184"/>
            <a:ext cx="2532342" cy="1841512"/>
            <a:chOff x="751680" y="2117184"/>
            <a:chExt cx="2532342" cy="1841512"/>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55650" y="2117184"/>
              <a:ext cx="2528371" cy="1836750"/>
            </a:xfrm>
            <a:prstGeom prst="rect">
              <a:avLst/>
            </a:prstGeom>
            <a:ln w="19050">
              <a:solidFill>
                <a:srgbClr val="01407D"/>
              </a:solidFill>
            </a:ln>
          </p:spPr>
        </p:pic>
        <p:sp>
          <p:nvSpPr>
            <p:cNvPr id="23" name="Rectangle 22"/>
            <p:cNvSpPr/>
            <p:nvPr/>
          </p:nvSpPr>
          <p:spPr>
            <a:xfrm>
              <a:off x="751680" y="3613736"/>
              <a:ext cx="2532342" cy="344960"/>
            </a:xfrm>
            <a:prstGeom prst="rect">
              <a:avLst/>
            </a:prstGeom>
            <a:solidFill>
              <a:srgbClr val="FAFAFA"/>
            </a:solidFill>
            <a:ln w="19050">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rPr>
                <a:t>Kindness</a:t>
              </a:r>
              <a:endParaRPr lang="en-GB"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endParaRPr>
            </a:p>
          </p:txBody>
        </p:sp>
      </p:grpSp>
      <p:grpSp>
        <p:nvGrpSpPr>
          <p:cNvPr id="11" name="Group 10"/>
          <p:cNvGrpSpPr/>
          <p:nvPr/>
        </p:nvGrpSpPr>
        <p:grpSpPr>
          <a:xfrm>
            <a:off x="5859975" y="2117182"/>
            <a:ext cx="2534725" cy="1874618"/>
            <a:chOff x="5859975" y="2117182"/>
            <a:chExt cx="2534725" cy="1874618"/>
          </a:xfrm>
        </p:grpSpPr>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59977" y="2117182"/>
              <a:ext cx="2534723" cy="1869649"/>
            </a:xfrm>
            <a:prstGeom prst="rect">
              <a:avLst/>
            </a:prstGeom>
            <a:ln w="19050">
              <a:solidFill>
                <a:srgbClr val="2E303D"/>
              </a:solidFill>
            </a:ln>
          </p:spPr>
        </p:pic>
        <p:sp>
          <p:nvSpPr>
            <p:cNvPr id="9" name="Rectangle 8"/>
            <p:cNvSpPr/>
            <p:nvPr/>
          </p:nvSpPr>
          <p:spPr>
            <a:xfrm>
              <a:off x="5859975" y="3646840"/>
              <a:ext cx="2534725" cy="344960"/>
            </a:xfrm>
            <a:prstGeom prst="rect">
              <a:avLst/>
            </a:prstGeom>
            <a:solidFill>
              <a:srgbClr val="FAFAFA"/>
            </a:solidFill>
            <a:ln w="19050">
              <a:solidFill>
                <a:srgbClr val="2E3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rPr>
                <a:t>Inclusivity</a:t>
              </a:r>
              <a:endParaRPr lang="en-GB"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endParaRPr>
            </a:p>
          </p:txBody>
        </p:sp>
      </p:grpSp>
      <p:grpSp>
        <p:nvGrpSpPr>
          <p:cNvPr id="12" name="Group 11"/>
          <p:cNvGrpSpPr/>
          <p:nvPr/>
        </p:nvGrpSpPr>
        <p:grpSpPr>
          <a:xfrm>
            <a:off x="5841996" y="4116221"/>
            <a:ext cx="2552704" cy="2130857"/>
            <a:chOff x="5841996" y="4116221"/>
            <a:chExt cx="2552704" cy="2130857"/>
          </a:xfrm>
        </p:grpSpPr>
        <p:pic>
          <p:nvPicPr>
            <p:cNvPr id="8" name="Picture 7"/>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42000" y="4116221"/>
              <a:ext cx="2540000" cy="2107837"/>
            </a:xfrm>
            <a:prstGeom prst="rect">
              <a:avLst/>
            </a:prstGeom>
            <a:ln w="28575">
              <a:solidFill>
                <a:srgbClr val="00649C"/>
              </a:solidFill>
            </a:ln>
          </p:spPr>
        </p:pic>
        <p:sp>
          <p:nvSpPr>
            <p:cNvPr id="26" name="Rectangle 25"/>
            <p:cNvSpPr/>
            <p:nvPr/>
          </p:nvSpPr>
          <p:spPr>
            <a:xfrm>
              <a:off x="5841996" y="5902118"/>
              <a:ext cx="2552704" cy="344960"/>
            </a:xfrm>
            <a:prstGeom prst="rect">
              <a:avLst/>
            </a:prstGeom>
            <a:solidFill>
              <a:srgbClr val="FAFAFA"/>
            </a:solidFill>
            <a:ln w="28575">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rPr>
                <a:t>Empathy</a:t>
              </a:r>
              <a:endParaRPr lang="en-GB"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endParaRPr>
            </a:p>
          </p:txBody>
        </p:sp>
      </p:grpSp>
      <p:grpSp>
        <p:nvGrpSpPr>
          <p:cNvPr id="10" name="Group 9"/>
          <p:cNvGrpSpPr/>
          <p:nvPr/>
        </p:nvGrpSpPr>
        <p:grpSpPr>
          <a:xfrm>
            <a:off x="3436415" y="2401721"/>
            <a:ext cx="2271163" cy="3429000"/>
            <a:chOff x="3436415" y="2401721"/>
            <a:chExt cx="2271163" cy="3429000"/>
          </a:xfrm>
        </p:grpSpPr>
        <p:pic>
          <p:nvPicPr>
            <p:cNvPr id="4" name="Picture 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36422" y="2401721"/>
              <a:ext cx="2271156" cy="3429000"/>
            </a:xfrm>
            <a:prstGeom prst="rect">
              <a:avLst/>
            </a:prstGeom>
            <a:ln w="19050">
              <a:solidFill>
                <a:srgbClr val="ED6C76"/>
              </a:solidFill>
            </a:ln>
          </p:spPr>
        </p:pic>
        <p:sp>
          <p:nvSpPr>
            <p:cNvPr id="25" name="Rectangle 24"/>
            <p:cNvSpPr/>
            <p:nvPr/>
          </p:nvSpPr>
          <p:spPr>
            <a:xfrm>
              <a:off x="3436415" y="5485761"/>
              <a:ext cx="2271163" cy="344960"/>
            </a:xfrm>
            <a:prstGeom prst="rect">
              <a:avLst/>
            </a:prstGeom>
            <a:solidFill>
              <a:srgbClr val="FAFAFA"/>
            </a:solidFill>
            <a:ln w="19050">
              <a:solidFill>
                <a:srgbClr val="ED6C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rPr>
                <a:t>Inclusivity</a:t>
              </a:r>
              <a:endParaRPr lang="en-GB"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endParaRPr>
            </a:p>
          </p:txBody>
        </p:sp>
      </p:grpSp>
      <p:sp>
        <p:nvSpPr>
          <p:cNvPr id="39" name="Rectangle 38"/>
          <p:cNvSpPr/>
          <p:nvPr/>
        </p:nvSpPr>
        <p:spPr>
          <a:xfrm>
            <a:off x="757898" y="4112516"/>
            <a:ext cx="2546347" cy="1781135"/>
          </a:xfrm>
          <a:prstGeom prst="rect">
            <a:avLst/>
          </a:prstGeom>
          <a:solidFill>
            <a:srgbClr val="FAFAFA">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rPr>
              <a:t>Remember, we are all equally important - nobody is more important than </a:t>
            </a:r>
            <a:br>
              <a:rPr lang="en-GB" sz="1600"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rPr>
            </a:br>
            <a:r>
              <a:rPr lang="en-GB" sz="1600"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rPr>
              <a:t>anyone else; </a:t>
            </a:r>
            <a:endParaRPr lang="en-GB"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1" name="Rectangle 30"/>
          <p:cNvSpPr/>
          <p:nvPr/>
        </p:nvSpPr>
        <p:spPr>
          <a:xfrm>
            <a:off x="751679" y="2117184"/>
            <a:ext cx="2528370" cy="1496552"/>
          </a:xfrm>
          <a:prstGeom prst="rect">
            <a:avLst/>
          </a:prstGeom>
          <a:solidFill>
            <a:srgbClr val="FAFAFA">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rPr>
              <a:t>Use kind words and actions to everyone around us; </a:t>
            </a:r>
            <a:endParaRPr lang="en-GB"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6" name="Rectangle 35"/>
          <p:cNvSpPr/>
          <p:nvPr/>
        </p:nvSpPr>
        <p:spPr>
          <a:xfrm>
            <a:off x="3432446" y="2403447"/>
            <a:ext cx="2271159" cy="3084040"/>
          </a:xfrm>
          <a:prstGeom prst="rect">
            <a:avLst/>
          </a:prstGeom>
          <a:solidFill>
            <a:srgbClr val="FAFAFA">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rPr>
              <a:t>Include everyone in games and conversations;</a:t>
            </a:r>
            <a:endParaRPr lang="en-GB"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8" name="Rectangle 37"/>
          <p:cNvSpPr/>
          <p:nvPr/>
        </p:nvSpPr>
        <p:spPr>
          <a:xfrm>
            <a:off x="5842665" y="4118498"/>
            <a:ext cx="2540003" cy="1786104"/>
          </a:xfrm>
          <a:prstGeom prst="rect">
            <a:avLst/>
          </a:prstGeom>
          <a:solidFill>
            <a:srgbClr val="FAFAFA">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rPr>
              <a:t>Empathise with others and consider how </a:t>
            </a:r>
            <a:br>
              <a:rPr lang="en-GB" sz="1600"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rPr>
            </a:br>
            <a:r>
              <a:rPr lang="en-GB" sz="1600"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rPr>
              <a:t>they feel.</a:t>
            </a:r>
            <a:endParaRPr lang="en-GB"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7" name="Rectangle 36"/>
          <p:cNvSpPr/>
          <p:nvPr/>
        </p:nvSpPr>
        <p:spPr>
          <a:xfrm>
            <a:off x="5866325" y="2120680"/>
            <a:ext cx="2528375" cy="1520925"/>
          </a:xfrm>
          <a:prstGeom prst="rect">
            <a:avLst/>
          </a:prstGeom>
          <a:solidFill>
            <a:srgbClr val="FAFAFA">
              <a:alpha val="9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rPr>
              <a:t>Think before we speak or before we post comments online; </a:t>
            </a:r>
            <a:endParaRPr lang="en-GB" dirty="0">
              <a:solidFill>
                <a:schemeClr val="tx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Tree>
    <p:extLst>
      <p:ext uri="{BB962C8B-B14F-4D97-AF65-F5344CB8AC3E}">
        <p14:creationId xmlns:p14="http://schemas.microsoft.com/office/powerpoint/2010/main" val="554980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anim calcmode="lin" valueType="num">
                                      <p:cBhvr>
                                        <p:cTn id="19" dur="1000" fill="hold"/>
                                        <p:tgtEl>
                                          <p:spTgt spid="10"/>
                                        </p:tgtEl>
                                        <p:attrNameLst>
                                          <p:attrName>ppt_x</p:attrName>
                                        </p:attrNameLst>
                                      </p:cBhvr>
                                      <p:tavLst>
                                        <p:tav tm="0">
                                          <p:val>
                                            <p:strVal val="#ppt_x"/>
                                          </p:val>
                                        </p:tav>
                                        <p:tav tm="100000">
                                          <p:val>
                                            <p:strVal val="#ppt_x"/>
                                          </p:val>
                                        </p:tav>
                                      </p:tavLst>
                                    </p:anim>
                                    <p:anim calcmode="lin" valueType="num">
                                      <p:cBhvr>
                                        <p:cTn id="20" dur="1000" fill="hold"/>
                                        <p:tgtEl>
                                          <p:spTgt spid="10"/>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1000"/>
                                        <p:tgtEl>
                                          <p:spTgt spid="12"/>
                                        </p:tgtEl>
                                      </p:cBhvr>
                                    </p:animEffect>
                                    <p:anim calcmode="lin" valueType="num">
                                      <p:cBhvr>
                                        <p:cTn id="31" dur="1000" fill="hold"/>
                                        <p:tgtEl>
                                          <p:spTgt spid="12"/>
                                        </p:tgtEl>
                                        <p:attrNameLst>
                                          <p:attrName>ppt_x</p:attrName>
                                        </p:attrNameLst>
                                      </p:cBhvr>
                                      <p:tavLst>
                                        <p:tav tm="0">
                                          <p:val>
                                            <p:strVal val="#ppt_x"/>
                                          </p:val>
                                        </p:tav>
                                        <p:tav tm="100000">
                                          <p:val>
                                            <p:strVal val="#ppt_x"/>
                                          </p:val>
                                        </p:tav>
                                      </p:tavLst>
                                    </p:anim>
                                    <p:anim calcmode="lin" valueType="num">
                                      <p:cBhvr>
                                        <p:cTn id="32" dur="1000" fill="hold"/>
                                        <p:tgtEl>
                                          <p:spTgt spid="12"/>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fade">
                                      <p:cBhvr>
                                        <p:cTn id="43" dur="500"/>
                                        <p:tgtEl>
                                          <p:spTgt spid="31"/>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xit" presetSubtype="0" fill="hold" grpId="1" nodeType="clickEffect">
                                  <p:stCondLst>
                                    <p:cond delay="0"/>
                                  </p:stCondLst>
                                  <p:childTnLst>
                                    <p:animEffect transition="out" filter="fade">
                                      <p:cBhvr>
                                        <p:cTn id="47" dur="500"/>
                                        <p:tgtEl>
                                          <p:spTgt spid="31"/>
                                        </p:tgtEl>
                                      </p:cBhvr>
                                    </p:animEffect>
                                    <p:set>
                                      <p:cBhvr>
                                        <p:cTn id="48" dur="1" fill="hold">
                                          <p:stCondLst>
                                            <p:cond delay="499"/>
                                          </p:stCondLst>
                                        </p:cTn>
                                        <p:tgtEl>
                                          <p:spTgt spid="31"/>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39"/>
                                        </p:tgtEl>
                                        <p:attrNameLst>
                                          <p:attrName>style.visibility</p:attrName>
                                        </p:attrNameLst>
                                      </p:cBhvr>
                                      <p:to>
                                        <p:strVal val="visible"/>
                                      </p:to>
                                    </p:set>
                                    <p:animEffect transition="in" filter="fade">
                                      <p:cBhvr>
                                        <p:cTn id="52" dur="500"/>
                                        <p:tgtEl>
                                          <p:spTgt spid="3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39"/>
                                        </p:tgtEl>
                                      </p:cBhvr>
                                    </p:animEffect>
                                    <p:set>
                                      <p:cBhvr>
                                        <p:cTn id="57" dur="1" fill="hold">
                                          <p:stCondLst>
                                            <p:cond delay="499"/>
                                          </p:stCondLst>
                                        </p:cTn>
                                        <p:tgtEl>
                                          <p:spTgt spid="39"/>
                                        </p:tgtEl>
                                        <p:attrNameLst>
                                          <p:attrName>style.visibility</p:attrName>
                                        </p:attrNameLst>
                                      </p:cBhvr>
                                      <p:to>
                                        <p:strVal val="hidden"/>
                                      </p:to>
                                    </p:se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fade">
                                      <p:cBhvr>
                                        <p:cTn id="61" dur="500"/>
                                        <p:tgtEl>
                                          <p:spTgt spid="36"/>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36"/>
                                        </p:tgtEl>
                                      </p:cBhvr>
                                    </p:animEffect>
                                    <p:set>
                                      <p:cBhvr>
                                        <p:cTn id="66" dur="1" fill="hold">
                                          <p:stCondLst>
                                            <p:cond delay="499"/>
                                          </p:stCondLst>
                                        </p:cTn>
                                        <p:tgtEl>
                                          <p:spTgt spid="36"/>
                                        </p:tgtEl>
                                        <p:attrNameLst>
                                          <p:attrName>style.visibility</p:attrName>
                                        </p:attrNameLst>
                                      </p:cBhvr>
                                      <p:to>
                                        <p:strVal val="hidden"/>
                                      </p:to>
                                    </p:set>
                                  </p:childTnLst>
                                </p:cTn>
                              </p:par>
                            </p:childTnLst>
                          </p:cTn>
                        </p:par>
                        <p:par>
                          <p:cTn id="67" fill="hold">
                            <p:stCondLst>
                              <p:cond delay="500"/>
                            </p:stCondLst>
                            <p:childTnLst>
                              <p:par>
                                <p:cTn id="68" presetID="10" presetClass="entr" presetSubtype="0" fill="hold" grpId="0" nodeType="afterEffect">
                                  <p:stCondLst>
                                    <p:cond delay="0"/>
                                  </p:stCondLst>
                                  <p:childTnLst>
                                    <p:set>
                                      <p:cBhvr>
                                        <p:cTn id="69" dur="1" fill="hold">
                                          <p:stCondLst>
                                            <p:cond delay="0"/>
                                          </p:stCondLst>
                                        </p:cTn>
                                        <p:tgtEl>
                                          <p:spTgt spid="37"/>
                                        </p:tgtEl>
                                        <p:attrNameLst>
                                          <p:attrName>style.visibility</p:attrName>
                                        </p:attrNameLst>
                                      </p:cBhvr>
                                      <p:to>
                                        <p:strVal val="visible"/>
                                      </p:to>
                                    </p:set>
                                    <p:animEffect transition="in" filter="fade">
                                      <p:cBhvr>
                                        <p:cTn id="70" dur="500"/>
                                        <p:tgtEl>
                                          <p:spTgt spid="3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37"/>
                                        </p:tgtEl>
                                      </p:cBhvr>
                                    </p:animEffect>
                                    <p:set>
                                      <p:cBhvr>
                                        <p:cTn id="75" dur="1" fill="hold">
                                          <p:stCondLst>
                                            <p:cond delay="499"/>
                                          </p:stCondLst>
                                        </p:cTn>
                                        <p:tgtEl>
                                          <p:spTgt spid="37"/>
                                        </p:tgtEl>
                                        <p:attrNameLst>
                                          <p:attrName>style.visibility</p:attrName>
                                        </p:attrNameLst>
                                      </p:cBhvr>
                                      <p:to>
                                        <p:strVal val="hidden"/>
                                      </p:to>
                                    </p:set>
                                  </p:childTnLst>
                                </p:cTn>
                              </p:par>
                            </p:childTnLst>
                          </p:cTn>
                        </p:par>
                        <p:par>
                          <p:cTn id="76" fill="hold">
                            <p:stCondLst>
                              <p:cond delay="500"/>
                            </p:stCondLst>
                            <p:childTnLst>
                              <p:par>
                                <p:cTn id="77" presetID="10" presetClass="entr" presetSubtype="0" fill="hold" grpId="0"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fade">
                                      <p:cBhvr>
                                        <p:cTn id="79" dur="500"/>
                                        <p:tgtEl>
                                          <p:spTgt spid="38"/>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38"/>
                                        </p:tgtEl>
                                      </p:cBhvr>
                                    </p:animEffect>
                                    <p:set>
                                      <p:cBhvr>
                                        <p:cTn id="84" dur="1" fill="hold">
                                          <p:stCondLst>
                                            <p:cond delay="499"/>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39" grpId="0" animBg="1"/>
      <p:bldP spid="39" grpId="1" animBg="1"/>
      <p:bldP spid="31" grpId="0" animBg="1"/>
      <p:bldP spid="31" grpId="1" animBg="1"/>
      <p:bldP spid="36" grpId="0" animBg="1"/>
      <p:bldP spid="36" grpId="1" animBg="1"/>
      <p:bldP spid="38" grpId="0" animBg="1"/>
      <p:bldP spid="38" grpId="1" animBg="1"/>
      <p:bldP spid="37" grpId="0" animBg="1"/>
      <p:bldP spid="37"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c 22"/>
          <p:cNvSpPr/>
          <p:nvPr/>
        </p:nvSpPr>
        <p:spPr>
          <a:xfrm>
            <a:off x="2175933" y="4131733"/>
            <a:ext cx="5924459" cy="2026775"/>
          </a:xfrm>
          <a:prstGeom prst="arc">
            <a:avLst>
              <a:gd name="adj1" fmla="val 11554418"/>
              <a:gd name="adj2" fmla="val 9910036"/>
            </a:avLst>
          </a:prstGeom>
          <a:ln w="19050">
            <a:solidFill>
              <a:srgbClr val="0140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Creating a Kinder World</a:t>
            </a:r>
          </a:p>
        </p:txBody>
      </p:sp>
      <p:sp>
        <p:nvSpPr>
          <p:cNvPr id="15" name="Rectangle 14"/>
          <p:cNvSpPr/>
          <p:nvPr/>
        </p:nvSpPr>
        <p:spPr>
          <a:xfrm>
            <a:off x="755651" y="1360682"/>
            <a:ext cx="7486632" cy="1323439"/>
          </a:xfrm>
          <a:prstGeom prst="rect">
            <a:avLst/>
          </a:prstGeom>
        </p:spPr>
        <p:txBody>
          <a:bodyPr wrap="square">
            <a:spAutoFit/>
          </a:bodyPr>
          <a:lstStyle/>
          <a:p>
            <a:r>
              <a:rPr lang="en-GB" sz="16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rPr>
              <a:t>Using kind words and actions can have an impact on the emotional wellbeing of people around us as well as on ourselves. If someone is upset or worried, showing kindness and respect can help make it clear that there are people to talk to who can support their emotional wellbeing. Supporting others can also support our own emotional wellbeing. </a:t>
            </a:r>
          </a:p>
        </p:txBody>
      </p:sp>
      <p:pic>
        <p:nvPicPr>
          <p:cNvPr id="12" name="Picture 1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80210" y="4319885"/>
            <a:ext cx="1748699" cy="1988840"/>
          </a:xfrm>
          <a:prstGeom prst="rect">
            <a:avLst/>
          </a:prstGeom>
        </p:spPr>
      </p:pic>
      <p:pic>
        <p:nvPicPr>
          <p:cNvPr id="18" name="Picture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110837" y="2668938"/>
            <a:ext cx="1499763" cy="1710978"/>
          </a:xfrm>
          <a:prstGeom prst="rect">
            <a:avLst/>
          </a:prstGeom>
        </p:spPr>
      </p:pic>
      <p:sp>
        <p:nvSpPr>
          <p:cNvPr id="31" name="Arc 30"/>
          <p:cNvSpPr/>
          <p:nvPr/>
        </p:nvSpPr>
        <p:spPr>
          <a:xfrm>
            <a:off x="4284134" y="3056466"/>
            <a:ext cx="3968658" cy="2820805"/>
          </a:xfrm>
          <a:prstGeom prst="arc">
            <a:avLst>
              <a:gd name="adj1" fmla="val 21356671"/>
              <a:gd name="adj2" fmla="val 19055670"/>
            </a:avLst>
          </a:prstGeom>
          <a:ln w="19050">
            <a:solidFill>
              <a:srgbClr val="ED6C7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9" name="Picture 8"/>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63445" y="2823568"/>
            <a:ext cx="641285" cy="1325099"/>
          </a:xfrm>
          <a:prstGeom prst="rect">
            <a:avLst/>
          </a:prstGeom>
        </p:spPr>
      </p:pic>
      <p:pic>
        <p:nvPicPr>
          <p:cNvPr id="11" name="Picture 1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99437" y="4592855"/>
            <a:ext cx="1531594" cy="1745068"/>
          </a:xfrm>
          <a:prstGeom prst="rect">
            <a:avLst/>
          </a:prstGeom>
        </p:spPr>
      </p:pic>
      <p:pic>
        <p:nvPicPr>
          <p:cNvPr id="6" name="Picture 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564853" y="4707413"/>
            <a:ext cx="1818217" cy="1472374"/>
          </a:xfrm>
          <a:prstGeom prst="rect">
            <a:avLst/>
          </a:prstGeom>
        </p:spPr>
      </p:pic>
      <p:pic>
        <p:nvPicPr>
          <p:cNvPr id="4" name="Picture 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753144" y="2501649"/>
            <a:ext cx="1357693" cy="1191753"/>
          </a:xfrm>
          <a:prstGeom prst="rect">
            <a:avLst/>
          </a:prstGeom>
        </p:spPr>
      </p:pic>
      <p:sp>
        <p:nvSpPr>
          <p:cNvPr id="19" name="TextBox 18"/>
          <p:cNvSpPr txBox="1"/>
          <p:nvPr/>
        </p:nvSpPr>
        <p:spPr>
          <a:xfrm>
            <a:off x="449167" y="2808546"/>
            <a:ext cx="4110038" cy="1202994"/>
          </a:xfrm>
          <a:prstGeom prst="rect">
            <a:avLst/>
          </a:prstGeom>
          <a:solidFill>
            <a:srgbClr val="2E303D"/>
          </a:solidFill>
          <a:ln w="12700">
            <a:solidFill>
              <a:schemeClr val="bg1"/>
            </a:solidFill>
          </a:ln>
        </p:spPr>
        <p:txBody>
          <a:bodyPr wrap="square" lIns="288000" tIns="108000" rIns="108000" bIns="108000" rtlCol="0">
            <a:spAutoFit/>
          </a:bodyPr>
          <a:lstStyle/>
          <a:p>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As the following pictures appear, talk to your partner about kind words or actions that you could use to help in each situation.</a:t>
            </a:r>
          </a:p>
        </p:txBody>
      </p:sp>
      <p:pic>
        <p:nvPicPr>
          <p:cNvPr id="10" name="Picture 9"/>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108213" y="3720252"/>
            <a:ext cx="1018128" cy="1366555"/>
          </a:xfrm>
          <a:prstGeom prst="rect">
            <a:avLst/>
          </a:prstGeom>
        </p:spPr>
      </p:pic>
    </p:spTree>
    <p:extLst>
      <p:ext uri="{BB962C8B-B14F-4D97-AF65-F5344CB8AC3E}">
        <p14:creationId xmlns:p14="http://schemas.microsoft.com/office/powerpoint/2010/main" val="1725090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1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par>
                          <p:cTn id="48" fill="hold">
                            <p:stCondLst>
                              <p:cond delay="500"/>
                            </p:stCondLst>
                            <p:childTnLst>
                              <p:par>
                                <p:cTn id="49" presetID="21" presetClass="entr" presetSubtype="2"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heel(2)">
                                      <p:cBhvr>
                                        <p:cTn id="51" dur="2000"/>
                                        <p:tgtEl>
                                          <p:spTgt spid="23"/>
                                        </p:tgtEl>
                                      </p:cBhvr>
                                    </p:animEffect>
                                  </p:childTnLst>
                                </p:cTn>
                              </p:par>
                              <p:par>
                                <p:cTn id="52" presetID="21" presetClass="entr" presetSubtype="8" fill="hold" grpId="0" nodeType="with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heel(8)">
                                      <p:cBhvr>
                                        <p:cTn id="54" dur="20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5" grpId="0"/>
      <p:bldP spid="31" grpId="0" animBg="1"/>
      <p:bldP spid="1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rc 7"/>
          <p:cNvSpPr/>
          <p:nvPr/>
        </p:nvSpPr>
        <p:spPr>
          <a:xfrm>
            <a:off x="899591" y="1739522"/>
            <a:ext cx="7320955" cy="4281032"/>
          </a:xfrm>
          <a:prstGeom prst="arc">
            <a:avLst>
              <a:gd name="adj1" fmla="val 10754960"/>
              <a:gd name="adj2" fmla="val 9856769"/>
            </a:avLst>
          </a:prstGeom>
          <a:ln w="19050">
            <a:solidFill>
              <a:srgbClr val="0140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9" name="Arc 8"/>
          <p:cNvSpPr/>
          <p:nvPr/>
        </p:nvSpPr>
        <p:spPr>
          <a:xfrm>
            <a:off x="1123999" y="1470978"/>
            <a:ext cx="7247745" cy="4621847"/>
          </a:xfrm>
          <a:prstGeom prst="arc">
            <a:avLst>
              <a:gd name="adj1" fmla="val 1242538"/>
              <a:gd name="adj2" fmla="val 1156667"/>
            </a:avLst>
          </a:prstGeom>
          <a:ln w="19050">
            <a:solidFill>
              <a:srgbClr val="ED6C7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Showing Kindness and Respect</a:t>
            </a:r>
          </a:p>
        </p:txBody>
      </p:sp>
      <p:grpSp>
        <p:nvGrpSpPr>
          <p:cNvPr id="3" name="Group 2"/>
          <p:cNvGrpSpPr/>
          <p:nvPr/>
        </p:nvGrpSpPr>
        <p:grpSpPr>
          <a:xfrm>
            <a:off x="539750" y="1739522"/>
            <a:ext cx="3524250" cy="415081"/>
            <a:chOff x="539750" y="1739522"/>
            <a:chExt cx="3524250" cy="415081"/>
          </a:xfrm>
        </p:grpSpPr>
        <p:sp>
          <p:nvSpPr>
            <p:cNvPr id="19" name="Rectangle 18"/>
            <p:cNvSpPr/>
            <p:nvPr/>
          </p:nvSpPr>
          <p:spPr>
            <a:xfrm>
              <a:off x="539750" y="1739522"/>
              <a:ext cx="3524250" cy="415081"/>
            </a:xfrm>
            <a:prstGeom prst="rect">
              <a:avLst/>
            </a:prstGeom>
            <a:solidFill>
              <a:srgbClr val="2E303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p:cNvSpPr txBox="1"/>
            <p:nvPr/>
          </p:nvSpPr>
          <p:spPr>
            <a:xfrm>
              <a:off x="755650" y="1829035"/>
              <a:ext cx="3308350" cy="246221"/>
            </a:xfrm>
            <a:prstGeom prst="rect">
              <a:avLst/>
            </a:prstGeom>
            <a:noFill/>
          </p:spPr>
          <p:txBody>
            <a:bodyPr wrap="square" lIns="0" tIns="0" rIns="0" bIns="0" rtlCol="0">
              <a:spAutoFit/>
            </a:bodyPr>
            <a:lstStyle/>
            <a:p>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Using kind words and actions can:</a:t>
              </a:r>
            </a:p>
          </p:txBody>
        </p:sp>
      </p:grpSp>
      <p:sp>
        <p:nvSpPr>
          <p:cNvPr id="22" name="TextBox 21"/>
          <p:cNvSpPr txBox="1"/>
          <p:nvPr/>
        </p:nvSpPr>
        <p:spPr>
          <a:xfrm>
            <a:off x="556683" y="2423147"/>
            <a:ext cx="3735917" cy="3007604"/>
          </a:xfrm>
          <a:prstGeom prst="rect">
            <a:avLst/>
          </a:prstGeom>
          <a:solidFill>
            <a:srgbClr val="FBFBFB"/>
          </a:solidFill>
          <a:ln w="12700">
            <a:solidFill>
              <a:srgbClr val="2E303D"/>
            </a:solidFill>
          </a:ln>
        </p:spPr>
        <p:txBody>
          <a:bodyPr wrap="square" lIns="108000" tIns="180000" rIns="108000" bIns="180000" rtlCol="0">
            <a:noAutofit/>
          </a:bodyPr>
          <a:lstStyle/>
          <a:p>
            <a:pPr marL="285750" indent="-285750">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encourage others to show kindness too;</a:t>
            </a:r>
            <a:b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br>
            <a:endPar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marL="285750" indent="-285750">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support people who are feeling upset or worried;</a:t>
            </a:r>
            <a:b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br>
            <a:endPar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marL="285750" indent="-285750">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help our own emotional wellbeing;</a:t>
            </a:r>
            <a:b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br>
            <a:endPar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marL="285750" indent="-285750">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show respect for others’ feelings.</a:t>
            </a:r>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2600" y="2431614"/>
            <a:ext cx="4328583" cy="2999137"/>
          </a:xfrm>
          <a:prstGeom prst="rect">
            <a:avLst/>
          </a:prstGeom>
          <a:ln w="12700">
            <a:solidFill>
              <a:srgbClr val="2E303D"/>
            </a:solidFill>
          </a:ln>
        </p:spPr>
      </p:pic>
    </p:spTree>
    <p:extLst>
      <p:ext uri="{BB962C8B-B14F-4D97-AF65-F5344CB8AC3E}">
        <p14:creationId xmlns:p14="http://schemas.microsoft.com/office/powerpoint/2010/main" val="335579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par>
                                <p:cTn id="13" presetID="10" presetClass="entr" presetSubtype="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animEffect transition="in" filter="fade">
                                      <p:cBhvr>
                                        <p:cTn id="19" dur="500"/>
                                        <p:tgtEl>
                                          <p:spTgt spid="2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2">
                                            <p:txEl>
                                              <p:pRg st="1" end="1"/>
                                            </p:txEl>
                                          </p:spTgt>
                                        </p:tgtEl>
                                        <p:attrNameLst>
                                          <p:attrName>style.visibility</p:attrName>
                                        </p:attrNameLst>
                                      </p:cBhvr>
                                      <p:to>
                                        <p:strVal val="visible"/>
                                      </p:to>
                                    </p:set>
                                    <p:animEffect transition="in" filter="fade">
                                      <p:cBhvr>
                                        <p:cTn id="24" dur="500"/>
                                        <p:tgtEl>
                                          <p:spTgt spid="2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2">
                                            <p:txEl>
                                              <p:pRg st="2" end="2"/>
                                            </p:txEl>
                                          </p:spTgt>
                                        </p:tgtEl>
                                        <p:attrNameLst>
                                          <p:attrName>style.visibility</p:attrName>
                                        </p:attrNameLst>
                                      </p:cBhvr>
                                      <p:to>
                                        <p:strVal val="visible"/>
                                      </p:to>
                                    </p:set>
                                    <p:animEffect transition="in" filter="fade">
                                      <p:cBhvr>
                                        <p:cTn id="29" dur="500"/>
                                        <p:tgtEl>
                                          <p:spTgt spid="22">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xEl>
                                              <p:pRg st="3" end="3"/>
                                            </p:txEl>
                                          </p:spTgt>
                                        </p:tgtEl>
                                        <p:attrNameLst>
                                          <p:attrName>style.visibility</p:attrName>
                                        </p:attrNameLst>
                                      </p:cBhvr>
                                      <p:to>
                                        <p:strVal val="visible"/>
                                      </p:to>
                                    </p:set>
                                    <p:animEffect transition="in" filter="fade">
                                      <p:cBhvr>
                                        <p:cTn id="34" dur="500"/>
                                        <p:tgtEl>
                                          <p:spTgt spid="22">
                                            <p:txEl>
                                              <p:pRg st="3" end="3"/>
                                            </p:txEl>
                                          </p:spTgt>
                                        </p:tgtEl>
                                      </p:cBhvr>
                                    </p:animEffect>
                                  </p:childTnLst>
                                </p:cTn>
                              </p:par>
                            </p:childTnLst>
                          </p:cTn>
                        </p:par>
                        <p:par>
                          <p:cTn id="35" fill="hold">
                            <p:stCondLst>
                              <p:cond delay="500"/>
                            </p:stCondLst>
                            <p:childTnLst>
                              <p:par>
                                <p:cTn id="36" presetID="22" presetClass="entr" presetSubtype="2" fill="hold" grpId="0" nodeType="after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right)">
                                      <p:cBhvr>
                                        <p:cTn id="38" dur="1750"/>
                                        <p:tgtEl>
                                          <p:spTgt spid="9"/>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wipe(left)">
                                      <p:cBhvr>
                                        <p:cTn id="41"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Showing Kindness and Respect</a:t>
            </a:r>
          </a:p>
        </p:txBody>
      </p:sp>
      <p:sp>
        <p:nvSpPr>
          <p:cNvPr id="11" name="Rectangle 10"/>
          <p:cNvSpPr/>
          <p:nvPr/>
        </p:nvSpPr>
        <p:spPr>
          <a:xfrm>
            <a:off x="539749" y="1784161"/>
            <a:ext cx="8064500" cy="722489"/>
          </a:xfrm>
          <a:prstGeom prst="rect">
            <a:avLst/>
          </a:prstGeom>
          <a:solidFill>
            <a:srgbClr val="2E303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tIns="108000" rIns="108000" bIns="108000" rtlCol="0" anchor="ctr"/>
          <a:lstStyle/>
          <a:p>
            <a:r>
              <a:rPr lang="en-GB" sz="1600" dirty="0">
                <a:latin typeface="BBC Reith Sans" panose="020B0603020204020204" pitchFamily="34" charset="-18"/>
                <a:ea typeface="BBC Reith Sans" panose="020B0603020204020204" pitchFamily="34" charset="-18"/>
                <a:cs typeface="BBC Reith Sans" panose="020B0603020204020204" pitchFamily="34" charset="-18"/>
              </a:rPr>
              <a:t>Take a read of these quotes and discuss how they apply to what we have been learning about today.</a:t>
            </a:r>
          </a:p>
        </p:txBody>
      </p:sp>
      <p:sp>
        <p:nvSpPr>
          <p:cNvPr id="3" name="Rectangle 2"/>
          <p:cNvSpPr/>
          <p:nvPr/>
        </p:nvSpPr>
        <p:spPr>
          <a:xfrm>
            <a:off x="755650" y="1364391"/>
            <a:ext cx="7632700" cy="337144"/>
          </a:xfrm>
          <a:prstGeom prst="rect">
            <a:avLst/>
          </a:prstGeom>
        </p:spPr>
        <p:txBody>
          <a:bodyPr wrap="square">
            <a:spAutoFit/>
          </a:bodyPr>
          <a:lstStyle/>
          <a:p>
            <a:pPr lvl="0">
              <a:lnSpc>
                <a:spcPct val="107000"/>
              </a:lnSpc>
              <a:buClr>
                <a:schemeClr val="dk1"/>
              </a:buClr>
              <a:buSzPts val="1800"/>
            </a:pPr>
            <a:r>
              <a:rPr lang="en-GB" sz="16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rPr>
              <a:t>Showing kindness and respect to ourselves and others is very important. </a:t>
            </a:r>
          </a:p>
        </p:txBody>
      </p:sp>
      <p:grpSp>
        <p:nvGrpSpPr>
          <p:cNvPr id="2" name="Group 1"/>
          <p:cNvGrpSpPr/>
          <p:nvPr/>
        </p:nvGrpSpPr>
        <p:grpSpPr>
          <a:xfrm>
            <a:off x="846667" y="2667516"/>
            <a:ext cx="3623733" cy="1396483"/>
            <a:chOff x="846667" y="2667516"/>
            <a:chExt cx="3623733" cy="1396483"/>
          </a:xfrm>
        </p:grpSpPr>
        <p:grpSp>
          <p:nvGrpSpPr>
            <p:cNvPr id="13" name="Group 12"/>
            <p:cNvGrpSpPr/>
            <p:nvPr/>
          </p:nvGrpSpPr>
          <p:grpSpPr>
            <a:xfrm>
              <a:off x="846667" y="2667516"/>
              <a:ext cx="3623733" cy="1396483"/>
              <a:chOff x="4635228" y="3585994"/>
              <a:chExt cx="3753122" cy="2048362"/>
            </a:xfrm>
            <a:solidFill>
              <a:srgbClr val="FDFDFD"/>
            </a:solidFill>
          </p:grpSpPr>
          <p:sp>
            <p:nvSpPr>
              <p:cNvPr id="14" name="Rectangle 13"/>
              <p:cNvSpPr/>
              <p:nvPr/>
            </p:nvSpPr>
            <p:spPr>
              <a:xfrm>
                <a:off x="4635228" y="3585994"/>
                <a:ext cx="3753122" cy="2048362"/>
              </a:xfrm>
              <a:prstGeom prst="rect">
                <a:avLst/>
              </a:prstGeom>
              <a:grpFill/>
              <a:ln>
                <a:solidFill>
                  <a:srgbClr val="00649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p:cNvSpPr/>
              <p:nvPr/>
            </p:nvSpPr>
            <p:spPr>
              <a:xfrm>
                <a:off x="4724432" y="3686241"/>
                <a:ext cx="3568118" cy="1823927"/>
              </a:xfrm>
              <a:prstGeom prst="rect">
                <a:avLst/>
              </a:prstGeom>
              <a:grpFill/>
              <a:ln w="19050" cap="rnd">
                <a:solidFill>
                  <a:srgbClr val="00649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6" name="TextBox 15"/>
            <p:cNvSpPr txBox="1"/>
            <p:nvPr/>
          </p:nvSpPr>
          <p:spPr>
            <a:xfrm>
              <a:off x="1066089" y="2894139"/>
              <a:ext cx="3226511" cy="984885"/>
            </a:xfrm>
            <a:prstGeom prst="rect">
              <a:avLst/>
            </a:prstGeom>
            <a:noFill/>
          </p:spPr>
          <p:txBody>
            <a:bodyPr wrap="square" lIns="0" tIns="0" rIns="0" bIns="0" rtlCol="0">
              <a:spAutoFit/>
            </a:bodyPr>
            <a:lstStyle/>
            <a:p>
              <a:pPr lvl="0"/>
              <a:r>
                <a:rPr lang="en-GB" sz="1600" dirty="0">
                  <a:solidFill>
                    <a:sysClr val="windowText" lastClr="000000"/>
                  </a:solidFill>
                  <a:latin typeface="BBC Reith Sans" panose="020B0603020204020204" pitchFamily="34" charset="0"/>
                  <a:ea typeface="BBC Reith Sans" panose="020B0603020204020204" pitchFamily="34" charset="0"/>
                  <a:cs typeface="BBC Reith Sans" panose="020B0603020204020204" pitchFamily="34" charset="0"/>
                  <a:sym typeface="Roboto"/>
                </a:rPr>
                <a:t>‘No act of kindness, no matter how small, is ever wasted.’ </a:t>
              </a:r>
              <a:br>
                <a:rPr lang="en-GB" sz="1600" b="1" dirty="0">
                  <a:solidFill>
                    <a:sysClr val="windowText" lastClr="000000"/>
                  </a:solidFill>
                  <a:latin typeface="BBC Reith Sans" panose="020B0603020204020204" pitchFamily="34" charset="0"/>
                  <a:ea typeface="BBC Reith Sans" panose="020B0603020204020204" pitchFamily="34" charset="0"/>
                  <a:cs typeface="BBC Reith Sans" panose="020B0603020204020204" pitchFamily="34" charset="0"/>
                  <a:sym typeface="Roboto"/>
                </a:rPr>
              </a:br>
              <a:br>
                <a:rPr lang="en-GB" sz="1600" b="1" dirty="0">
                  <a:solidFill>
                    <a:sysClr val="windowText" lastClr="000000"/>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b="1" dirty="0">
                  <a:solidFill>
                    <a:sysClr val="windowText" lastClr="000000"/>
                  </a:solidFill>
                  <a:latin typeface="BBC Reith Sans" panose="020B0603020204020204" pitchFamily="34" charset="0"/>
                  <a:ea typeface="BBC Reith Sans" panose="020B0603020204020204" pitchFamily="34" charset="0"/>
                  <a:cs typeface="BBC Reith Sans" panose="020B0603020204020204" pitchFamily="34" charset="0"/>
                  <a:sym typeface="Roboto"/>
                </a:rPr>
                <a:t>Aesop</a:t>
              </a:r>
            </a:p>
          </p:txBody>
        </p:sp>
      </p:grpSp>
      <p:grpSp>
        <p:nvGrpSpPr>
          <p:cNvPr id="4" name="Group 3"/>
          <p:cNvGrpSpPr/>
          <p:nvPr/>
        </p:nvGrpSpPr>
        <p:grpSpPr>
          <a:xfrm>
            <a:off x="4673600" y="2667517"/>
            <a:ext cx="3714749" cy="1684350"/>
            <a:chOff x="4673600" y="2667517"/>
            <a:chExt cx="3714749" cy="1684350"/>
          </a:xfrm>
        </p:grpSpPr>
        <p:grpSp>
          <p:nvGrpSpPr>
            <p:cNvPr id="17" name="Group 16"/>
            <p:cNvGrpSpPr/>
            <p:nvPr/>
          </p:nvGrpSpPr>
          <p:grpSpPr>
            <a:xfrm>
              <a:off x="4673600" y="2667517"/>
              <a:ext cx="3714749" cy="1684350"/>
              <a:chOff x="4635228" y="3585995"/>
              <a:chExt cx="3753122" cy="2360498"/>
            </a:xfrm>
            <a:solidFill>
              <a:srgbClr val="FDFDFD"/>
            </a:solidFill>
          </p:grpSpPr>
          <p:sp>
            <p:nvSpPr>
              <p:cNvPr id="18" name="Rectangle 17"/>
              <p:cNvSpPr/>
              <p:nvPr/>
            </p:nvSpPr>
            <p:spPr>
              <a:xfrm>
                <a:off x="4635228" y="3585995"/>
                <a:ext cx="3753122" cy="2360498"/>
              </a:xfrm>
              <a:prstGeom prst="rect">
                <a:avLst/>
              </a:prstGeom>
              <a:grpFill/>
              <a:ln>
                <a:solidFill>
                  <a:srgbClr val="0096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ectangle 20"/>
              <p:cNvSpPr/>
              <p:nvPr/>
            </p:nvSpPr>
            <p:spPr>
              <a:xfrm>
                <a:off x="4724432" y="3686240"/>
                <a:ext cx="3568118" cy="2171657"/>
              </a:xfrm>
              <a:prstGeom prst="rect">
                <a:avLst/>
              </a:prstGeom>
              <a:grpFill/>
              <a:ln w="19050" cap="rnd">
                <a:solidFill>
                  <a:srgbClr val="00964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3" name="TextBox 22"/>
            <p:cNvSpPr txBox="1"/>
            <p:nvPr/>
          </p:nvSpPr>
          <p:spPr>
            <a:xfrm>
              <a:off x="4910667" y="2894139"/>
              <a:ext cx="3276600" cy="1231106"/>
            </a:xfrm>
            <a:prstGeom prst="rect">
              <a:avLst/>
            </a:prstGeom>
            <a:noFill/>
          </p:spPr>
          <p:txBody>
            <a:bodyPr wrap="square" lIns="0" tIns="0" rIns="0" bIns="0" rtlCol="0">
              <a:spAutoFit/>
            </a:bodyPr>
            <a:lstStyle/>
            <a:p>
              <a:pPr lvl="0"/>
              <a:r>
                <a:rPr lang="en-GB" sz="1600" dirty="0">
                  <a:solidFill>
                    <a:sysClr val="windowText" lastClr="000000"/>
                  </a:solidFill>
                  <a:latin typeface="BBC Reith Sans" panose="020B0603020204020204" pitchFamily="34" charset="0"/>
                  <a:ea typeface="BBC Reith Sans" panose="020B0603020204020204" pitchFamily="34" charset="0"/>
                  <a:cs typeface="BBC Reith Sans" panose="020B0603020204020204" pitchFamily="34" charset="0"/>
                  <a:sym typeface="Roboto"/>
                </a:rPr>
                <a:t>‘How do we change the world? One random act of kindness at </a:t>
              </a:r>
              <a:br>
                <a:rPr lang="en-GB" sz="1600" dirty="0">
                  <a:solidFill>
                    <a:sysClr val="windowText" lastClr="000000"/>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ysClr val="windowText" lastClr="000000"/>
                  </a:solidFill>
                  <a:latin typeface="BBC Reith Sans" panose="020B0603020204020204" pitchFamily="34" charset="0"/>
                  <a:ea typeface="BBC Reith Sans" panose="020B0603020204020204" pitchFamily="34" charset="0"/>
                  <a:cs typeface="BBC Reith Sans" panose="020B0603020204020204" pitchFamily="34" charset="0"/>
                  <a:sym typeface="Roboto"/>
                </a:rPr>
                <a:t>a time.’ </a:t>
              </a:r>
              <a:br>
                <a:rPr lang="en-GB" sz="1600" dirty="0">
                  <a:solidFill>
                    <a:sysClr val="windowText" lastClr="000000"/>
                  </a:solidFill>
                  <a:latin typeface="BBC Reith Sans" panose="020B0603020204020204" pitchFamily="34" charset="0"/>
                  <a:ea typeface="BBC Reith Sans" panose="020B0603020204020204" pitchFamily="34" charset="0"/>
                  <a:cs typeface="BBC Reith Sans" panose="020B0603020204020204" pitchFamily="34" charset="0"/>
                  <a:sym typeface="Roboto"/>
                </a:rPr>
              </a:br>
              <a:br>
                <a:rPr lang="en-GB" sz="1600" dirty="0">
                  <a:solidFill>
                    <a:sysClr val="windowText" lastClr="000000"/>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b="1" dirty="0">
                  <a:solidFill>
                    <a:sysClr val="windowText" lastClr="000000"/>
                  </a:solidFill>
                  <a:latin typeface="BBC Reith Sans" panose="020B0603020204020204" pitchFamily="34" charset="0"/>
                  <a:ea typeface="BBC Reith Sans" panose="020B0603020204020204" pitchFamily="34" charset="0"/>
                  <a:cs typeface="BBC Reith Sans" panose="020B0603020204020204" pitchFamily="34" charset="0"/>
                  <a:sym typeface="Roboto"/>
                </a:rPr>
                <a:t>Morgan Freeman</a:t>
              </a:r>
            </a:p>
          </p:txBody>
        </p:sp>
      </p:grpSp>
      <p:grpSp>
        <p:nvGrpSpPr>
          <p:cNvPr id="7" name="Group 6"/>
          <p:cNvGrpSpPr/>
          <p:nvPr/>
        </p:nvGrpSpPr>
        <p:grpSpPr>
          <a:xfrm>
            <a:off x="846667" y="4222277"/>
            <a:ext cx="3623733" cy="1870547"/>
            <a:chOff x="846667" y="4222277"/>
            <a:chExt cx="3623733" cy="1870547"/>
          </a:xfrm>
        </p:grpSpPr>
        <p:grpSp>
          <p:nvGrpSpPr>
            <p:cNvPr id="24" name="Group 23"/>
            <p:cNvGrpSpPr/>
            <p:nvPr/>
          </p:nvGrpSpPr>
          <p:grpSpPr>
            <a:xfrm>
              <a:off x="846667" y="4222277"/>
              <a:ext cx="3623733" cy="1870547"/>
              <a:chOff x="4635228" y="3585995"/>
              <a:chExt cx="3753122" cy="2360498"/>
            </a:xfrm>
            <a:solidFill>
              <a:srgbClr val="FDFDFD"/>
            </a:solidFill>
          </p:grpSpPr>
          <p:sp>
            <p:nvSpPr>
              <p:cNvPr id="25" name="Rectangle 24"/>
              <p:cNvSpPr/>
              <p:nvPr/>
            </p:nvSpPr>
            <p:spPr>
              <a:xfrm>
                <a:off x="4635228" y="3585995"/>
                <a:ext cx="3753122" cy="2360498"/>
              </a:xfrm>
              <a:prstGeom prst="rect">
                <a:avLst/>
              </a:prstGeom>
              <a:grpFill/>
              <a:ln>
                <a:solidFill>
                  <a:srgbClr val="D81C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Rectangle 25"/>
              <p:cNvSpPr/>
              <p:nvPr/>
            </p:nvSpPr>
            <p:spPr>
              <a:xfrm>
                <a:off x="4724432" y="3686240"/>
                <a:ext cx="3568118" cy="2171657"/>
              </a:xfrm>
              <a:prstGeom prst="rect">
                <a:avLst/>
              </a:prstGeom>
              <a:grpFill/>
              <a:ln w="19050" cap="rnd">
                <a:solidFill>
                  <a:srgbClr val="D81C3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7" name="TextBox 26"/>
            <p:cNvSpPr txBox="1"/>
            <p:nvPr/>
          </p:nvSpPr>
          <p:spPr>
            <a:xfrm>
              <a:off x="1102732" y="4448900"/>
              <a:ext cx="3189868" cy="1477328"/>
            </a:xfrm>
            <a:prstGeom prst="rect">
              <a:avLst/>
            </a:prstGeom>
            <a:noFill/>
          </p:spPr>
          <p:txBody>
            <a:bodyPr wrap="square" lIns="0" tIns="0" rIns="0" bIns="0" rtlCol="0">
              <a:spAutoFit/>
            </a:bodyPr>
            <a:lstStyle/>
            <a:p>
              <a:pPr lvl="0"/>
              <a:r>
                <a:rPr lang="en-GB" sz="1600" dirty="0">
                  <a:solidFill>
                    <a:sysClr val="windowText" lastClr="000000"/>
                  </a:solidFill>
                  <a:latin typeface="BBC Reith Sans" panose="020B0603020204020204" pitchFamily="34" charset="0"/>
                  <a:ea typeface="BBC Reith Sans" panose="020B0603020204020204" pitchFamily="34" charset="0"/>
                  <a:cs typeface="BBC Reith Sans" panose="020B0603020204020204" pitchFamily="34" charset="0"/>
                  <a:sym typeface="Roboto"/>
                </a:rPr>
                <a:t>‘A single act of kindness throws out roots in all directions, and the roots spring up and make new trees.’ </a:t>
              </a:r>
            </a:p>
            <a:p>
              <a:pPr lvl="0"/>
              <a:endParaRPr lang="en-GB" sz="1600" b="1" dirty="0">
                <a:solidFill>
                  <a:sysClr val="windowText" lastClr="000000"/>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b="1" dirty="0">
                  <a:solidFill>
                    <a:sysClr val="windowText" lastClr="000000"/>
                  </a:solidFill>
                  <a:latin typeface="BBC Reith Sans" panose="020B0603020204020204" pitchFamily="34" charset="0"/>
                  <a:ea typeface="BBC Reith Sans" panose="020B0603020204020204" pitchFamily="34" charset="0"/>
                  <a:cs typeface="BBC Reith Sans" panose="020B0603020204020204" pitchFamily="34" charset="0"/>
                  <a:sym typeface="Roboto"/>
                </a:rPr>
                <a:t>Amelia Earhart</a:t>
              </a:r>
            </a:p>
          </p:txBody>
        </p:sp>
      </p:grpSp>
      <p:grpSp>
        <p:nvGrpSpPr>
          <p:cNvPr id="6" name="Group 5"/>
          <p:cNvGrpSpPr/>
          <p:nvPr/>
        </p:nvGrpSpPr>
        <p:grpSpPr>
          <a:xfrm>
            <a:off x="4673600" y="4423399"/>
            <a:ext cx="3700680" cy="1669426"/>
            <a:chOff x="4673600" y="4423399"/>
            <a:chExt cx="3700680" cy="1669426"/>
          </a:xfrm>
        </p:grpSpPr>
        <p:grpSp>
          <p:nvGrpSpPr>
            <p:cNvPr id="28" name="Group 27"/>
            <p:cNvGrpSpPr/>
            <p:nvPr/>
          </p:nvGrpSpPr>
          <p:grpSpPr>
            <a:xfrm>
              <a:off x="4673600" y="4423399"/>
              <a:ext cx="3700680" cy="1669426"/>
              <a:chOff x="4635228" y="3585995"/>
              <a:chExt cx="3753122" cy="2360498"/>
            </a:xfrm>
            <a:solidFill>
              <a:srgbClr val="FDFDFD"/>
            </a:solidFill>
          </p:grpSpPr>
          <p:sp>
            <p:nvSpPr>
              <p:cNvPr id="29" name="Rectangle 28"/>
              <p:cNvSpPr/>
              <p:nvPr/>
            </p:nvSpPr>
            <p:spPr>
              <a:xfrm>
                <a:off x="4635228" y="3585995"/>
                <a:ext cx="3753122" cy="2360498"/>
              </a:xfrm>
              <a:prstGeom prst="rect">
                <a:avLst/>
              </a:prstGeom>
              <a:grpFill/>
              <a:ln>
                <a:solidFill>
                  <a:srgbClr val="0140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4724432" y="3686240"/>
                <a:ext cx="3568118" cy="2171657"/>
              </a:xfrm>
              <a:prstGeom prst="rect">
                <a:avLst/>
              </a:prstGeom>
              <a:grpFill/>
              <a:ln w="19050" cap="rnd">
                <a:solidFill>
                  <a:srgbClr val="01407D"/>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extBox 30"/>
            <p:cNvSpPr txBox="1"/>
            <p:nvPr/>
          </p:nvSpPr>
          <p:spPr>
            <a:xfrm>
              <a:off x="4929665" y="4650021"/>
              <a:ext cx="3257602" cy="1231106"/>
            </a:xfrm>
            <a:prstGeom prst="rect">
              <a:avLst/>
            </a:prstGeom>
            <a:noFill/>
          </p:spPr>
          <p:txBody>
            <a:bodyPr wrap="square" lIns="0" tIns="0" rIns="0" bIns="0" rtlCol="0">
              <a:spAutoFit/>
            </a:bodyPr>
            <a:lstStyle/>
            <a:p>
              <a:pPr lvl="0"/>
              <a:r>
                <a:rPr lang="en-GB" sz="1600" dirty="0">
                  <a:solidFill>
                    <a:sysClr val="windowText" lastClr="000000"/>
                  </a:solidFill>
                  <a:latin typeface="BBC Reith Sans" panose="020B0603020204020204" pitchFamily="34" charset="0"/>
                  <a:ea typeface="BBC Reith Sans" panose="020B0603020204020204" pitchFamily="34" charset="0"/>
                  <a:cs typeface="BBC Reith Sans" panose="020B0603020204020204" pitchFamily="34" charset="0"/>
                  <a:sym typeface="Roboto"/>
                </a:rPr>
                <a:t>‘Sometimes it takes only one act of kindness and caring to change a person’s life.’ </a:t>
              </a:r>
            </a:p>
            <a:p>
              <a:pPr lvl="0"/>
              <a:endParaRPr lang="en-GB" sz="1600" dirty="0">
                <a:solidFill>
                  <a:sysClr val="windowText" lastClr="000000"/>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lvl="0"/>
              <a:r>
                <a:rPr lang="en-GB" sz="1600" b="1" dirty="0">
                  <a:solidFill>
                    <a:sysClr val="windowText" lastClr="000000"/>
                  </a:solidFill>
                  <a:latin typeface="BBC Reith Sans" panose="020B0603020204020204" pitchFamily="34" charset="0"/>
                  <a:ea typeface="BBC Reith Sans" panose="020B0603020204020204" pitchFamily="34" charset="0"/>
                  <a:cs typeface="BBC Reith Sans" panose="020B0603020204020204" pitchFamily="34" charset="0"/>
                  <a:sym typeface="Roboto"/>
                </a:rPr>
                <a:t>Jackie Chan</a:t>
              </a:r>
            </a:p>
          </p:txBody>
        </p:sp>
      </p:grpSp>
    </p:spTree>
    <p:extLst>
      <p:ext uri="{BB962C8B-B14F-4D97-AF65-F5344CB8AC3E}">
        <p14:creationId xmlns:p14="http://schemas.microsoft.com/office/powerpoint/2010/main" val="1676907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p:cNvSpPr/>
          <p:nvPr/>
        </p:nvSpPr>
        <p:spPr>
          <a:xfrm>
            <a:off x="514676" y="3971217"/>
            <a:ext cx="8089574" cy="2337508"/>
          </a:xfrm>
          <a:prstGeom prst="rect">
            <a:avLst/>
          </a:prstGeom>
          <a:solidFill>
            <a:srgbClr val="FBFBFB"/>
          </a:solidFill>
          <a:ln w="19050">
            <a:solidFill>
              <a:srgbClr val="2E303D"/>
            </a:solidFill>
          </a:ln>
        </p:spPr>
        <p:style>
          <a:lnRef idx="2">
            <a:schemeClr val="accent1">
              <a:shade val="50000"/>
            </a:schemeClr>
          </a:lnRef>
          <a:fillRef idx="1">
            <a:schemeClr val="accent1"/>
          </a:fillRef>
          <a:effectRef idx="0">
            <a:schemeClr val="accent1"/>
          </a:effectRef>
          <a:fontRef idx="minor">
            <a:schemeClr val="lt1"/>
          </a:fontRef>
        </p:style>
        <p:txBody>
          <a:bodyPr lIns="216000" tIns="108000" rIns="216000" bIns="108000" rtlCol="0" anchor="t" anchorCtr="0"/>
          <a:lstStyle/>
          <a:p>
            <a:endParaRPr lang="en-GB" sz="16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Showing Kindness and Respect</a:t>
            </a:r>
          </a:p>
        </p:txBody>
      </p:sp>
      <p:sp>
        <p:nvSpPr>
          <p:cNvPr id="11" name="Rectangle 10"/>
          <p:cNvSpPr/>
          <p:nvPr/>
        </p:nvSpPr>
        <p:spPr>
          <a:xfrm>
            <a:off x="539749" y="2177249"/>
            <a:ext cx="8064500" cy="722489"/>
          </a:xfrm>
          <a:prstGeom prst="rect">
            <a:avLst/>
          </a:prstGeom>
          <a:solidFill>
            <a:srgbClr val="2E303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252000" tIns="108000" rIns="108000" bIns="108000" rtlCol="0" anchor="ctr"/>
          <a:lstStyle/>
          <a:p>
            <a:r>
              <a:rPr lang="en-GB" sz="1600" dirty="0">
                <a:latin typeface="BBC Reith Sans" panose="020B0603020204020204" pitchFamily="34" charset="-18"/>
                <a:ea typeface="BBC Reith Sans" panose="020B0603020204020204" pitchFamily="34" charset="-18"/>
                <a:cs typeface="BBC Reith Sans" panose="020B0603020204020204" pitchFamily="34" charset="-18"/>
              </a:rPr>
              <a:t>We’ll need to decide who will start us off and which route our chain of kindness will follow so it includes everyone in the room.</a:t>
            </a:r>
          </a:p>
        </p:txBody>
      </p:sp>
      <p:sp>
        <p:nvSpPr>
          <p:cNvPr id="3" name="Rectangle 2"/>
          <p:cNvSpPr/>
          <p:nvPr/>
        </p:nvSpPr>
        <p:spPr>
          <a:xfrm>
            <a:off x="755650" y="1387898"/>
            <a:ext cx="7632700" cy="619272"/>
          </a:xfrm>
          <a:prstGeom prst="rect">
            <a:avLst/>
          </a:prstGeom>
        </p:spPr>
        <p:txBody>
          <a:bodyPr wrap="square">
            <a:spAutoFit/>
          </a:bodyPr>
          <a:lstStyle/>
          <a:p>
            <a:pPr lvl="0">
              <a:lnSpc>
                <a:spcPct val="107000"/>
              </a:lnSpc>
              <a:buClr>
                <a:schemeClr val="dk1"/>
              </a:buClr>
              <a:buSzPts val="1800"/>
            </a:pPr>
            <a:r>
              <a:rPr lang="en-GB" sz="16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rPr>
              <a:t>Now, let’s all make a difference with one kind word. Remember, one kind word leads to another. We’re going to create a chain of kindness.</a:t>
            </a:r>
          </a:p>
        </p:txBody>
      </p:sp>
      <p:sp>
        <p:nvSpPr>
          <p:cNvPr id="36" name="Rectangle 35"/>
          <p:cNvSpPr/>
          <p:nvPr/>
        </p:nvSpPr>
        <p:spPr>
          <a:xfrm>
            <a:off x="705502" y="3088475"/>
            <a:ext cx="7682848" cy="619272"/>
          </a:xfrm>
          <a:prstGeom prst="rect">
            <a:avLst/>
          </a:prstGeom>
        </p:spPr>
        <p:txBody>
          <a:bodyPr wrap="square">
            <a:spAutoFit/>
          </a:bodyPr>
          <a:lstStyle/>
          <a:p>
            <a:pPr lvl="0">
              <a:lnSpc>
                <a:spcPct val="107000"/>
              </a:lnSpc>
              <a:buClr>
                <a:schemeClr val="dk1"/>
              </a:buClr>
              <a:buSzPts val="1800"/>
            </a:pPr>
            <a:r>
              <a:rPr lang="en-GB" sz="16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rPr>
              <a:t>Using one kind word from this word bank, say something respectful, caring or supportive to the next person in the chain.</a:t>
            </a:r>
          </a:p>
        </p:txBody>
      </p:sp>
      <p:sp>
        <p:nvSpPr>
          <p:cNvPr id="2" name="Rectangle 1"/>
          <p:cNvSpPr/>
          <p:nvPr/>
        </p:nvSpPr>
        <p:spPr>
          <a:xfrm>
            <a:off x="828855" y="4263620"/>
            <a:ext cx="829734" cy="405047"/>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care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8" name="Rectangle 37"/>
          <p:cNvSpPr/>
          <p:nvPr/>
        </p:nvSpPr>
        <p:spPr>
          <a:xfrm>
            <a:off x="1801989" y="4263620"/>
            <a:ext cx="920805" cy="405047"/>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support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9" name="Rectangle 38"/>
          <p:cNvSpPr/>
          <p:nvPr/>
        </p:nvSpPr>
        <p:spPr>
          <a:xfrm>
            <a:off x="2866194" y="4263620"/>
            <a:ext cx="603306" cy="405047"/>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fair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40" name="Rectangle 39"/>
          <p:cNvSpPr/>
          <p:nvPr/>
        </p:nvSpPr>
        <p:spPr>
          <a:xfrm>
            <a:off x="3612900" y="4263620"/>
            <a:ext cx="789569" cy="405047"/>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friend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41" name="Rectangle 40"/>
          <p:cNvSpPr/>
          <p:nvPr/>
        </p:nvSpPr>
        <p:spPr>
          <a:xfrm>
            <a:off x="4545869" y="4263620"/>
            <a:ext cx="789569" cy="405047"/>
          </a:xfrm>
          <a:prstGeom prst="rect">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listen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42" name="Rectangle 41"/>
          <p:cNvSpPr/>
          <p:nvPr/>
        </p:nvSpPr>
        <p:spPr>
          <a:xfrm>
            <a:off x="5478838" y="4263620"/>
            <a:ext cx="789569" cy="405047"/>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share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43" name="Rectangle 42"/>
          <p:cNvSpPr/>
          <p:nvPr/>
        </p:nvSpPr>
        <p:spPr>
          <a:xfrm>
            <a:off x="6411807" y="4263620"/>
            <a:ext cx="1199170" cy="405047"/>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thoughtful</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44" name="Rectangle 43"/>
          <p:cNvSpPr/>
          <p:nvPr/>
        </p:nvSpPr>
        <p:spPr>
          <a:xfrm>
            <a:off x="7754380" y="4263620"/>
            <a:ext cx="633970" cy="405047"/>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play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45" name="Rectangle 44"/>
          <p:cNvSpPr/>
          <p:nvPr/>
        </p:nvSpPr>
        <p:spPr>
          <a:xfrm>
            <a:off x="869488" y="4913814"/>
            <a:ext cx="1309134" cy="405047"/>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understand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46" name="Rectangle 45"/>
          <p:cNvSpPr/>
          <p:nvPr/>
        </p:nvSpPr>
        <p:spPr>
          <a:xfrm>
            <a:off x="2367996" y="4913814"/>
            <a:ext cx="919669" cy="405047"/>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respect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47" name="Rectangle 46"/>
          <p:cNvSpPr/>
          <p:nvPr/>
        </p:nvSpPr>
        <p:spPr>
          <a:xfrm>
            <a:off x="3477039" y="4913814"/>
            <a:ext cx="710170" cy="405047"/>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learn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48" name="Rectangle 47"/>
          <p:cNvSpPr/>
          <p:nvPr/>
        </p:nvSpPr>
        <p:spPr>
          <a:xfrm>
            <a:off x="4376583" y="4913814"/>
            <a:ext cx="1199064" cy="405047"/>
          </a:xfrm>
          <a:prstGeom prst="rect">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appreciate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49" name="Rectangle 48"/>
          <p:cNvSpPr/>
          <p:nvPr/>
        </p:nvSpPr>
        <p:spPr>
          <a:xfrm>
            <a:off x="5765021" y="4913814"/>
            <a:ext cx="616927" cy="405047"/>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love</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50" name="Rectangle 49"/>
          <p:cNvSpPr/>
          <p:nvPr/>
        </p:nvSpPr>
        <p:spPr>
          <a:xfrm>
            <a:off x="6571322" y="4913814"/>
            <a:ext cx="616927" cy="405047"/>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kind</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51" name="Rectangle 50"/>
          <p:cNvSpPr/>
          <p:nvPr/>
        </p:nvSpPr>
        <p:spPr>
          <a:xfrm>
            <a:off x="7377623" y="4913814"/>
            <a:ext cx="772526" cy="405047"/>
          </a:xfrm>
          <a:prstGeom prst="rect">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share</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52" name="Rectangle 51"/>
          <p:cNvSpPr/>
          <p:nvPr/>
        </p:nvSpPr>
        <p:spPr>
          <a:xfrm>
            <a:off x="1026267" y="5582331"/>
            <a:ext cx="1005414" cy="405047"/>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positive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53" name="Rectangle 52"/>
          <p:cNvSpPr/>
          <p:nvPr/>
        </p:nvSpPr>
        <p:spPr>
          <a:xfrm>
            <a:off x="2210295" y="5582331"/>
            <a:ext cx="757710" cy="405047"/>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funny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54" name="Rectangle 53"/>
          <p:cNvSpPr/>
          <p:nvPr/>
        </p:nvSpPr>
        <p:spPr>
          <a:xfrm>
            <a:off x="3146619" y="5582331"/>
            <a:ext cx="757710" cy="405047"/>
          </a:xfrm>
          <a:prstGeom prst="rect">
            <a:avLst/>
          </a:prstGeom>
          <a:solidFill>
            <a:srgbClr val="ED6C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lovely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55" name="Rectangle 54"/>
          <p:cNvSpPr/>
          <p:nvPr/>
        </p:nvSpPr>
        <p:spPr>
          <a:xfrm>
            <a:off x="4082943" y="5582331"/>
            <a:ext cx="862488" cy="405047"/>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helpful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56" name="Rectangle 55"/>
          <p:cNvSpPr/>
          <p:nvPr/>
        </p:nvSpPr>
        <p:spPr>
          <a:xfrm>
            <a:off x="5124045" y="5582331"/>
            <a:ext cx="709585" cy="405047"/>
          </a:xfrm>
          <a:prstGeom prst="rect">
            <a:avLst/>
          </a:prstGeom>
          <a:solidFill>
            <a:srgbClr val="009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loyal</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57" name="Rectangle 56"/>
          <p:cNvSpPr/>
          <p:nvPr/>
        </p:nvSpPr>
        <p:spPr>
          <a:xfrm>
            <a:off x="6012244" y="5582331"/>
            <a:ext cx="1066733" cy="405047"/>
          </a:xfrm>
          <a:prstGeom prst="rect">
            <a:avLst/>
          </a:prstGeom>
          <a:solidFill>
            <a:srgbClr val="D81C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welcome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58" name="Rectangle 57"/>
          <p:cNvSpPr/>
          <p:nvPr/>
        </p:nvSpPr>
        <p:spPr>
          <a:xfrm>
            <a:off x="7257591" y="5582331"/>
            <a:ext cx="843624" cy="405047"/>
          </a:xfrm>
          <a:prstGeom prst="rect">
            <a:avLst/>
          </a:prstGeom>
          <a:solidFill>
            <a:srgbClr val="0140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latin typeface="BBC Reith Sans" panose="020B0603020204020204" pitchFamily="34" charset="-18"/>
                <a:ea typeface="BBC Reith Sans" panose="020B0603020204020204" pitchFamily="34" charset="-18"/>
                <a:cs typeface="BBC Reith Sans" panose="020B0603020204020204" pitchFamily="34" charset="-18"/>
              </a:rPr>
              <a:t>honest </a:t>
            </a:r>
            <a:endParaRPr lang="en-GB" dirty="0">
              <a:latin typeface="BBC Reith Sans" panose="020B0603020204020204" pitchFamily="34" charset="-18"/>
              <a:ea typeface="BBC Reith Sans" panose="020B0603020204020204" pitchFamily="34" charset="-18"/>
              <a:cs typeface="BBC Reith Sans" panose="020B0603020204020204" pitchFamily="34" charset="-18"/>
            </a:endParaRPr>
          </a:p>
        </p:txBody>
      </p:sp>
    </p:spTree>
    <p:extLst>
      <p:ext uri="{BB962C8B-B14F-4D97-AF65-F5344CB8AC3E}">
        <p14:creationId xmlns:p14="http://schemas.microsoft.com/office/powerpoint/2010/main" val="2491096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fade">
                                      <p:cBhvr>
                                        <p:cTn id="19" dur="500"/>
                                        <p:tgtEl>
                                          <p:spTgt spid="3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7"/>
                                        </p:tgtEl>
                                        <p:attrNameLst>
                                          <p:attrName>style.visibility</p:attrName>
                                        </p:attrNameLst>
                                      </p:cBhvr>
                                      <p:to>
                                        <p:strVal val="visible"/>
                                      </p:to>
                                    </p:set>
                                    <p:animEffect transition="in" filter="fade">
                                      <p:cBhvr>
                                        <p:cTn id="24" dur="1000"/>
                                        <p:tgtEl>
                                          <p:spTgt spid="37"/>
                                        </p:tgtEl>
                                      </p:cBhvr>
                                    </p:animEffect>
                                    <p:anim calcmode="lin" valueType="num">
                                      <p:cBhvr>
                                        <p:cTn id="25" dur="1000" fill="hold"/>
                                        <p:tgtEl>
                                          <p:spTgt spid="37"/>
                                        </p:tgtEl>
                                        <p:attrNameLst>
                                          <p:attrName>ppt_x</p:attrName>
                                        </p:attrNameLst>
                                      </p:cBhvr>
                                      <p:tavLst>
                                        <p:tav tm="0">
                                          <p:val>
                                            <p:strVal val="#ppt_x"/>
                                          </p:val>
                                        </p:tav>
                                        <p:tav tm="100000">
                                          <p:val>
                                            <p:strVal val="#ppt_x"/>
                                          </p:val>
                                        </p:tav>
                                      </p:tavLst>
                                    </p:anim>
                                    <p:anim calcmode="lin" valueType="num">
                                      <p:cBhvr>
                                        <p:cTn id="26" dur="1000" fill="hold"/>
                                        <p:tgtEl>
                                          <p:spTgt spid="37"/>
                                        </p:tgtEl>
                                        <p:attrNameLst>
                                          <p:attrName>ppt_y</p:attrName>
                                        </p:attrNameLst>
                                      </p:cBhvr>
                                      <p:tavLst>
                                        <p:tav tm="0">
                                          <p:val>
                                            <p:strVal val="#ppt_y+.1"/>
                                          </p:val>
                                        </p:tav>
                                        <p:tav tm="100000">
                                          <p:val>
                                            <p:strVal val="#ppt_y"/>
                                          </p:val>
                                        </p:tav>
                                      </p:tavLst>
                                    </p:anim>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childTnLst>
                          </p:cTn>
                        </p:par>
                        <p:par>
                          <p:cTn id="31" fill="hold">
                            <p:stCondLst>
                              <p:cond delay="1500"/>
                            </p:stCondLst>
                            <p:childTnLst>
                              <p:par>
                                <p:cTn id="32" presetID="10" presetClass="entr" presetSubtype="0" fill="hold" grpId="0" nodeType="after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fade">
                                      <p:cBhvr>
                                        <p:cTn id="34" dur="500"/>
                                        <p:tgtEl>
                                          <p:spTgt spid="46"/>
                                        </p:tgtEl>
                                      </p:cBhvr>
                                    </p:animEffect>
                                  </p:childTnLst>
                                </p:cTn>
                              </p:par>
                            </p:childTnLst>
                          </p:cTn>
                        </p:par>
                        <p:par>
                          <p:cTn id="35" fill="hold">
                            <p:stCondLst>
                              <p:cond delay="2000"/>
                            </p:stCondLst>
                            <p:childTnLst>
                              <p:par>
                                <p:cTn id="36" presetID="10" presetClass="entr" presetSubtype="0" fill="hold" grpId="0" nodeType="afterEffect">
                                  <p:stCondLst>
                                    <p:cond delay="0"/>
                                  </p:stCondLst>
                                  <p:childTnLst>
                                    <p:set>
                                      <p:cBhvr>
                                        <p:cTn id="37" dur="1" fill="hold">
                                          <p:stCondLst>
                                            <p:cond delay="0"/>
                                          </p:stCondLst>
                                        </p:cTn>
                                        <p:tgtEl>
                                          <p:spTgt spid="53"/>
                                        </p:tgtEl>
                                        <p:attrNameLst>
                                          <p:attrName>style.visibility</p:attrName>
                                        </p:attrNameLst>
                                      </p:cBhvr>
                                      <p:to>
                                        <p:strVal val="visible"/>
                                      </p:to>
                                    </p:set>
                                    <p:animEffect transition="in" filter="fade">
                                      <p:cBhvr>
                                        <p:cTn id="38" dur="500"/>
                                        <p:tgtEl>
                                          <p:spTgt spid="53"/>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56"/>
                                        </p:tgtEl>
                                        <p:attrNameLst>
                                          <p:attrName>style.visibility</p:attrName>
                                        </p:attrNameLst>
                                      </p:cBhvr>
                                      <p:to>
                                        <p:strVal val="visible"/>
                                      </p:to>
                                    </p:set>
                                    <p:animEffect transition="in" filter="fade">
                                      <p:cBhvr>
                                        <p:cTn id="42" dur="500"/>
                                        <p:tgtEl>
                                          <p:spTgt spid="56"/>
                                        </p:tgtEl>
                                      </p:cBhvr>
                                    </p:animEffect>
                                  </p:childTnLst>
                                </p:cTn>
                              </p:par>
                            </p:childTnLst>
                          </p:cTn>
                        </p:par>
                        <p:par>
                          <p:cTn id="43" fill="hold">
                            <p:stCondLst>
                              <p:cond delay="3000"/>
                            </p:stCondLst>
                            <p:childTnLst>
                              <p:par>
                                <p:cTn id="44" presetID="10" presetClass="entr" presetSubtype="0" fill="hold" grpId="0"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fade">
                                      <p:cBhvr>
                                        <p:cTn id="46" dur="500"/>
                                        <p:tgtEl>
                                          <p:spTgt spid="50"/>
                                        </p:tgtEl>
                                      </p:cBhvr>
                                    </p:animEffect>
                                  </p:childTnLst>
                                </p:cTn>
                              </p:par>
                            </p:childTnLst>
                          </p:cTn>
                        </p:par>
                        <p:par>
                          <p:cTn id="47" fill="hold">
                            <p:stCondLst>
                              <p:cond delay="3500"/>
                            </p:stCondLst>
                            <p:childTnLst>
                              <p:par>
                                <p:cTn id="48" presetID="10" presetClass="entr" presetSubtype="0" fill="hold" grpId="0" nodeType="afterEffect">
                                  <p:stCondLst>
                                    <p:cond delay="0"/>
                                  </p:stCondLst>
                                  <p:childTnLst>
                                    <p:set>
                                      <p:cBhvr>
                                        <p:cTn id="49" dur="1" fill="hold">
                                          <p:stCondLst>
                                            <p:cond delay="0"/>
                                          </p:stCondLst>
                                        </p:cTn>
                                        <p:tgtEl>
                                          <p:spTgt spid="42"/>
                                        </p:tgtEl>
                                        <p:attrNameLst>
                                          <p:attrName>style.visibility</p:attrName>
                                        </p:attrNameLst>
                                      </p:cBhvr>
                                      <p:to>
                                        <p:strVal val="visible"/>
                                      </p:to>
                                    </p:set>
                                    <p:animEffect transition="in" filter="fade">
                                      <p:cBhvr>
                                        <p:cTn id="50" dur="500"/>
                                        <p:tgtEl>
                                          <p:spTgt spid="42"/>
                                        </p:tgtEl>
                                      </p:cBhvr>
                                    </p:animEffect>
                                  </p:childTnLst>
                                </p:cTn>
                              </p:par>
                            </p:childTnLst>
                          </p:cTn>
                        </p:par>
                        <p:par>
                          <p:cTn id="51" fill="hold">
                            <p:stCondLst>
                              <p:cond delay="4000"/>
                            </p:stCondLst>
                            <p:childTnLst>
                              <p:par>
                                <p:cTn id="52" presetID="10" presetClass="entr" presetSubtype="0" fill="hold" grpId="0" nodeType="afterEffect">
                                  <p:stCondLst>
                                    <p:cond delay="0"/>
                                  </p:stCondLst>
                                  <p:childTnLst>
                                    <p:set>
                                      <p:cBhvr>
                                        <p:cTn id="53" dur="1" fill="hold">
                                          <p:stCondLst>
                                            <p:cond delay="0"/>
                                          </p:stCondLst>
                                        </p:cTn>
                                        <p:tgtEl>
                                          <p:spTgt spid="40"/>
                                        </p:tgtEl>
                                        <p:attrNameLst>
                                          <p:attrName>style.visibility</p:attrName>
                                        </p:attrNameLst>
                                      </p:cBhvr>
                                      <p:to>
                                        <p:strVal val="visible"/>
                                      </p:to>
                                    </p:set>
                                    <p:animEffect transition="in" filter="fade">
                                      <p:cBhvr>
                                        <p:cTn id="54" dur="500"/>
                                        <p:tgtEl>
                                          <p:spTgt spid="40"/>
                                        </p:tgtEl>
                                      </p:cBhvr>
                                    </p:animEffect>
                                  </p:childTnLst>
                                </p:cTn>
                              </p:par>
                            </p:childTnLst>
                          </p:cTn>
                        </p:par>
                        <p:par>
                          <p:cTn id="55" fill="hold">
                            <p:stCondLst>
                              <p:cond delay="4500"/>
                            </p:stCondLst>
                            <p:childTnLst>
                              <p:par>
                                <p:cTn id="56" presetID="10" presetClass="entr" presetSubtype="0" fill="hold" grpId="0" nodeType="afterEffect">
                                  <p:stCondLst>
                                    <p:cond delay="0"/>
                                  </p:stCondLst>
                                  <p:childTnLst>
                                    <p:set>
                                      <p:cBhvr>
                                        <p:cTn id="57" dur="1" fill="hold">
                                          <p:stCondLst>
                                            <p:cond delay="0"/>
                                          </p:stCondLst>
                                        </p:cTn>
                                        <p:tgtEl>
                                          <p:spTgt spid="57"/>
                                        </p:tgtEl>
                                        <p:attrNameLst>
                                          <p:attrName>style.visibility</p:attrName>
                                        </p:attrNameLst>
                                      </p:cBhvr>
                                      <p:to>
                                        <p:strVal val="visible"/>
                                      </p:to>
                                    </p:set>
                                    <p:animEffect transition="in" filter="fade">
                                      <p:cBhvr>
                                        <p:cTn id="58" dur="500"/>
                                        <p:tgtEl>
                                          <p:spTgt spid="57"/>
                                        </p:tgtEl>
                                      </p:cBhvr>
                                    </p:animEffect>
                                  </p:childTnLst>
                                </p:cTn>
                              </p:par>
                            </p:childTnLst>
                          </p:cTn>
                        </p:par>
                        <p:par>
                          <p:cTn id="59" fill="hold">
                            <p:stCondLst>
                              <p:cond delay="5000"/>
                            </p:stCondLst>
                            <p:childTnLst>
                              <p:par>
                                <p:cTn id="60" presetID="10" presetClass="entr" presetSubtype="0" fill="hold" grpId="0" nodeType="after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par>
                          <p:cTn id="63" fill="hold">
                            <p:stCondLst>
                              <p:cond delay="5500"/>
                            </p:stCondLst>
                            <p:childTnLst>
                              <p:par>
                                <p:cTn id="64" presetID="10" presetClass="entr" presetSubtype="0" fill="hold" grpId="0" nodeType="after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fade">
                                      <p:cBhvr>
                                        <p:cTn id="66" dur="500"/>
                                        <p:tgtEl>
                                          <p:spTgt spid="41"/>
                                        </p:tgtEl>
                                      </p:cBhvr>
                                    </p:animEffect>
                                  </p:childTnLst>
                                </p:cTn>
                              </p:par>
                            </p:childTnLst>
                          </p:cTn>
                        </p:par>
                        <p:par>
                          <p:cTn id="67" fill="hold">
                            <p:stCondLst>
                              <p:cond delay="6000"/>
                            </p:stCondLst>
                            <p:childTnLst>
                              <p:par>
                                <p:cTn id="68" presetID="10" presetClass="entr" presetSubtype="0" fill="hold" grpId="0" nodeType="afterEffect">
                                  <p:stCondLst>
                                    <p:cond delay="0"/>
                                  </p:stCondLst>
                                  <p:childTnLst>
                                    <p:set>
                                      <p:cBhvr>
                                        <p:cTn id="69" dur="1" fill="hold">
                                          <p:stCondLst>
                                            <p:cond delay="0"/>
                                          </p:stCondLst>
                                        </p:cTn>
                                        <p:tgtEl>
                                          <p:spTgt spid="51"/>
                                        </p:tgtEl>
                                        <p:attrNameLst>
                                          <p:attrName>style.visibility</p:attrName>
                                        </p:attrNameLst>
                                      </p:cBhvr>
                                      <p:to>
                                        <p:strVal val="visible"/>
                                      </p:to>
                                    </p:set>
                                    <p:animEffect transition="in" filter="fade">
                                      <p:cBhvr>
                                        <p:cTn id="70" dur="500"/>
                                        <p:tgtEl>
                                          <p:spTgt spid="51"/>
                                        </p:tgtEl>
                                      </p:cBhvr>
                                    </p:animEffect>
                                  </p:childTnLst>
                                </p:cTn>
                              </p:par>
                            </p:childTnLst>
                          </p:cTn>
                        </p:par>
                        <p:par>
                          <p:cTn id="71" fill="hold">
                            <p:stCondLst>
                              <p:cond delay="6500"/>
                            </p:stCondLst>
                            <p:childTnLst>
                              <p:par>
                                <p:cTn id="72" presetID="10" presetClass="entr" presetSubtype="0" fill="hold" grpId="0" nodeType="afterEffect">
                                  <p:stCondLst>
                                    <p:cond delay="0"/>
                                  </p:stCondLst>
                                  <p:childTnLst>
                                    <p:set>
                                      <p:cBhvr>
                                        <p:cTn id="73" dur="1" fill="hold">
                                          <p:stCondLst>
                                            <p:cond delay="0"/>
                                          </p:stCondLst>
                                        </p:cTn>
                                        <p:tgtEl>
                                          <p:spTgt spid="58"/>
                                        </p:tgtEl>
                                        <p:attrNameLst>
                                          <p:attrName>style.visibility</p:attrName>
                                        </p:attrNameLst>
                                      </p:cBhvr>
                                      <p:to>
                                        <p:strVal val="visible"/>
                                      </p:to>
                                    </p:set>
                                    <p:animEffect transition="in" filter="fade">
                                      <p:cBhvr>
                                        <p:cTn id="74" dur="500"/>
                                        <p:tgtEl>
                                          <p:spTgt spid="58"/>
                                        </p:tgtEl>
                                      </p:cBhvr>
                                    </p:animEffect>
                                  </p:childTnLst>
                                </p:cTn>
                              </p:par>
                            </p:childTnLst>
                          </p:cTn>
                        </p:par>
                        <p:par>
                          <p:cTn id="75" fill="hold">
                            <p:stCondLst>
                              <p:cond delay="7000"/>
                            </p:stCondLst>
                            <p:childTnLst>
                              <p:par>
                                <p:cTn id="76" presetID="10" presetClass="entr" presetSubtype="0" fill="hold" grpId="0" nodeType="after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fade">
                                      <p:cBhvr>
                                        <p:cTn id="78" dur="500"/>
                                        <p:tgtEl>
                                          <p:spTgt spid="43"/>
                                        </p:tgtEl>
                                      </p:cBhvr>
                                    </p:animEffect>
                                  </p:childTnLst>
                                </p:cTn>
                              </p:par>
                            </p:childTnLst>
                          </p:cTn>
                        </p:par>
                        <p:par>
                          <p:cTn id="79" fill="hold">
                            <p:stCondLst>
                              <p:cond delay="7500"/>
                            </p:stCondLst>
                            <p:childTnLst>
                              <p:par>
                                <p:cTn id="80" presetID="10" presetClass="entr" presetSubtype="0" fill="hold" grpId="0" nodeType="afterEffect">
                                  <p:stCondLst>
                                    <p:cond delay="0"/>
                                  </p:stCondLst>
                                  <p:childTnLst>
                                    <p:set>
                                      <p:cBhvr>
                                        <p:cTn id="81" dur="1" fill="hold">
                                          <p:stCondLst>
                                            <p:cond delay="0"/>
                                          </p:stCondLst>
                                        </p:cTn>
                                        <p:tgtEl>
                                          <p:spTgt spid="55"/>
                                        </p:tgtEl>
                                        <p:attrNameLst>
                                          <p:attrName>style.visibility</p:attrName>
                                        </p:attrNameLst>
                                      </p:cBhvr>
                                      <p:to>
                                        <p:strVal val="visible"/>
                                      </p:to>
                                    </p:set>
                                    <p:animEffect transition="in" filter="fade">
                                      <p:cBhvr>
                                        <p:cTn id="82" dur="500"/>
                                        <p:tgtEl>
                                          <p:spTgt spid="55"/>
                                        </p:tgtEl>
                                      </p:cBhvr>
                                    </p:animEffect>
                                  </p:childTnLst>
                                </p:cTn>
                              </p:par>
                            </p:childTnLst>
                          </p:cTn>
                        </p:par>
                        <p:par>
                          <p:cTn id="83" fill="hold">
                            <p:stCondLst>
                              <p:cond delay="8000"/>
                            </p:stCondLst>
                            <p:childTnLst>
                              <p:par>
                                <p:cTn id="84" presetID="10" presetClass="entr" presetSubtype="0" fill="hold" grpId="0" nodeType="afterEffect">
                                  <p:stCondLst>
                                    <p:cond delay="0"/>
                                  </p:stCondLst>
                                  <p:childTnLst>
                                    <p:set>
                                      <p:cBhvr>
                                        <p:cTn id="85" dur="1" fill="hold">
                                          <p:stCondLst>
                                            <p:cond delay="0"/>
                                          </p:stCondLst>
                                        </p:cTn>
                                        <p:tgtEl>
                                          <p:spTgt spid="47"/>
                                        </p:tgtEl>
                                        <p:attrNameLst>
                                          <p:attrName>style.visibility</p:attrName>
                                        </p:attrNameLst>
                                      </p:cBhvr>
                                      <p:to>
                                        <p:strVal val="visible"/>
                                      </p:to>
                                    </p:set>
                                    <p:animEffect transition="in" filter="fade">
                                      <p:cBhvr>
                                        <p:cTn id="86" dur="500"/>
                                        <p:tgtEl>
                                          <p:spTgt spid="47"/>
                                        </p:tgtEl>
                                      </p:cBhvr>
                                    </p:animEffect>
                                  </p:childTnLst>
                                </p:cTn>
                              </p:par>
                            </p:childTnLst>
                          </p:cTn>
                        </p:par>
                        <p:par>
                          <p:cTn id="87" fill="hold">
                            <p:stCondLst>
                              <p:cond delay="8500"/>
                            </p:stCondLst>
                            <p:childTnLst>
                              <p:par>
                                <p:cTn id="88" presetID="10" presetClass="entr" presetSubtype="0" fill="hold" grpId="0" nodeType="afterEffect">
                                  <p:stCondLst>
                                    <p:cond delay="0"/>
                                  </p:stCondLst>
                                  <p:childTnLst>
                                    <p:set>
                                      <p:cBhvr>
                                        <p:cTn id="89" dur="1" fill="hold">
                                          <p:stCondLst>
                                            <p:cond delay="0"/>
                                          </p:stCondLst>
                                        </p:cTn>
                                        <p:tgtEl>
                                          <p:spTgt spid="38"/>
                                        </p:tgtEl>
                                        <p:attrNameLst>
                                          <p:attrName>style.visibility</p:attrName>
                                        </p:attrNameLst>
                                      </p:cBhvr>
                                      <p:to>
                                        <p:strVal val="visible"/>
                                      </p:to>
                                    </p:set>
                                    <p:animEffect transition="in" filter="fade">
                                      <p:cBhvr>
                                        <p:cTn id="90" dur="500"/>
                                        <p:tgtEl>
                                          <p:spTgt spid="38"/>
                                        </p:tgtEl>
                                      </p:cBhvr>
                                    </p:animEffect>
                                  </p:childTnLst>
                                </p:cTn>
                              </p:par>
                            </p:childTnLst>
                          </p:cTn>
                        </p:par>
                        <p:par>
                          <p:cTn id="91" fill="hold">
                            <p:stCondLst>
                              <p:cond delay="9000"/>
                            </p:stCondLst>
                            <p:childTnLst>
                              <p:par>
                                <p:cTn id="92" presetID="10" presetClass="entr" presetSubtype="0" fill="hold" grpId="0" nodeType="afterEffect">
                                  <p:stCondLst>
                                    <p:cond delay="0"/>
                                  </p:stCondLst>
                                  <p:childTnLst>
                                    <p:set>
                                      <p:cBhvr>
                                        <p:cTn id="93" dur="1" fill="hold">
                                          <p:stCondLst>
                                            <p:cond delay="0"/>
                                          </p:stCondLst>
                                        </p:cTn>
                                        <p:tgtEl>
                                          <p:spTgt spid="52"/>
                                        </p:tgtEl>
                                        <p:attrNameLst>
                                          <p:attrName>style.visibility</p:attrName>
                                        </p:attrNameLst>
                                      </p:cBhvr>
                                      <p:to>
                                        <p:strVal val="visible"/>
                                      </p:to>
                                    </p:set>
                                    <p:animEffect transition="in" filter="fade">
                                      <p:cBhvr>
                                        <p:cTn id="94" dur="500"/>
                                        <p:tgtEl>
                                          <p:spTgt spid="52"/>
                                        </p:tgtEl>
                                      </p:cBhvr>
                                    </p:animEffect>
                                  </p:childTnLst>
                                </p:cTn>
                              </p:par>
                            </p:childTnLst>
                          </p:cTn>
                        </p:par>
                        <p:par>
                          <p:cTn id="95" fill="hold">
                            <p:stCondLst>
                              <p:cond delay="9500"/>
                            </p:stCondLst>
                            <p:childTnLst>
                              <p:par>
                                <p:cTn id="96" presetID="10" presetClass="entr" presetSubtype="0" fill="hold" grpId="0" nodeType="after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500"/>
                                        <p:tgtEl>
                                          <p:spTgt spid="44"/>
                                        </p:tgtEl>
                                      </p:cBhvr>
                                    </p:animEffect>
                                  </p:childTnLst>
                                </p:cTn>
                              </p:par>
                            </p:childTnLst>
                          </p:cTn>
                        </p:par>
                        <p:par>
                          <p:cTn id="99" fill="hold">
                            <p:stCondLst>
                              <p:cond delay="10000"/>
                            </p:stCondLst>
                            <p:childTnLst>
                              <p:par>
                                <p:cTn id="100" presetID="10" presetClass="entr" presetSubtype="0" fill="hold" grpId="0" nodeType="afterEffect">
                                  <p:stCondLst>
                                    <p:cond delay="0"/>
                                  </p:stCondLst>
                                  <p:childTnLst>
                                    <p:set>
                                      <p:cBhvr>
                                        <p:cTn id="101" dur="1" fill="hold">
                                          <p:stCondLst>
                                            <p:cond delay="0"/>
                                          </p:stCondLst>
                                        </p:cTn>
                                        <p:tgtEl>
                                          <p:spTgt spid="49"/>
                                        </p:tgtEl>
                                        <p:attrNameLst>
                                          <p:attrName>style.visibility</p:attrName>
                                        </p:attrNameLst>
                                      </p:cBhvr>
                                      <p:to>
                                        <p:strVal val="visible"/>
                                      </p:to>
                                    </p:set>
                                    <p:animEffect transition="in" filter="fade">
                                      <p:cBhvr>
                                        <p:cTn id="102" dur="500"/>
                                        <p:tgtEl>
                                          <p:spTgt spid="49"/>
                                        </p:tgtEl>
                                      </p:cBhvr>
                                    </p:animEffect>
                                  </p:childTnLst>
                                </p:cTn>
                              </p:par>
                            </p:childTnLst>
                          </p:cTn>
                        </p:par>
                        <p:par>
                          <p:cTn id="103" fill="hold">
                            <p:stCondLst>
                              <p:cond delay="10500"/>
                            </p:stCondLst>
                            <p:childTnLst>
                              <p:par>
                                <p:cTn id="104" presetID="10" presetClass="entr" presetSubtype="0" fill="hold" grpId="0" nodeType="afterEffect">
                                  <p:stCondLst>
                                    <p:cond delay="0"/>
                                  </p:stCondLst>
                                  <p:childTnLst>
                                    <p:set>
                                      <p:cBhvr>
                                        <p:cTn id="105" dur="1" fill="hold">
                                          <p:stCondLst>
                                            <p:cond delay="0"/>
                                          </p:stCondLst>
                                        </p:cTn>
                                        <p:tgtEl>
                                          <p:spTgt spid="39"/>
                                        </p:tgtEl>
                                        <p:attrNameLst>
                                          <p:attrName>style.visibility</p:attrName>
                                        </p:attrNameLst>
                                      </p:cBhvr>
                                      <p:to>
                                        <p:strVal val="visible"/>
                                      </p:to>
                                    </p:set>
                                    <p:animEffect transition="in" filter="fade">
                                      <p:cBhvr>
                                        <p:cTn id="106" dur="500"/>
                                        <p:tgtEl>
                                          <p:spTgt spid="39"/>
                                        </p:tgtEl>
                                      </p:cBhvr>
                                    </p:animEffect>
                                  </p:childTnLst>
                                </p:cTn>
                              </p:par>
                            </p:childTnLst>
                          </p:cTn>
                        </p:par>
                        <p:par>
                          <p:cTn id="107" fill="hold">
                            <p:stCondLst>
                              <p:cond delay="11000"/>
                            </p:stCondLst>
                            <p:childTnLst>
                              <p:par>
                                <p:cTn id="108" presetID="10" presetClass="entr" presetSubtype="0" fill="hold" grpId="0" nodeType="after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500"/>
                                        <p:tgtEl>
                                          <p:spTgt spid="54"/>
                                        </p:tgtEl>
                                      </p:cBhvr>
                                    </p:animEffect>
                                  </p:childTnLst>
                                </p:cTn>
                              </p:par>
                            </p:childTnLst>
                          </p:cTn>
                        </p:par>
                        <p:par>
                          <p:cTn id="111" fill="hold">
                            <p:stCondLst>
                              <p:cond delay="11500"/>
                            </p:stCondLst>
                            <p:childTnLst>
                              <p:par>
                                <p:cTn id="112" presetID="10" presetClass="entr" presetSubtype="0" fill="hold" grpId="0" nodeType="after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fade">
                                      <p:cBhvr>
                                        <p:cTn id="114"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1" grpId="0" animBg="1"/>
      <p:bldP spid="3" grpId="0"/>
      <p:bldP spid="36" grpId="0"/>
      <p:bldP spid="2"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552" y="2277970"/>
            <a:ext cx="8064896" cy="4027580"/>
          </a:xfrm>
          <a:prstGeom prst="rect">
            <a:avLst/>
          </a:prstGeom>
          <a:ln w="38100">
            <a:noFill/>
          </a:ln>
        </p:spPr>
      </p:pic>
      <p:pic>
        <p:nvPicPr>
          <p:cNvPr id="21" name="Picture 20"/>
          <p:cNvPicPr>
            <a:picLocks noChangeAspect="1"/>
          </p:cNvPicPr>
          <p:nvPr/>
        </p:nvPicPr>
        <p:blipFill rotWithShape="1">
          <a:blip r:embed="rId3" cstate="screen">
            <a:extLst>
              <a:ext uri="{28A0092B-C50C-407E-A947-70E740481C1C}">
                <a14:useLocalDpi xmlns:a14="http://schemas.microsoft.com/office/drawing/2010/main"/>
              </a:ext>
            </a:extLst>
          </a:blip>
          <a:srcRect t="-1958"/>
          <a:stretch/>
        </p:blipFill>
        <p:spPr>
          <a:xfrm>
            <a:off x="4990452" y="2836528"/>
            <a:ext cx="3620652" cy="3169445"/>
          </a:xfrm>
          <a:prstGeom prst="rect">
            <a:avLst/>
          </a:prstGeom>
        </p:spPr>
      </p:pic>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One Kind Word</a:t>
            </a:r>
          </a:p>
        </p:txBody>
      </p:sp>
      <p:sp>
        <p:nvSpPr>
          <p:cNvPr id="9" name="TextBox 8"/>
          <p:cNvSpPr txBox="1"/>
          <p:nvPr/>
        </p:nvSpPr>
        <p:spPr>
          <a:xfrm>
            <a:off x="461962" y="2045805"/>
            <a:ext cx="3986214" cy="464331"/>
          </a:xfrm>
          <a:prstGeom prst="rect">
            <a:avLst/>
          </a:prstGeom>
          <a:solidFill>
            <a:srgbClr val="2E303D"/>
          </a:solidFill>
          <a:ln w="12700">
            <a:solidFill>
              <a:schemeClr val="bg1"/>
            </a:solidFill>
          </a:ln>
        </p:spPr>
        <p:txBody>
          <a:bodyPr wrap="square" lIns="288000" tIns="108000" rIns="108000" bIns="108000" rtlCol="0">
            <a:spAutoFit/>
          </a:bodyPr>
          <a:lstStyle/>
          <a:p>
            <a:r>
              <a:rPr lang="en-GB" sz="16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This year’s theme is ‘One Kind Word’.</a:t>
            </a:r>
          </a:p>
        </p:txBody>
      </p:sp>
      <p:sp>
        <p:nvSpPr>
          <p:cNvPr id="15" name="Rectangle 14"/>
          <p:cNvSpPr/>
          <p:nvPr/>
        </p:nvSpPr>
        <p:spPr>
          <a:xfrm>
            <a:off x="755650" y="1409426"/>
            <a:ext cx="7486633" cy="584775"/>
          </a:xfrm>
          <a:prstGeom prst="rect">
            <a:avLst/>
          </a:prstGeom>
        </p:spPr>
        <p:txBody>
          <a:bodyPr wrap="square">
            <a:spAutoFit/>
          </a:bodyPr>
          <a:lstStyle/>
          <a:p>
            <a:r>
              <a:rPr lang="en-GB" sz="16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rPr>
              <a:t>Every year, Anti-Bullying Week, set up by the Anti-Bullying Alliance, focuses on a particular theme.</a:t>
            </a:r>
          </a:p>
        </p:txBody>
      </p:sp>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53038" y="2659636"/>
            <a:ext cx="3092315" cy="4387265"/>
          </a:xfrm>
          <a:prstGeom prst="rect">
            <a:avLst/>
          </a:prstGeom>
          <a:ln w="28575">
            <a:solidFill>
              <a:srgbClr val="2E303D"/>
            </a:solidFill>
          </a:ln>
          <a:effectLst>
            <a:outerShdw blurRad="50800" dist="38100" dir="8100000" algn="tr" rotWithShape="0">
              <a:prstClr val="black">
                <a:alpha val="40000"/>
              </a:prstClr>
            </a:outerShdw>
          </a:effectLst>
        </p:spPr>
      </p:pic>
      <p:pic>
        <p:nvPicPr>
          <p:cNvPr id="22" name="Picture 21"/>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rot="5400000">
            <a:off x="-670098" y="4395404"/>
            <a:ext cx="3238712" cy="589126"/>
          </a:xfrm>
          <a:prstGeom prst="rect">
            <a:avLst/>
          </a:prstGeom>
        </p:spPr>
      </p:pic>
      <p:grpSp>
        <p:nvGrpSpPr>
          <p:cNvPr id="26" name="Group 25"/>
          <p:cNvGrpSpPr/>
          <p:nvPr/>
        </p:nvGrpSpPr>
        <p:grpSpPr>
          <a:xfrm>
            <a:off x="5011481" y="2515325"/>
            <a:ext cx="3465769" cy="1942376"/>
            <a:chOff x="4635228" y="3585994"/>
            <a:chExt cx="3753122" cy="2360498"/>
          </a:xfrm>
        </p:grpSpPr>
        <p:sp>
          <p:nvSpPr>
            <p:cNvPr id="27" name="Rectangle 26"/>
            <p:cNvSpPr/>
            <p:nvPr/>
          </p:nvSpPr>
          <p:spPr>
            <a:xfrm>
              <a:off x="4635228" y="3585994"/>
              <a:ext cx="3753122" cy="2360498"/>
            </a:xfrm>
            <a:prstGeom prst="rect">
              <a:avLst/>
            </a:prstGeom>
            <a:solidFill>
              <a:srgbClr val="2E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4724432" y="3686240"/>
              <a:ext cx="3568118" cy="2171657"/>
            </a:xfrm>
            <a:prstGeom prst="rect">
              <a:avLst/>
            </a:prstGeom>
            <a:noFill/>
            <a:ln w="1905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p:cNvSpPr txBox="1"/>
          <p:nvPr/>
        </p:nvSpPr>
        <p:spPr>
          <a:xfrm>
            <a:off x="5222117" y="2695281"/>
            <a:ext cx="3020166" cy="1477328"/>
          </a:xfrm>
          <a:prstGeom prst="rect">
            <a:avLst/>
          </a:prstGeom>
          <a:noFill/>
        </p:spPr>
        <p:txBody>
          <a:bodyPr wrap="square" lIns="0" tIns="0" rIns="0" bIns="0" rtlCol="0">
            <a:spAutoFit/>
          </a:bodyPr>
          <a:lstStyle/>
          <a:p>
            <a:pPr lvl="0"/>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Using everything we have discussed and learnt today, create a leaflet telling others about the power of kindness and how it can be used to tackle the issue of bullying.</a:t>
            </a:r>
          </a:p>
        </p:txBody>
      </p:sp>
      <p:sp>
        <p:nvSpPr>
          <p:cNvPr id="18" name="Rectangle 17"/>
          <p:cNvSpPr/>
          <p:nvPr/>
        </p:nvSpPr>
        <p:spPr>
          <a:xfrm>
            <a:off x="5011481" y="4708523"/>
            <a:ext cx="3465769" cy="1275344"/>
          </a:xfrm>
          <a:prstGeom prst="rect">
            <a:avLst/>
          </a:prstGeom>
          <a:solidFill>
            <a:srgbClr val="2E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p:cNvSpPr txBox="1"/>
          <p:nvPr/>
        </p:nvSpPr>
        <p:spPr>
          <a:xfrm>
            <a:off x="5237944" y="4853269"/>
            <a:ext cx="3020166" cy="984885"/>
          </a:xfrm>
          <a:prstGeom prst="rect">
            <a:avLst/>
          </a:prstGeom>
          <a:noFill/>
        </p:spPr>
        <p:txBody>
          <a:bodyPr wrap="square" lIns="0" tIns="0" rIns="0" bIns="0" rtlCol="0">
            <a:spAutoFit/>
          </a:bodyPr>
          <a:lstStyle/>
          <a:p>
            <a:pPr lvl="0"/>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If you are worried about anything at all or have any questions, talk to an adult you trust and ask for help.</a:t>
            </a:r>
          </a:p>
        </p:txBody>
      </p:sp>
      <p:pic>
        <p:nvPicPr>
          <p:cNvPr id="25" name="Picture 2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9726" y="3329299"/>
            <a:ext cx="722842" cy="1944458"/>
          </a:xfrm>
          <a:prstGeom prst="rect">
            <a:avLst/>
          </a:prstGeom>
        </p:spPr>
      </p:pic>
      <p:pic>
        <p:nvPicPr>
          <p:cNvPr id="17" name="Picture 16"/>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1160000">
            <a:off x="4605487" y="2606715"/>
            <a:ext cx="172050" cy="3486668"/>
          </a:xfrm>
          <a:prstGeom prst="rect">
            <a:avLst/>
          </a:prstGeom>
        </p:spPr>
      </p:pic>
    </p:spTree>
    <p:extLst>
      <p:ext uri="{BB962C8B-B14F-4D97-AF65-F5344CB8AC3E}">
        <p14:creationId xmlns:p14="http://schemas.microsoft.com/office/powerpoint/2010/main" val="75827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1000"/>
                                        <p:tgtEl>
                                          <p:spTgt spid="9"/>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1000"/>
                                        <p:tgtEl>
                                          <p:spTgt spid="16"/>
                                        </p:tgtEl>
                                      </p:cBhvr>
                                    </p:animEffect>
                                    <p:anim calcmode="lin" valueType="num">
                                      <p:cBhvr>
                                        <p:cTn id="17" dur="1000" fill="hold"/>
                                        <p:tgtEl>
                                          <p:spTgt spid="16"/>
                                        </p:tgtEl>
                                        <p:attrNameLst>
                                          <p:attrName>ppt_x</p:attrName>
                                        </p:attrNameLst>
                                      </p:cBhvr>
                                      <p:tavLst>
                                        <p:tav tm="0">
                                          <p:val>
                                            <p:strVal val="#ppt_x"/>
                                          </p:val>
                                        </p:tav>
                                        <p:tav tm="100000">
                                          <p:val>
                                            <p:strVal val="#ppt_x"/>
                                          </p:val>
                                        </p:tav>
                                      </p:tavLst>
                                    </p:anim>
                                    <p:anim calcmode="lin" valueType="num">
                                      <p:cBhvr>
                                        <p:cTn id="18" dur="1000" fill="hold"/>
                                        <p:tgtEl>
                                          <p:spTgt spid="16"/>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10" presetClass="entr" presetSubtype="0" fill="hold"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1000"/>
                                        <p:tgtEl>
                                          <p:spTgt spid="22"/>
                                        </p:tgtEl>
                                      </p:cBhvr>
                                    </p:animEffect>
                                  </p:childTnLst>
                                </p:cTn>
                              </p:par>
                            </p:childTnLst>
                          </p:cTn>
                        </p:par>
                        <p:par>
                          <p:cTn id="23" fill="hold">
                            <p:stCondLst>
                              <p:cond delay="3000"/>
                            </p:stCondLst>
                            <p:childTnLst>
                              <p:par>
                                <p:cTn id="24" presetID="10" presetClass="entr" presetSubtype="0" fill="hold"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childTnLst>
                                </p:cTn>
                              </p:par>
                            </p:childTnLst>
                          </p:cTn>
                        </p:par>
                        <p:par>
                          <p:cTn id="27" fill="hold">
                            <p:stCondLst>
                              <p:cond delay="4000"/>
                            </p:stCondLst>
                            <p:childTnLst>
                              <p:par>
                                <p:cTn id="28" presetID="10" presetClass="entr" presetSubtype="0" fill="hold" nodeType="after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childTnLst>
                                </p:cTn>
                              </p:par>
                            </p:childTnLst>
                          </p:cTn>
                        </p:par>
                        <p:par>
                          <p:cTn id="31" fill="hold">
                            <p:stCondLst>
                              <p:cond delay="5000"/>
                            </p:stCondLst>
                            <p:childTnLst>
                              <p:par>
                                <p:cTn id="32" presetID="10" presetClass="entr" presetSubtype="0" fill="hold"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1000"/>
                                        <p:tgtEl>
                                          <p:spTgt spid="21"/>
                                        </p:tgtEl>
                                      </p:cBhvr>
                                    </p:animEffect>
                                  </p:childTnLst>
                                </p:cTn>
                              </p:par>
                            </p:childTnLst>
                          </p:cTn>
                        </p:par>
                        <p:par>
                          <p:cTn id="35" fill="hold">
                            <p:stCondLst>
                              <p:cond delay="6000"/>
                            </p:stCondLst>
                            <p:childTnLst>
                              <p:par>
                                <p:cTn id="36" presetID="10"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1500"/>
                                        <p:tgtEl>
                                          <p:spTgt spid="19"/>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9"/>
                                        </p:tgtEl>
                                        <p:attrNameLst>
                                          <p:attrName>style.visibility</p:attrName>
                                        </p:attrNameLst>
                                      </p:cBhvr>
                                      <p:to>
                                        <p:strVal val="visible"/>
                                      </p:to>
                                    </p:set>
                                    <p:animEffect transition="in" filter="fade">
                                      <p:cBhvr>
                                        <p:cTn id="46" dur="1000"/>
                                        <p:tgtEl>
                                          <p:spTgt spid="29"/>
                                        </p:tgtEl>
                                      </p:cBhvr>
                                    </p:animEffect>
                                  </p:childTnLst>
                                </p:cTn>
                              </p:par>
                            </p:childTnLst>
                          </p:cTn>
                        </p:par>
                        <p:par>
                          <p:cTn id="47" fill="hold">
                            <p:stCondLst>
                              <p:cond delay="1000"/>
                            </p:stCondLst>
                            <p:childTnLst>
                              <p:par>
                                <p:cTn id="48" presetID="32" presetClass="emph" presetSubtype="0" fill="hold" nodeType="afterEffect">
                                  <p:stCondLst>
                                    <p:cond delay="0"/>
                                  </p:stCondLst>
                                  <p:childTnLst>
                                    <p:animRot by="120000">
                                      <p:cBhvr>
                                        <p:cTn id="49" dur="100" fill="hold">
                                          <p:stCondLst>
                                            <p:cond delay="0"/>
                                          </p:stCondLst>
                                        </p:cTn>
                                        <p:tgtEl>
                                          <p:spTgt spid="26"/>
                                        </p:tgtEl>
                                        <p:attrNameLst>
                                          <p:attrName>r</p:attrName>
                                        </p:attrNameLst>
                                      </p:cBhvr>
                                    </p:animRot>
                                    <p:animRot by="-240000">
                                      <p:cBhvr>
                                        <p:cTn id="50" dur="200" fill="hold">
                                          <p:stCondLst>
                                            <p:cond delay="200"/>
                                          </p:stCondLst>
                                        </p:cTn>
                                        <p:tgtEl>
                                          <p:spTgt spid="26"/>
                                        </p:tgtEl>
                                        <p:attrNameLst>
                                          <p:attrName>r</p:attrName>
                                        </p:attrNameLst>
                                      </p:cBhvr>
                                    </p:animRot>
                                    <p:animRot by="240000">
                                      <p:cBhvr>
                                        <p:cTn id="51" dur="200" fill="hold">
                                          <p:stCondLst>
                                            <p:cond delay="400"/>
                                          </p:stCondLst>
                                        </p:cTn>
                                        <p:tgtEl>
                                          <p:spTgt spid="26"/>
                                        </p:tgtEl>
                                        <p:attrNameLst>
                                          <p:attrName>r</p:attrName>
                                        </p:attrNameLst>
                                      </p:cBhvr>
                                    </p:animRot>
                                    <p:animRot by="-240000">
                                      <p:cBhvr>
                                        <p:cTn id="52" dur="200" fill="hold">
                                          <p:stCondLst>
                                            <p:cond delay="600"/>
                                          </p:stCondLst>
                                        </p:cTn>
                                        <p:tgtEl>
                                          <p:spTgt spid="26"/>
                                        </p:tgtEl>
                                        <p:attrNameLst>
                                          <p:attrName>r</p:attrName>
                                        </p:attrNameLst>
                                      </p:cBhvr>
                                    </p:animRot>
                                    <p:animRot by="120000">
                                      <p:cBhvr>
                                        <p:cTn id="53" dur="200" fill="hold">
                                          <p:stCondLst>
                                            <p:cond delay="800"/>
                                          </p:stCondLst>
                                        </p:cTn>
                                        <p:tgtEl>
                                          <p:spTgt spid="26"/>
                                        </p:tgtEl>
                                        <p:attrNameLst>
                                          <p:attrName>r</p:attrName>
                                        </p:attrNameLst>
                                      </p:cBhvr>
                                    </p:animRot>
                                  </p:childTnLst>
                                </p:cTn>
                              </p:par>
                              <p:par>
                                <p:cTn id="54" presetID="32" presetClass="emph" presetSubtype="0" fill="hold" grpId="1" nodeType="withEffect">
                                  <p:stCondLst>
                                    <p:cond delay="0"/>
                                  </p:stCondLst>
                                  <p:childTnLst>
                                    <p:animRot by="120000">
                                      <p:cBhvr>
                                        <p:cTn id="55" dur="100" fill="hold">
                                          <p:stCondLst>
                                            <p:cond delay="0"/>
                                          </p:stCondLst>
                                        </p:cTn>
                                        <p:tgtEl>
                                          <p:spTgt spid="29"/>
                                        </p:tgtEl>
                                        <p:attrNameLst>
                                          <p:attrName>r</p:attrName>
                                        </p:attrNameLst>
                                      </p:cBhvr>
                                    </p:animRot>
                                    <p:animRot by="-240000">
                                      <p:cBhvr>
                                        <p:cTn id="56" dur="200" fill="hold">
                                          <p:stCondLst>
                                            <p:cond delay="200"/>
                                          </p:stCondLst>
                                        </p:cTn>
                                        <p:tgtEl>
                                          <p:spTgt spid="29"/>
                                        </p:tgtEl>
                                        <p:attrNameLst>
                                          <p:attrName>r</p:attrName>
                                        </p:attrNameLst>
                                      </p:cBhvr>
                                    </p:animRot>
                                    <p:animRot by="240000">
                                      <p:cBhvr>
                                        <p:cTn id="57" dur="200" fill="hold">
                                          <p:stCondLst>
                                            <p:cond delay="400"/>
                                          </p:stCondLst>
                                        </p:cTn>
                                        <p:tgtEl>
                                          <p:spTgt spid="29"/>
                                        </p:tgtEl>
                                        <p:attrNameLst>
                                          <p:attrName>r</p:attrName>
                                        </p:attrNameLst>
                                      </p:cBhvr>
                                    </p:animRot>
                                    <p:animRot by="-240000">
                                      <p:cBhvr>
                                        <p:cTn id="58" dur="200" fill="hold">
                                          <p:stCondLst>
                                            <p:cond delay="600"/>
                                          </p:stCondLst>
                                        </p:cTn>
                                        <p:tgtEl>
                                          <p:spTgt spid="29"/>
                                        </p:tgtEl>
                                        <p:attrNameLst>
                                          <p:attrName>r</p:attrName>
                                        </p:attrNameLst>
                                      </p:cBhvr>
                                    </p:animRot>
                                    <p:animRot by="120000">
                                      <p:cBhvr>
                                        <p:cTn id="59" dur="200" fill="hold">
                                          <p:stCondLst>
                                            <p:cond delay="800"/>
                                          </p:stCondLst>
                                        </p:cTn>
                                        <p:tgtEl>
                                          <p:spTgt spid="29"/>
                                        </p:tgtEl>
                                        <p:attrNameLst>
                                          <p:attrName>r</p:attrName>
                                        </p:attrNameLst>
                                      </p:cBhvr>
                                    </p:animRo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fade">
                                      <p:cBhvr>
                                        <p:cTn id="64" dur="500"/>
                                        <p:tgtEl>
                                          <p:spTgt spid="18"/>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fade">
                                      <p:cBhvr>
                                        <p:cTn id="67" dur="1000"/>
                                        <p:tgtEl>
                                          <p:spTgt spid="23"/>
                                        </p:tgtEl>
                                      </p:cBhvr>
                                    </p:animEffect>
                                  </p:childTnLst>
                                </p:cTn>
                              </p:par>
                            </p:childTnLst>
                          </p:cTn>
                        </p:par>
                        <p:par>
                          <p:cTn id="68" fill="hold">
                            <p:stCondLst>
                              <p:cond delay="1000"/>
                            </p:stCondLst>
                            <p:childTnLst>
                              <p:par>
                                <p:cTn id="69" presetID="32" presetClass="emph" presetSubtype="0" fill="hold" grpId="1" nodeType="afterEffect">
                                  <p:stCondLst>
                                    <p:cond delay="0"/>
                                  </p:stCondLst>
                                  <p:childTnLst>
                                    <p:animRot by="120000">
                                      <p:cBhvr>
                                        <p:cTn id="70" dur="100" fill="hold">
                                          <p:stCondLst>
                                            <p:cond delay="0"/>
                                          </p:stCondLst>
                                        </p:cTn>
                                        <p:tgtEl>
                                          <p:spTgt spid="23"/>
                                        </p:tgtEl>
                                        <p:attrNameLst>
                                          <p:attrName>r</p:attrName>
                                        </p:attrNameLst>
                                      </p:cBhvr>
                                    </p:animRot>
                                    <p:animRot by="-240000">
                                      <p:cBhvr>
                                        <p:cTn id="71" dur="200" fill="hold">
                                          <p:stCondLst>
                                            <p:cond delay="200"/>
                                          </p:stCondLst>
                                        </p:cTn>
                                        <p:tgtEl>
                                          <p:spTgt spid="23"/>
                                        </p:tgtEl>
                                        <p:attrNameLst>
                                          <p:attrName>r</p:attrName>
                                        </p:attrNameLst>
                                      </p:cBhvr>
                                    </p:animRot>
                                    <p:animRot by="240000">
                                      <p:cBhvr>
                                        <p:cTn id="72" dur="200" fill="hold">
                                          <p:stCondLst>
                                            <p:cond delay="400"/>
                                          </p:stCondLst>
                                        </p:cTn>
                                        <p:tgtEl>
                                          <p:spTgt spid="23"/>
                                        </p:tgtEl>
                                        <p:attrNameLst>
                                          <p:attrName>r</p:attrName>
                                        </p:attrNameLst>
                                      </p:cBhvr>
                                    </p:animRot>
                                    <p:animRot by="-240000">
                                      <p:cBhvr>
                                        <p:cTn id="73" dur="200" fill="hold">
                                          <p:stCondLst>
                                            <p:cond delay="600"/>
                                          </p:stCondLst>
                                        </p:cTn>
                                        <p:tgtEl>
                                          <p:spTgt spid="23"/>
                                        </p:tgtEl>
                                        <p:attrNameLst>
                                          <p:attrName>r</p:attrName>
                                        </p:attrNameLst>
                                      </p:cBhvr>
                                    </p:animRot>
                                    <p:animRot by="120000">
                                      <p:cBhvr>
                                        <p:cTn id="74" dur="200" fill="hold">
                                          <p:stCondLst>
                                            <p:cond delay="8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P spid="29" grpId="0"/>
      <p:bldP spid="29" grpId="1"/>
      <p:bldP spid="18" grpId="0" animBg="1"/>
      <p:bldP spid="23" grpId="0"/>
      <p:bldP spid="23"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BBC Reith Sans" panose="020B0603020204020204" pitchFamily="34" charset="-18"/>
                <a:ea typeface="BBC Reith Sans" panose="020B0603020204020204" pitchFamily="34" charset="-18"/>
                <a:cs typeface="BBC Reith Sans" panose="020B0603020204020204" pitchFamily="34" charset="-18"/>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BBC Reith Sans" panose="020B0603020204020204" pitchFamily="34" charset="-18"/>
                <a:ea typeface="BBC Reith Sans" panose="020B0603020204020204" pitchFamily="34" charset="-18"/>
                <a:cs typeface="BBC Reith Sans" panose="020B0603020204020204" pitchFamily="34" charset="-18"/>
              </a:rPr>
              <a:t>Aim</a:t>
            </a:r>
          </a:p>
        </p:txBody>
      </p:sp>
      <p:sp>
        <p:nvSpPr>
          <p:cNvPr id="16" name="Content Placeholder 15"/>
          <p:cNvSpPr>
            <a:spLocks noGrp="1"/>
          </p:cNvSpPr>
          <p:nvPr>
            <p:ph idx="1"/>
          </p:nvPr>
        </p:nvSpPr>
        <p:spPr/>
        <p:txBody>
          <a:bodyPr>
            <a:normAutofit/>
          </a:bodyPr>
          <a:lstStyle/>
          <a:p>
            <a:r>
              <a:rPr lang="en-GB" dirty="0">
                <a:latin typeface="BBC Reith Sans" panose="020B0603020204020204" pitchFamily="34" charset="-18"/>
                <a:ea typeface="BBC Reith Sans" panose="020B0603020204020204" pitchFamily="34" charset="-18"/>
                <a:cs typeface="BBC Reith Sans" panose="020B0603020204020204" pitchFamily="34" charset="-18"/>
              </a:rPr>
              <a:t>I can explain what bullying is and explore the impact of kind words and actions.</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BBC Reith Sans" panose="020B0603020204020204" pitchFamily="34" charset="-18"/>
                <a:ea typeface="BBC Reith Sans" panose="020B0603020204020204" pitchFamily="34" charset="-18"/>
                <a:cs typeface="BBC Reith Sans" panose="020B0603020204020204" pitchFamily="34" charset="-18"/>
              </a:rPr>
              <a:t>I can recognise different types of bullying.</a:t>
            </a:r>
          </a:p>
          <a:p>
            <a:r>
              <a:rPr lang="en-GB" dirty="0">
                <a:latin typeface="BBC Reith Sans" panose="020B0603020204020204" pitchFamily="34" charset="-18"/>
                <a:ea typeface="BBC Reith Sans" panose="020B0603020204020204" pitchFamily="34" charset="-18"/>
                <a:cs typeface="BBC Reith Sans" panose="020B0603020204020204" pitchFamily="34" charset="-18"/>
              </a:rPr>
              <a:t>I can discuss how bullying can affect people.</a:t>
            </a:r>
          </a:p>
          <a:p>
            <a:r>
              <a:rPr lang="en-GB" dirty="0">
                <a:latin typeface="BBC Reith Sans" panose="020B0603020204020204" pitchFamily="34" charset="-18"/>
                <a:ea typeface="BBC Reith Sans" panose="020B0603020204020204" pitchFamily="34" charset="-18"/>
                <a:cs typeface="BBC Reith Sans" panose="020B0603020204020204" pitchFamily="34" charset="-18"/>
              </a:rPr>
              <a:t>I can talk about the impact of kindness on our own and others’ emotional wellbeing.</a:t>
            </a:r>
          </a:p>
          <a:p>
            <a:r>
              <a:rPr lang="en-GB" dirty="0">
                <a:latin typeface="BBC Reith Sans" panose="020B0603020204020204" pitchFamily="34" charset="-18"/>
                <a:ea typeface="BBC Reith Sans" panose="020B0603020204020204" pitchFamily="34" charset="-18"/>
                <a:cs typeface="BBC Reith Sans" panose="020B0603020204020204" pitchFamily="34" charset="-18"/>
              </a:rPr>
              <a:t>I can suggest ways we can show kindness to ourselves and to others</a:t>
            </a:r>
            <a:r>
              <a:rPr lang="en-GB" dirty="0">
                <a:latin typeface="Twinkl" pitchFamily="50" charset="0"/>
              </a:rPr>
              <a:t>.</a:t>
            </a:r>
          </a:p>
        </p:txBody>
      </p:sp>
    </p:spTree>
    <p:extLst>
      <p:ext uri="{BB962C8B-B14F-4D97-AF65-F5344CB8AC3E}">
        <p14:creationId xmlns:p14="http://schemas.microsoft.com/office/powerpoint/2010/main" val="3633348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24"/>
          <p:cNvSpPr/>
          <p:nvPr/>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24" name="Rounded Rectangle 23"/>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1" name="Title 1"/>
          <p:cNvSpPr txBox="1">
            <a:spLocks/>
          </p:cNvSpPr>
          <p:nvPr/>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BBC Reith Sans" panose="020B0603020204020204" pitchFamily="34" charset="-18"/>
                <a:ea typeface="BBC Reith Sans" panose="020B0603020204020204" pitchFamily="34" charset="-18"/>
                <a:cs typeface="BBC Reith Sans" panose="020B0603020204020204" pitchFamily="34" charset="-18"/>
              </a:rPr>
              <a:t>Success Criteria</a:t>
            </a:r>
          </a:p>
        </p:txBody>
      </p:sp>
      <p:sp>
        <p:nvSpPr>
          <p:cNvPr id="12"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BBC Reith Sans" panose="020B0603020204020204" pitchFamily="34" charset="-18"/>
                <a:ea typeface="BBC Reith Sans" panose="020B0603020204020204" pitchFamily="34" charset="-18"/>
                <a:cs typeface="BBC Reith Sans" panose="020B0603020204020204" pitchFamily="34" charset="-18"/>
              </a:rPr>
              <a:t>Aim</a:t>
            </a:r>
          </a:p>
        </p:txBody>
      </p:sp>
      <p:sp>
        <p:nvSpPr>
          <p:cNvPr id="16" name="Content Placeholder 15"/>
          <p:cNvSpPr>
            <a:spLocks noGrp="1"/>
          </p:cNvSpPr>
          <p:nvPr>
            <p:ph idx="1"/>
          </p:nvPr>
        </p:nvSpPr>
        <p:spPr/>
        <p:txBody>
          <a:bodyPr>
            <a:normAutofit/>
          </a:bodyPr>
          <a:lstStyle/>
          <a:p>
            <a:r>
              <a:rPr lang="en-GB" dirty="0">
                <a:latin typeface="BBC Reith Sans" panose="020B0603020204020204" pitchFamily="34" charset="-18"/>
                <a:ea typeface="BBC Reith Sans" panose="020B0603020204020204" pitchFamily="34" charset="-18"/>
                <a:cs typeface="BBC Reith Sans" panose="020B0603020204020204" pitchFamily="34" charset="-18"/>
              </a:rPr>
              <a:t>I can explain what bullying is and explore the impact of kind words and actions.</a:t>
            </a:r>
          </a:p>
        </p:txBody>
      </p:sp>
      <p:sp>
        <p:nvSpPr>
          <p:cNvPr id="20" name="Content Placeholder 15"/>
          <p:cNvSpPr txBox="1">
            <a:spLocks/>
          </p:cNvSpPr>
          <p:nvPr/>
        </p:nvSpPr>
        <p:spPr>
          <a:xfrm>
            <a:off x="628650" y="3466802"/>
            <a:ext cx="7886700" cy="2410469"/>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latin typeface="BBC Reith Sans" panose="020B0603020204020204" pitchFamily="34" charset="-18"/>
                <a:ea typeface="BBC Reith Sans" panose="020B0603020204020204" pitchFamily="34" charset="-18"/>
                <a:cs typeface="BBC Reith Sans" panose="020B0603020204020204" pitchFamily="34" charset="-18"/>
              </a:rPr>
              <a:t>I can recognise different types of bullying.</a:t>
            </a:r>
          </a:p>
          <a:p>
            <a:r>
              <a:rPr lang="en-GB" dirty="0">
                <a:latin typeface="BBC Reith Sans" panose="020B0603020204020204" pitchFamily="34" charset="-18"/>
                <a:ea typeface="BBC Reith Sans" panose="020B0603020204020204" pitchFamily="34" charset="-18"/>
                <a:cs typeface="BBC Reith Sans" panose="020B0603020204020204" pitchFamily="34" charset="-18"/>
              </a:rPr>
              <a:t>I can discuss how bullying can affect people.</a:t>
            </a:r>
          </a:p>
          <a:p>
            <a:r>
              <a:rPr lang="en-GB" dirty="0">
                <a:latin typeface="BBC Reith Sans" panose="020B0603020204020204" pitchFamily="34" charset="-18"/>
                <a:ea typeface="BBC Reith Sans" panose="020B0603020204020204" pitchFamily="34" charset="-18"/>
                <a:cs typeface="BBC Reith Sans" panose="020B0603020204020204" pitchFamily="34" charset="-18"/>
              </a:rPr>
              <a:t>I can talk about the impact of kindness on our own and others’ emotional wellbeing.</a:t>
            </a:r>
          </a:p>
          <a:p>
            <a:r>
              <a:rPr lang="en-GB" dirty="0">
                <a:latin typeface="BBC Reith Sans" panose="020B0603020204020204" pitchFamily="34" charset="-18"/>
                <a:ea typeface="BBC Reith Sans" panose="020B0603020204020204" pitchFamily="34" charset="-18"/>
                <a:cs typeface="BBC Reith Sans" panose="020B0603020204020204" pitchFamily="34" charset="-18"/>
              </a:rPr>
              <a:t>I can suggest ways we can show kindness to ourselves and to others</a:t>
            </a:r>
            <a:r>
              <a:rPr lang="en-GB" dirty="0">
                <a:latin typeface="Twinkl" pitchFamily="50" charset="0"/>
              </a:rPr>
              <a:t>.</a:t>
            </a:r>
          </a:p>
        </p:txBody>
      </p:sp>
    </p:spTree>
    <p:extLst>
      <p:ext uri="{BB962C8B-B14F-4D97-AF65-F5344CB8AC3E}">
        <p14:creationId xmlns:p14="http://schemas.microsoft.com/office/powerpoint/2010/main" val="447285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39552" y="2924944"/>
            <a:ext cx="8064896" cy="3384376"/>
          </a:xfrm>
          <a:prstGeom prst="rect">
            <a:avLst/>
          </a:prstGeom>
          <a:ln w="38100">
            <a:noFill/>
          </a:ln>
        </p:spPr>
      </p:pic>
      <p:pic>
        <p:nvPicPr>
          <p:cNvPr id="19" name="Picture 18"/>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942707" y="3071039"/>
            <a:ext cx="5008079" cy="3238281"/>
          </a:xfrm>
          <a:prstGeom prst="rect">
            <a:avLst/>
          </a:prstGeom>
          <a:ln w="28575">
            <a:solidFill>
              <a:srgbClr val="2E303D"/>
            </a:solidFill>
          </a:ln>
          <a:effectLst>
            <a:outerShdw blurRad="50800" dist="38100" dir="8100000" algn="tr" rotWithShape="0">
              <a:prstClr val="black">
                <a:alpha val="40000"/>
              </a:prstClr>
            </a:outerShdw>
          </a:effectLst>
        </p:spPr>
      </p:pic>
      <p:sp>
        <p:nvSpPr>
          <p:cNvPr id="11" name="Rectangle 10"/>
          <p:cNvSpPr/>
          <p:nvPr/>
        </p:nvSpPr>
        <p:spPr>
          <a:xfrm>
            <a:off x="539750" y="1700808"/>
            <a:ext cx="4104258" cy="1011017"/>
          </a:xfrm>
          <a:prstGeom prst="rect">
            <a:avLst/>
          </a:prstGeom>
          <a:solidFill>
            <a:srgbClr val="C6C8D4"/>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What Is Bullying?</a:t>
            </a:r>
          </a:p>
        </p:txBody>
      </p:sp>
      <p:sp>
        <p:nvSpPr>
          <p:cNvPr id="7" name="TextBox 6"/>
          <p:cNvSpPr txBox="1"/>
          <p:nvPr/>
        </p:nvSpPr>
        <p:spPr>
          <a:xfrm>
            <a:off x="788110" y="2046702"/>
            <a:ext cx="3782897" cy="492443"/>
          </a:xfrm>
          <a:prstGeom prst="rect">
            <a:avLst/>
          </a:prstGeom>
          <a:noFill/>
        </p:spPr>
        <p:txBody>
          <a:bodyPr wrap="square" lIns="0" tIns="0" rIns="0" bIns="0" rtlCol="0">
            <a:spAutoFit/>
          </a:bodyPr>
          <a:lstStyle/>
          <a:p>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One in three children report having been bullied at some point in their lives.</a:t>
            </a:r>
          </a:p>
        </p:txBody>
      </p:sp>
      <p:sp>
        <p:nvSpPr>
          <p:cNvPr id="9" name="TextBox 8"/>
          <p:cNvSpPr txBox="1"/>
          <p:nvPr/>
        </p:nvSpPr>
        <p:spPr>
          <a:xfrm>
            <a:off x="461962" y="1470978"/>
            <a:ext cx="2093814" cy="464331"/>
          </a:xfrm>
          <a:prstGeom prst="rect">
            <a:avLst/>
          </a:prstGeom>
          <a:solidFill>
            <a:srgbClr val="2E303D"/>
          </a:solidFill>
          <a:ln w="12700">
            <a:solidFill>
              <a:schemeClr val="bg1"/>
            </a:solidFill>
          </a:ln>
        </p:spPr>
        <p:txBody>
          <a:bodyPr wrap="square" lIns="288000" tIns="108000" rIns="108000" bIns="108000" rtlCol="0">
            <a:spAutoFit/>
          </a:bodyPr>
          <a:lstStyle/>
          <a:p>
            <a:r>
              <a:rPr lang="en-GB" sz="16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Did You Know…?</a:t>
            </a:r>
          </a:p>
        </p:txBody>
      </p:sp>
      <p:sp>
        <p:nvSpPr>
          <p:cNvPr id="15" name="Rectangle 14"/>
          <p:cNvSpPr/>
          <p:nvPr/>
        </p:nvSpPr>
        <p:spPr>
          <a:xfrm>
            <a:off x="4857981" y="1790817"/>
            <a:ext cx="3384302" cy="830997"/>
          </a:xfrm>
          <a:prstGeom prst="rect">
            <a:avLst/>
          </a:prstGeom>
        </p:spPr>
        <p:txBody>
          <a:bodyPr wrap="square">
            <a:spAutoFit/>
          </a:bodyPr>
          <a:lstStyle/>
          <a:p>
            <a:r>
              <a:rPr lang="en-GB" sz="16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rPr>
              <a:t>Write down everything you know about bullying on your </a:t>
            </a:r>
            <a:r>
              <a:rPr lang="en-GB" sz="1600" b="1" dirty="0">
                <a:solidFill>
                  <a:srgbClr val="00A8E9"/>
                </a:solidFill>
                <a:latin typeface="BBC Reith Sans" panose="020B0603020204020204" pitchFamily="34" charset="-18"/>
                <a:ea typeface="BBC Reith Sans" panose="020B0603020204020204" pitchFamily="34" charset="-18"/>
                <a:cs typeface="BBC Reith Sans" panose="020B0603020204020204" pitchFamily="34" charset="-18"/>
              </a:rPr>
              <a:t>Bullying Mind Map</a:t>
            </a:r>
            <a:r>
              <a:rPr lang="en-GB" sz="16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rPr>
              <a:t>. </a:t>
            </a:r>
            <a:endParaRPr lang="en-GB" sz="1600" dirty="0">
              <a:latin typeface="BBC Reith Sans" panose="020B0603020204020204" pitchFamily="34" charset="-18"/>
              <a:ea typeface="BBC Reith Sans" panose="020B0603020204020204" pitchFamily="34" charset="-18"/>
              <a:cs typeface="BBC Reith Sans" panose="020B0603020204020204" pitchFamily="34" charset="-18"/>
            </a:endParaRPr>
          </a:p>
        </p:txBody>
      </p:sp>
      <p:pic>
        <p:nvPicPr>
          <p:cNvPr id="22" name="Picture 2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569144" y="4395404"/>
            <a:ext cx="3238712" cy="589126"/>
          </a:xfrm>
          <a:prstGeom prst="rect">
            <a:avLst/>
          </a:prstGeom>
        </p:spPr>
      </p:pic>
      <p:sp>
        <p:nvSpPr>
          <p:cNvPr id="30" name="Rectangle 29"/>
          <p:cNvSpPr/>
          <p:nvPr/>
        </p:nvSpPr>
        <p:spPr>
          <a:xfrm>
            <a:off x="4819367" y="1711684"/>
            <a:ext cx="3568983" cy="1017533"/>
          </a:xfrm>
          <a:prstGeom prst="rect">
            <a:avLst/>
          </a:prstGeom>
          <a:solidFill>
            <a:srgbClr val="FBFBFB"/>
          </a:solidFill>
          <a:ln w="19050">
            <a:solidFill>
              <a:srgbClr val="2E30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rgbClr val="2E303D"/>
                </a:solidFill>
                <a:latin typeface="BBC Reith Sans" panose="020B0603020204020204" pitchFamily="34" charset="-18"/>
                <a:ea typeface="BBC Reith Sans" panose="020B0603020204020204" pitchFamily="34" charset="-18"/>
                <a:cs typeface="BBC Reith Sans" panose="020B0603020204020204" pitchFamily="34" charset="-18"/>
              </a:rPr>
              <a:t>Can you complete this sentence?</a:t>
            </a:r>
          </a:p>
          <a:p>
            <a:pPr algn="ctr"/>
            <a:endParaRPr lang="en-GB" sz="1600" dirty="0">
              <a:latin typeface="BBC Reith Sans" panose="020B0603020204020204" pitchFamily="34" charset="-18"/>
              <a:ea typeface="BBC Reith Sans" panose="020B0603020204020204" pitchFamily="34" charset="-18"/>
              <a:cs typeface="BBC Reith Sans" panose="020B0603020204020204" pitchFamily="34" charset="-18"/>
            </a:endParaRPr>
          </a:p>
          <a:p>
            <a:pPr algn="ctr"/>
            <a:r>
              <a:rPr lang="en-GB" b="1" dirty="0">
                <a:solidFill>
                  <a:srgbClr val="2E303D"/>
                </a:solidFill>
                <a:latin typeface="BBC Reith Sans" panose="020B0603020204020204" pitchFamily="34" charset="-18"/>
                <a:ea typeface="BBC Reith Sans" panose="020B0603020204020204" pitchFamily="34" charset="-18"/>
                <a:cs typeface="BBC Reith Sans" panose="020B0603020204020204" pitchFamily="34" charset="-18"/>
              </a:rPr>
              <a:t>Bullying is…. </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492170">
            <a:off x="2229105" y="2946633"/>
            <a:ext cx="172050" cy="3486668"/>
          </a:xfrm>
          <a:prstGeom prst="rect">
            <a:avLst/>
          </a:prstGeom>
        </p:spPr>
      </p:pic>
      <p:pic>
        <p:nvPicPr>
          <p:cNvPr id="6" name="Picture 5"/>
          <p:cNvPicPr>
            <a:picLocks noChangeAspect="1"/>
          </p:cNvPicPr>
          <p:nvPr/>
        </p:nvPicPr>
        <p:blipFill rotWithShape="1">
          <a:blip r:embed="rId6" cstate="screen">
            <a:extLst>
              <a:ext uri="{28A0092B-C50C-407E-A947-70E740481C1C}">
                <a14:useLocalDpi xmlns:a14="http://schemas.microsoft.com/office/drawing/2010/main"/>
              </a:ext>
            </a:extLst>
          </a:blip>
          <a:srcRect t="-1958"/>
          <a:stretch/>
        </p:blipFill>
        <p:spPr>
          <a:xfrm>
            <a:off x="7071484" y="2974307"/>
            <a:ext cx="1524376" cy="3169445"/>
          </a:xfrm>
          <a:prstGeom prst="rect">
            <a:avLst/>
          </a:prstGeom>
        </p:spPr>
      </p:pic>
      <p:pic>
        <p:nvPicPr>
          <p:cNvPr id="8" name="Picture 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1052451">
            <a:off x="6208374" y="2954488"/>
            <a:ext cx="677263" cy="1821849"/>
          </a:xfrm>
          <a:prstGeom prst="rect">
            <a:avLst/>
          </a:prstGeom>
        </p:spPr>
      </p:pic>
      <p:grpSp>
        <p:nvGrpSpPr>
          <p:cNvPr id="26" name="Group 25"/>
          <p:cNvGrpSpPr/>
          <p:nvPr/>
        </p:nvGrpSpPr>
        <p:grpSpPr>
          <a:xfrm>
            <a:off x="5435955" y="3856427"/>
            <a:ext cx="3029661" cy="1820912"/>
            <a:chOff x="4635228" y="3585995"/>
            <a:chExt cx="3753122" cy="2360498"/>
          </a:xfrm>
        </p:grpSpPr>
        <p:sp>
          <p:nvSpPr>
            <p:cNvPr id="27" name="Rectangle 26"/>
            <p:cNvSpPr/>
            <p:nvPr/>
          </p:nvSpPr>
          <p:spPr>
            <a:xfrm>
              <a:off x="4635228" y="3585995"/>
              <a:ext cx="3753122" cy="2360498"/>
            </a:xfrm>
            <a:prstGeom prst="rect">
              <a:avLst/>
            </a:prstGeom>
            <a:solidFill>
              <a:srgbClr val="2E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ectangle 27"/>
            <p:cNvSpPr/>
            <p:nvPr/>
          </p:nvSpPr>
          <p:spPr>
            <a:xfrm>
              <a:off x="4724432" y="3686240"/>
              <a:ext cx="3568118" cy="2171657"/>
            </a:xfrm>
            <a:prstGeom prst="rect">
              <a:avLst/>
            </a:prstGeom>
            <a:noFill/>
            <a:ln w="1905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29" name="TextBox 28"/>
          <p:cNvSpPr txBox="1"/>
          <p:nvPr/>
        </p:nvSpPr>
        <p:spPr>
          <a:xfrm>
            <a:off x="5701609" y="4135077"/>
            <a:ext cx="2512206" cy="1231106"/>
          </a:xfrm>
          <a:prstGeom prst="rect">
            <a:avLst/>
          </a:prstGeom>
          <a:noFill/>
        </p:spPr>
        <p:txBody>
          <a:bodyPr wrap="square" lIns="0" tIns="0" rIns="0" bIns="0" rtlCol="0">
            <a:spAutoFit/>
          </a:bodyPr>
          <a:lstStyle/>
          <a:p>
            <a:pPr lvl="0" algn="ctr"/>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We’ll be adding to this sheet throughout the lesson as we share our thoughts and learn </a:t>
            </a:r>
            <a:b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more information.</a:t>
            </a:r>
          </a:p>
        </p:txBody>
      </p:sp>
    </p:spTree>
    <p:extLst>
      <p:ext uri="{BB962C8B-B14F-4D97-AF65-F5344CB8AC3E}">
        <p14:creationId xmlns:p14="http://schemas.microsoft.com/office/powerpoint/2010/main" val="2496969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10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1000"/>
                                        <p:tgtEl>
                                          <p:spTgt spid="22"/>
                                        </p:tgtEl>
                                      </p:cBhvr>
                                    </p:animEffect>
                                  </p:childTnLst>
                                </p:cTn>
                              </p:par>
                            </p:childTnLst>
                          </p:cTn>
                        </p:par>
                        <p:par>
                          <p:cTn id="26" fill="hold">
                            <p:stCondLst>
                              <p:cond delay="2000"/>
                            </p:stCondLst>
                            <p:childTnLst>
                              <p:par>
                                <p:cTn id="27" presetID="10" presetClass="entr" presetSubtype="0" fill="hold" nodeType="after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1000"/>
                                        <p:tgtEl>
                                          <p:spTgt spid="3"/>
                                        </p:tgtEl>
                                      </p:cBhvr>
                                    </p:animEffect>
                                  </p:childTnLst>
                                </p:cTn>
                              </p:par>
                            </p:childTnLst>
                          </p:cTn>
                        </p:par>
                        <p:par>
                          <p:cTn id="30" fill="hold">
                            <p:stCondLst>
                              <p:cond delay="3000"/>
                            </p:stCondLst>
                            <p:childTnLst>
                              <p:par>
                                <p:cTn id="31" presetID="10"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childTnLst>
                                </p:cTn>
                              </p:par>
                            </p:childTnLst>
                          </p:cTn>
                        </p:par>
                        <p:par>
                          <p:cTn id="34" fill="hold">
                            <p:stCondLst>
                              <p:cond delay="4000"/>
                            </p:stCondLst>
                            <p:childTnLst>
                              <p:par>
                                <p:cTn id="35" presetID="10"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childTnLst>
                                </p:cTn>
                              </p:par>
                            </p:childTnLst>
                          </p:cTn>
                        </p:par>
                        <p:par>
                          <p:cTn id="38" fill="hold">
                            <p:stCondLst>
                              <p:cond delay="500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500"/>
                                        <p:tgtEl>
                                          <p:spTgt spid="19"/>
                                        </p:tgtEl>
                                      </p:cBhvr>
                                    </p:animEffect>
                                  </p:childTnLst>
                                </p:cTn>
                              </p:par>
                            </p:childTnLst>
                          </p:cTn>
                        </p:par>
                        <p:par>
                          <p:cTn id="42" fill="hold">
                            <p:stCondLst>
                              <p:cond delay="6500"/>
                            </p:stCondLst>
                            <p:childTnLst>
                              <p:par>
                                <p:cTn id="43" presetID="47"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1000"/>
                                        <p:tgtEl>
                                          <p:spTgt spid="26"/>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childTnLst>
                                </p:cTn>
                              </p:par>
                            </p:childTnLst>
                          </p:cTn>
                        </p:par>
                      </p:childTnLst>
                    </p:cTn>
                  </p:par>
                  <p:par>
                    <p:cTn id="56" fill="hold">
                      <p:stCondLst>
                        <p:cond delay="indefinite"/>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26"/>
                                        </p:tgtEl>
                                        <p:attrNameLst>
                                          <p:attrName>r</p:attrName>
                                        </p:attrNameLst>
                                      </p:cBhvr>
                                    </p:animRot>
                                    <p:animRot by="-240000">
                                      <p:cBhvr>
                                        <p:cTn id="60" dur="200" fill="hold">
                                          <p:stCondLst>
                                            <p:cond delay="200"/>
                                          </p:stCondLst>
                                        </p:cTn>
                                        <p:tgtEl>
                                          <p:spTgt spid="26"/>
                                        </p:tgtEl>
                                        <p:attrNameLst>
                                          <p:attrName>r</p:attrName>
                                        </p:attrNameLst>
                                      </p:cBhvr>
                                    </p:animRot>
                                    <p:animRot by="240000">
                                      <p:cBhvr>
                                        <p:cTn id="61" dur="200" fill="hold">
                                          <p:stCondLst>
                                            <p:cond delay="400"/>
                                          </p:stCondLst>
                                        </p:cTn>
                                        <p:tgtEl>
                                          <p:spTgt spid="26"/>
                                        </p:tgtEl>
                                        <p:attrNameLst>
                                          <p:attrName>r</p:attrName>
                                        </p:attrNameLst>
                                      </p:cBhvr>
                                    </p:animRot>
                                    <p:animRot by="-240000">
                                      <p:cBhvr>
                                        <p:cTn id="62" dur="200" fill="hold">
                                          <p:stCondLst>
                                            <p:cond delay="600"/>
                                          </p:stCondLst>
                                        </p:cTn>
                                        <p:tgtEl>
                                          <p:spTgt spid="26"/>
                                        </p:tgtEl>
                                        <p:attrNameLst>
                                          <p:attrName>r</p:attrName>
                                        </p:attrNameLst>
                                      </p:cBhvr>
                                    </p:animRot>
                                    <p:animRot by="120000">
                                      <p:cBhvr>
                                        <p:cTn id="63" dur="200" fill="hold">
                                          <p:stCondLst>
                                            <p:cond delay="800"/>
                                          </p:stCondLst>
                                        </p:cTn>
                                        <p:tgtEl>
                                          <p:spTgt spid="26"/>
                                        </p:tgtEl>
                                        <p:attrNameLst>
                                          <p:attrName>r</p:attrName>
                                        </p:attrNameLst>
                                      </p:cBhvr>
                                    </p:animRot>
                                  </p:childTnLst>
                                </p:cTn>
                              </p:par>
                              <p:par>
                                <p:cTn id="64" presetID="32" presetClass="emph" presetSubtype="0" fill="hold" grpId="1" nodeType="withEffect">
                                  <p:stCondLst>
                                    <p:cond delay="0"/>
                                  </p:stCondLst>
                                  <p:childTnLst>
                                    <p:animRot by="120000">
                                      <p:cBhvr>
                                        <p:cTn id="65" dur="100" fill="hold">
                                          <p:stCondLst>
                                            <p:cond delay="0"/>
                                          </p:stCondLst>
                                        </p:cTn>
                                        <p:tgtEl>
                                          <p:spTgt spid="29"/>
                                        </p:tgtEl>
                                        <p:attrNameLst>
                                          <p:attrName>r</p:attrName>
                                        </p:attrNameLst>
                                      </p:cBhvr>
                                    </p:animRot>
                                    <p:animRot by="-240000">
                                      <p:cBhvr>
                                        <p:cTn id="66" dur="200" fill="hold">
                                          <p:stCondLst>
                                            <p:cond delay="200"/>
                                          </p:stCondLst>
                                        </p:cTn>
                                        <p:tgtEl>
                                          <p:spTgt spid="29"/>
                                        </p:tgtEl>
                                        <p:attrNameLst>
                                          <p:attrName>r</p:attrName>
                                        </p:attrNameLst>
                                      </p:cBhvr>
                                    </p:animRot>
                                    <p:animRot by="240000">
                                      <p:cBhvr>
                                        <p:cTn id="67" dur="200" fill="hold">
                                          <p:stCondLst>
                                            <p:cond delay="400"/>
                                          </p:stCondLst>
                                        </p:cTn>
                                        <p:tgtEl>
                                          <p:spTgt spid="29"/>
                                        </p:tgtEl>
                                        <p:attrNameLst>
                                          <p:attrName>r</p:attrName>
                                        </p:attrNameLst>
                                      </p:cBhvr>
                                    </p:animRot>
                                    <p:animRot by="-240000">
                                      <p:cBhvr>
                                        <p:cTn id="68" dur="200" fill="hold">
                                          <p:stCondLst>
                                            <p:cond delay="600"/>
                                          </p:stCondLst>
                                        </p:cTn>
                                        <p:tgtEl>
                                          <p:spTgt spid="29"/>
                                        </p:tgtEl>
                                        <p:attrNameLst>
                                          <p:attrName>r</p:attrName>
                                        </p:attrNameLst>
                                      </p:cBhvr>
                                    </p:animRot>
                                    <p:animRot by="120000">
                                      <p:cBhvr>
                                        <p:cTn id="69" dur="200" fill="hold">
                                          <p:stCondLst>
                                            <p:cond delay="800"/>
                                          </p:stCondLst>
                                        </p:cTn>
                                        <p:tgtEl>
                                          <p:spTgt spid="29"/>
                                        </p:tgtEl>
                                        <p:attrNameLst>
                                          <p:attrName>r</p:attrName>
                                        </p:attrNameLst>
                                      </p:cBhvr>
                                    </p:animRot>
                                  </p:childTnLst>
                                </p:cTn>
                              </p:par>
                            </p:childTnLst>
                          </p:cTn>
                        </p:par>
                        <p:par>
                          <p:cTn id="70" fill="hold">
                            <p:stCondLst>
                              <p:cond delay="1000"/>
                            </p:stCondLst>
                            <p:childTnLst>
                              <p:par>
                                <p:cTn id="71" presetID="42" presetClass="exit" presetSubtype="0" fill="hold" nodeType="afterEffect">
                                  <p:stCondLst>
                                    <p:cond delay="0"/>
                                  </p:stCondLst>
                                  <p:childTnLst>
                                    <p:animEffect transition="out" filter="fade">
                                      <p:cBhvr>
                                        <p:cTn id="72" dur="1000"/>
                                        <p:tgtEl>
                                          <p:spTgt spid="26"/>
                                        </p:tgtEl>
                                      </p:cBhvr>
                                    </p:animEffect>
                                    <p:anim calcmode="lin" valueType="num">
                                      <p:cBhvr>
                                        <p:cTn id="73" dur="1000"/>
                                        <p:tgtEl>
                                          <p:spTgt spid="26"/>
                                        </p:tgtEl>
                                        <p:attrNameLst>
                                          <p:attrName>ppt_x</p:attrName>
                                        </p:attrNameLst>
                                      </p:cBhvr>
                                      <p:tavLst>
                                        <p:tav tm="0">
                                          <p:val>
                                            <p:strVal val="ppt_x"/>
                                          </p:val>
                                        </p:tav>
                                        <p:tav tm="100000">
                                          <p:val>
                                            <p:strVal val="ppt_x"/>
                                          </p:val>
                                        </p:tav>
                                      </p:tavLst>
                                    </p:anim>
                                    <p:anim calcmode="lin" valueType="num">
                                      <p:cBhvr>
                                        <p:cTn id="74" dur="1000"/>
                                        <p:tgtEl>
                                          <p:spTgt spid="26"/>
                                        </p:tgtEl>
                                        <p:attrNameLst>
                                          <p:attrName>ppt_y</p:attrName>
                                        </p:attrNameLst>
                                      </p:cBhvr>
                                      <p:tavLst>
                                        <p:tav tm="0">
                                          <p:val>
                                            <p:strVal val="ppt_y"/>
                                          </p:val>
                                        </p:tav>
                                        <p:tav tm="100000">
                                          <p:val>
                                            <p:strVal val="ppt_y+.1"/>
                                          </p:val>
                                        </p:tav>
                                      </p:tavLst>
                                    </p:anim>
                                    <p:set>
                                      <p:cBhvr>
                                        <p:cTn id="75" dur="1" fill="hold">
                                          <p:stCondLst>
                                            <p:cond delay="999"/>
                                          </p:stCondLst>
                                        </p:cTn>
                                        <p:tgtEl>
                                          <p:spTgt spid="26"/>
                                        </p:tgtEl>
                                        <p:attrNameLst>
                                          <p:attrName>style.visibility</p:attrName>
                                        </p:attrNameLst>
                                      </p:cBhvr>
                                      <p:to>
                                        <p:strVal val="hidden"/>
                                      </p:to>
                                    </p:set>
                                  </p:childTnLst>
                                </p:cTn>
                              </p:par>
                              <p:par>
                                <p:cTn id="76" presetID="42" presetClass="exit" presetSubtype="0" fill="hold" grpId="2" nodeType="withEffect">
                                  <p:stCondLst>
                                    <p:cond delay="0"/>
                                  </p:stCondLst>
                                  <p:childTnLst>
                                    <p:animEffect transition="out" filter="fade">
                                      <p:cBhvr>
                                        <p:cTn id="77" dur="1000"/>
                                        <p:tgtEl>
                                          <p:spTgt spid="29"/>
                                        </p:tgtEl>
                                      </p:cBhvr>
                                    </p:animEffect>
                                    <p:anim calcmode="lin" valueType="num">
                                      <p:cBhvr>
                                        <p:cTn id="78" dur="1000"/>
                                        <p:tgtEl>
                                          <p:spTgt spid="29"/>
                                        </p:tgtEl>
                                        <p:attrNameLst>
                                          <p:attrName>ppt_x</p:attrName>
                                        </p:attrNameLst>
                                      </p:cBhvr>
                                      <p:tavLst>
                                        <p:tav tm="0">
                                          <p:val>
                                            <p:strVal val="ppt_x"/>
                                          </p:val>
                                        </p:tav>
                                        <p:tav tm="100000">
                                          <p:val>
                                            <p:strVal val="ppt_x"/>
                                          </p:val>
                                        </p:tav>
                                      </p:tavLst>
                                    </p:anim>
                                    <p:anim calcmode="lin" valueType="num">
                                      <p:cBhvr>
                                        <p:cTn id="79" dur="1000"/>
                                        <p:tgtEl>
                                          <p:spTgt spid="29"/>
                                        </p:tgtEl>
                                        <p:attrNameLst>
                                          <p:attrName>ppt_y</p:attrName>
                                        </p:attrNameLst>
                                      </p:cBhvr>
                                      <p:tavLst>
                                        <p:tav tm="0">
                                          <p:val>
                                            <p:strVal val="ppt_y"/>
                                          </p:val>
                                        </p:tav>
                                        <p:tav tm="100000">
                                          <p:val>
                                            <p:strVal val="ppt_y+.1"/>
                                          </p:val>
                                        </p:tav>
                                      </p:tavLst>
                                    </p:anim>
                                    <p:set>
                                      <p:cBhvr>
                                        <p:cTn id="80" dur="1" fill="hold">
                                          <p:stCondLst>
                                            <p:cond delay="999"/>
                                          </p:stCondLst>
                                        </p:cTn>
                                        <p:tgtEl>
                                          <p:spTgt spid="29"/>
                                        </p:tgtEl>
                                        <p:attrNameLst>
                                          <p:attrName>style.visibility</p:attrName>
                                        </p:attrNameLst>
                                      </p:cBhvr>
                                      <p:to>
                                        <p:strVal val="hidden"/>
                                      </p:to>
                                    </p:set>
                                  </p:childTnLst>
                                </p:cTn>
                              </p:par>
                            </p:childTnLst>
                          </p:cTn>
                        </p:par>
                        <p:par>
                          <p:cTn id="81" fill="hold">
                            <p:stCondLst>
                              <p:cond delay="2000"/>
                            </p:stCondLst>
                            <p:childTnLst>
                              <p:par>
                                <p:cTn id="82" presetID="10" presetClass="entr" presetSubtype="0" fill="hold" grpId="0" nodeType="afterEffect">
                                  <p:stCondLst>
                                    <p:cond delay="0"/>
                                  </p:stCondLst>
                                  <p:childTnLst>
                                    <p:set>
                                      <p:cBhvr>
                                        <p:cTn id="83" dur="1" fill="hold">
                                          <p:stCondLst>
                                            <p:cond delay="0"/>
                                          </p:stCondLst>
                                        </p:cTn>
                                        <p:tgtEl>
                                          <p:spTgt spid="30"/>
                                        </p:tgtEl>
                                        <p:attrNameLst>
                                          <p:attrName>style.visibility</p:attrName>
                                        </p:attrNameLst>
                                      </p:cBhvr>
                                      <p:to>
                                        <p:strVal val="visible"/>
                                      </p:to>
                                    </p:set>
                                    <p:animEffect transition="in" filter="fade">
                                      <p:cBhvr>
                                        <p:cTn id="84" dur="1000"/>
                                        <p:tgtEl>
                                          <p:spTgt spid="30"/>
                                        </p:tgtEl>
                                      </p:cBhvr>
                                    </p:animEffect>
                                  </p:childTnLst>
                                </p:cTn>
                              </p:par>
                              <p:par>
                                <p:cTn id="85" presetID="1" presetClass="exit" presetSubtype="0" fill="hold" grpId="1" nodeType="withEffect">
                                  <p:stCondLst>
                                    <p:cond delay="0"/>
                                  </p:stCondLst>
                                  <p:childTnLst>
                                    <p:set>
                                      <p:cBhvr>
                                        <p:cTn id="86" dur="1" fill="hold">
                                          <p:stCondLst>
                                            <p:cond delay="0"/>
                                          </p:stCondLst>
                                        </p:cTn>
                                        <p:tgtEl>
                                          <p:spTgt spid="15"/>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30">
                                            <p:txEl>
                                              <p:pRg st="0" end="0"/>
                                            </p:txEl>
                                          </p:spTgt>
                                        </p:tgtEl>
                                        <p:attrNameLst>
                                          <p:attrName>style.visibility</p:attrName>
                                        </p:attrNameLst>
                                      </p:cBhvr>
                                      <p:to>
                                        <p:strVal val="visible"/>
                                      </p:to>
                                    </p:set>
                                    <p:animEffect transition="in" filter="fade">
                                      <p:cBhvr>
                                        <p:cTn id="89" dur="1250"/>
                                        <p:tgtEl>
                                          <p:spTgt spid="30">
                                            <p:txEl>
                                              <p:pRg st="0" end="0"/>
                                            </p:txEl>
                                          </p:spTgt>
                                        </p:tgtEl>
                                      </p:cBhvr>
                                    </p:animEffect>
                                  </p:childTnLst>
                                </p:cTn>
                              </p:par>
                            </p:childTnLst>
                          </p:cTn>
                        </p:par>
                        <p:par>
                          <p:cTn id="90" fill="hold">
                            <p:stCondLst>
                              <p:cond delay="3250"/>
                            </p:stCondLst>
                            <p:childTnLst>
                              <p:par>
                                <p:cTn id="91" presetID="10" presetClass="entr" presetSubtype="0" fill="hold" nodeType="afterEffect">
                                  <p:stCondLst>
                                    <p:cond delay="1000"/>
                                  </p:stCondLst>
                                  <p:childTnLst>
                                    <p:set>
                                      <p:cBhvr>
                                        <p:cTn id="92" dur="1" fill="hold">
                                          <p:stCondLst>
                                            <p:cond delay="0"/>
                                          </p:stCondLst>
                                        </p:cTn>
                                        <p:tgtEl>
                                          <p:spTgt spid="30">
                                            <p:txEl>
                                              <p:pRg st="2" end="2"/>
                                            </p:txEl>
                                          </p:spTgt>
                                        </p:tgtEl>
                                        <p:attrNameLst>
                                          <p:attrName>style.visibility</p:attrName>
                                        </p:attrNameLst>
                                      </p:cBhvr>
                                      <p:to>
                                        <p:strVal val="visible"/>
                                      </p:to>
                                    </p:set>
                                    <p:animEffect transition="in" filter="fade">
                                      <p:cBhvr>
                                        <p:cTn id="93" dur="1000"/>
                                        <p:tgtEl>
                                          <p:spTgt spid="3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7" grpId="0"/>
      <p:bldP spid="9" grpId="0" animBg="1"/>
      <p:bldP spid="15" grpId="0"/>
      <p:bldP spid="15" grpId="1"/>
      <p:bldP spid="30" grpId="0" animBg="1"/>
      <p:bldP spid="29" grpId="0"/>
      <p:bldP spid="29" grpId="1"/>
      <p:bldP spid="29" grpId="2"/>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c 22"/>
          <p:cNvSpPr/>
          <p:nvPr/>
        </p:nvSpPr>
        <p:spPr>
          <a:xfrm>
            <a:off x="899592" y="3214174"/>
            <a:ext cx="7200800" cy="2303058"/>
          </a:xfrm>
          <a:prstGeom prst="arc">
            <a:avLst>
              <a:gd name="adj1" fmla="val 10754960"/>
              <a:gd name="adj2" fmla="val 9856769"/>
            </a:avLst>
          </a:prstGeom>
          <a:ln w="19050">
            <a:solidFill>
              <a:srgbClr val="01407D"/>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What Is Bullying?</a:t>
            </a:r>
          </a:p>
        </p:txBody>
      </p:sp>
      <p:sp>
        <p:nvSpPr>
          <p:cNvPr id="15" name="Rectangle 14"/>
          <p:cNvSpPr/>
          <p:nvPr/>
        </p:nvSpPr>
        <p:spPr>
          <a:xfrm>
            <a:off x="755650" y="1360682"/>
            <a:ext cx="7486633" cy="584775"/>
          </a:xfrm>
          <a:prstGeom prst="rect">
            <a:avLst/>
          </a:prstGeom>
        </p:spPr>
        <p:txBody>
          <a:bodyPr wrap="square">
            <a:spAutoFit/>
          </a:bodyPr>
          <a:lstStyle/>
          <a:p>
            <a:r>
              <a:rPr lang="en-GB" sz="16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rPr>
              <a:t>In your groups, share your ideas about what bullying can be.</a:t>
            </a:r>
          </a:p>
          <a:p>
            <a:r>
              <a:rPr lang="en-GB" sz="1600" dirty="0">
                <a:solidFill>
                  <a:schemeClr val="dk1"/>
                </a:solidFill>
                <a:latin typeface="BBC Reith Sans" panose="020B0603020204020204" pitchFamily="34" charset="-18"/>
                <a:ea typeface="BBC Reith Sans" panose="020B0603020204020204" pitchFamily="34" charset="-18"/>
                <a:cs typeface="BBC Reith Sans" panose="020B0603020204020204" pitchFamily="34" charset="-18"/>
              </a:rPr>
              <a:t>You might find these pictures useful to prompt some ideas. </a:t>
            </a:r>
            <a:endParaRPr lang="en-GB" sz="1600" dirty="0">
              <a:latin typeface="BBC Reith Sans" panose="020B0603020204020204" pitchFamily="34" charset="-18"/>
              <a:ea typeface="BBC Reith Sans" panose="020B0603020204020204" pitchFamily="34" charset="-18"/>
              <a:cs typeface="BBC Reith Sans" panose="020B0603020204020204" pitchFamily="34" charset="-18"/>
            </a:endParaRPr>
          </a:p>
        </p:txBody>
      </p:sp>
      <p:sp>
        <p:nvSpPr>
          <p:cNvPr id="31" name="Arc 30"/>
          <p:cNvSpPr/>
          <p:nvPr/>
        </p:nvSpPr>
        <p:spPr>
          <a:xfrm>
            <a:off x="1124000" y="2823568"/>
            <a:ext cx="7128792" cy="3053703"/>
          </a:xfrm>
          <a:prstGeom prst="arc">
            <a:avLst>
              <a:gd name="adj1" fmla="val 18427457"/>
              <a:gd name="adj2" fmla="val 17601107"/>
            </a:avLst>
          </a:prstGeom>
          <a:ln w="19050">
            <a:solidFill>
              <a:srgbClr val="ED6C7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2" name="Pictur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749884" y="4141936"/>
            <a:ext cx="1469998" cy="2096479"/>
          </a:xfrm>
          <a:prstGeom prst="rect">
            <a:avLst/>
          </a:prstGeom>
        </p:spPr>
      </p:pic>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11560" y="2190268"/>
            <a:ext cx="1632568" cy="1814795"/>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52358" y="4470100"/>
            <a:ext cx="1923504" cy="1688409"/>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671816" y="4571913"/>
            <a:ext cx="1833541" cy="1484784"/>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11560" y="4319885"/>
            <a:ext cx="1412723" cy="1988840"/>
          </a:xfrm>
          <a:prstGeom prst="rect">
            <a:avLst/>
          </a:prstGeom>
        </p:spPr>
      </p:pic>
      <p:pic>
        <p:nvPicPr>
          <p:cNvPr id="12" name="Picture 1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657334" y="2219754"/>
            <a:ext cx="1748699" cy="1988840"/>
          </a:xfrm>
          <a:prstGeom prst="rect">
            <a:avLst/>
          </a:prstGeom>
        </p:spPr>
      </p:pic>
      <p:pic>
        <p:nvPicPr>
          <p:cNvPr id="14" name="Picture 13"/>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71577" y="2219754"/>
            <a:ext cx="1685891" cy="1628800"/>
          </a:xfrm>
          <a:prstGeom prst="rect">
            <a:avLst/>
          </a:prstGeom>
        </p:spPr>
      </p:pic>
      <p:pic>
        <p:nvPicPr>
          <p:cNvPr id="18" name="Picture 17"/>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4671816" y="2219754"/>
            <a:ext cx="1686555" cy="1650947"/>
          </a:xfrm>
          <a:prstGeom prst="rect">
            <a:avLst/>
          </a:prstGeom>
        </p:spPr>
      </p:pic>
    </p:spTree>
    <p:extLst>
      <p:ext uri="{BB962C8B-B14F-4D97-AF65-F5344CB8AC3E}">
        <p14:creationId xmlns:p14="http://schemas.microsoft.com/office/powerpoint/2010/main" val="387885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childTnLst>
                                </p:cTn>
                              </p:par>
                            </p:childTnLst>
                          </p:cTn>
                        </p:par>
                        <p:par>
                          <p:cTn id="16" fill="hold">
                            <p:stCondLst>
                              <p:cond delay="25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childTnLst>
                                </p:cTn>
                              </p:par>
                            </p:childTnLst>
                          </p:cTn>
                        </p:par>
                        <p:par>
                          <p:cTn id="32" fill="hold">
                            <p:stCondLst>
                              <p:cond delay="6500"/>
                            </p:stCondLst>
                            <p:childTnLst>
                              <p:par>
                                <p:cTn id="33" presetID="10" presetClass="entr" presetSubtype="0"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childTnLst>
                                </p:cTn>
                              </p:par>
                            </p:childTnLst>
                          </p:cTn>
                        </p:par>
                        <p:par>
                          <p:cTn id="36" fill="hold">
                            <p:stCondLst>
                              <p:cond delay="75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childTnLst>
                                </p:cTn>
                              </p:par>
                            </p:childTnLst>
                          </p:cTn>
                        </p:par>
                        <p:par>
                          <p:cTn id="40" fill="hold">
                            <p:stCondLst>
                              <p:cond delay="8500"/>
                            </p:stCondLst>
                            <p:childTnLst>
                              <p:par>
                                <p:cTn id="41" presetID="22" presetClass="entr" presetSubtype="2" fill="hold" grpId="0" nodeType="after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right)">
                                      <p:cBhvr>
                                        <p:cTn id="43" dur="1750"/>
                                        <p:tgtEl>
                                          <p:spTgt spid="31"/>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left)">
                                      <p:cBhvr>
                                        <p:cTn id="46" dur="1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5" grpId="0"/>
      <p:bldP spid="3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What Is Bullying?</a:t>
            </a:r>
          </a:p>
        </p:txBody>
      </p:sp>
      <p:sp>
        <p:nvSpPr>
          <p:cNvPr id="19" name="Rectangle 18"/>
          <p:cNvSpPr/>
          <p:nvPr/>
        </p:nvSpPr>
        <p:spPr>
          <a:xfrm>
            <a:off x="539750" y="1369080"/>
            <a:ext cx="8064500" cy="722489"/>
          </a:xfrm>
          <a:prstGeom prst="rect">
            <a:avLst/>
          </a:prstGeom>
          <a:solidFill>
            <a:srgbClr val="2E303D"/>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TextBox 19"/>
          <p:cNvSpPr txBox="1"/>
          <p:nvPr/>
        </p:nvSpPr>
        <p:spPr>
          <a:xfrm>
            <a:off x="755650" y="1483994"/>
            <a:ext cx="7632700" cy="492443"/>
          </a:xfrm>
          <a:prstGeom prst="rect">
            <a:avLst/>
          </a:prstGeom>
          <a:noFill/>
        </p:spPr>
        <p:txBody>
          <a:bodyPr wrap="square" lIns="0" tIns="0" rIns="0" bIns="0" rtlCol="0">
            <a:spAutoFit/>
          </a:bodyPr>
          <a:lstStyle/>
          <a:p>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Bullying can happen in lots of different ways. It can happen to anyone and often involves someone thinking they are more powerful than someone else. Bullying:</a:t>
            </a:r>
          </a:p>
        </p:txBody>
      </p:sp>
      <p:sp>
        <p:nvSpPr>
          <p:cNvPr id="22" name="TextBox 21"/>
          <p:cNvSpPr txBox="1"/>
          <p:nvPr/>
        </p:nvSpPr>
        <p:spPr>
          <a:xfrm>
            <a:off x="3779912" y="2321880"/>
            <a:ext cx="4680446" cy="3939540"/>
          </a:xfrm>
          <a:prstGeom prst="rect">
            <a:avLst/>
          </a:prstGeom>
          <a:noFill/>
        </p:spPr>
        <p:txBody>
          <a:bodyPr wrap="square" lIns="0" tIns="0" rIns="0" bIns="0" rtlCol="0">
            <a:spAutoFit/>
          </a:bodyPr>
          <a:lstStyle/>
          <a:p>
            <a:pPr marL="285750" indent="-285750">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is when someone intentionally hurts someone else with their actions or their words;</a:t>
            </a:r>
            <a:b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br>
            <a:endPar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marL="285750" indent="-285750">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can hurt people’s feelings, body or mind;</a:t>
            </a:r>
            <a:b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br>
            <a:endPar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marL="285750" indent="-285750">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can happen in a group or individually;</a:t>
            </a:r>
            <a:b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br>
            <a:endPar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marL="285750" indent="-285750">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involves someone feeling they are more important than someone else;</a:t>
            </a:r>
            <a:b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br>
            <a:endPar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marL="285750" indent="-285750">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can be in person or online;</a:t>
            </a:r>
            <a:b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br>
            <a:endPar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marL="285750" indent="-285750">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often happens repeatedly but may happen </a:t>
            </a:r>
            <a:b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just once;</a:t>
            </a:r>
            <a:b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br>
            <a:endPar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endParaRPr>
          </a:p>
          <a:p>
            <a:pPr marL="285750" indent="-285750">
              <a:buFont typeface="Arial" panose="020B0604020202020204" pitchFamily="34" charset="0"/>
              <a:buChar char="•"/>
            </a:pPr>
            <a:r>
              <a:rPr lang="en-GB" sz="1600" b="1"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is not OK!</a:t>
            </a:r>
          </a:p>
        </p:txBody>
      </p:sp>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53492" y="2201850"/>
            <a:ext cx="3096345" cy="4059570"/>
          </a:xfrm>
          <a:prstGeom prst="rect">
            <a:avLst/>
          </a:prstGeom>
          <a:solidFill>
            <a:srgbClr val="01407D"/>
          </a:solidFill>
          <a:ln w="19050">
            <a:solidFill>
              <a:srgbClr val="086AA1"/>
            </a:solidFill>
          </a:ln>
        </p:spPr>
      </p:pic>
    </p:spTree>
    <p:extLst>
      <p:ext uri="{BB962C8B-B14F-4D97-AF65-F5344CB8AC3E}">
        <p14:creationId xmlns:p14="http://schemas.microsoft.com/office/powerpoint/2010/main" val="343406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10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
                                            <p:txEl>
                                              <p:pRg st="1" end="1"/>
                                            </p:txEl>
                                          </p:spTgt>
                                        </p:tgtEl>
                                        <p:attrNameLst>
                                          <p:attrName>style.visibility</p:attrName>
                                        </p:attrNameLst>
                                      </p:cBhvr>
                                      <p:to>
                                        <p:strVal val="visible"/>
                                      </p:to>
                                    </p:set>
                                    <p:animEffect transition="in" filter="fade">
                                      <p:cBhvr>
                                        <p:cTn id="22" dur="500"/>
                                        <p:tgtEl>
                                          <p:spTgt spid="2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xEl>
                                              <p:pRg st="2" end="2"/>
                                            </p:txEl>
                                          </p:spTgt>
                                        </p:tgtEl>
                                        <p:attrNameLst>
                                          <p:attrName>style.visibility</p:attrName>
                                        </p:attrNameLst>
                                      </p:cBhvr>
                                      <p:to>
                                        <p:strVal val="visible"/>
                                      </p:to>
                                    </p:set>
                                    <p:animEffect transition="in" filter="fade">
                                      <p:cBhvr>
                                        <p:cTn id="27" dur="500"/>
                                        <p:tgtEl>
                                          <p:spTgt spid="2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
                                            <p:txEl>
                                              <p:pRg st="3" end="3"/>
                                            </p:txEl>
                                          </p:spTgt>
                                        </p:tgtEl>
                                        <p:attrNameLst>
                                          <p:attrName>style.visibility</p:attrName>
                                        </p:attrNameLst>
                                      </p:cBhvr>
                                      <p:to>
                                        <p:strVal val="visible"/>
                                      </p:to>
                                    </p:set>
                                    <p:animEffect transition="in" filter="fade">
                                      <p:cBhvr>
                                        <p:cTn id="32" dur="500"/>
                                        <p:tgtEl>
                                          <p:spTgt spid="2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
                                            <p:txEl>
                                              <p:pRg st="4" end="4"/>
                                            </p:txEl>
                                          </p:spTgt>
                                        </p:tgtEl>
                                        <p:attrNameLst>
                                          <p:attrName>style.visibility</p:attrName>
                                        </p:attrNameLst>
                                      </p:cBhvr>
                                      <p:to>
                                        <p:strVal val="visible"/>
                                      </p:to>
                                    </p:set>
                                    <p:animEffect transition="in" filter="fade">
                                      <p:cBhvr>
                                        <p:cTn id="37" dur="500"/>
                                        <p:tgtEl>
                                          <p:spTgt spid="2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2">
                                            <p:txEl>
                                              <p:pRg st="5" end="5"/>
                                            </p:txEl>
                                          </p:spTgt>
                                        </p:tgtEl>
                                        <p:attrNameLst>
                                          <p:attrName>style.visibility</p:attrName>
                                        </p:attrNameLst>
                                      </p:cBhvr>
                                      <p:to>
                                        <p:strVal val="visible"/>
                                      </p:to>
                                    </p:set>
                                    <p:animEffect transition="in" filter="fade">
                                      <p:cBhvr>
                                        <p:cTn id="42" dur="500"/>
                                        <p:tgtEl>
                                          <p:spTgt spid="2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22">
                                            <p:txEl>
                                              <p:pRg st="6" end="6"/>
                                            </p:txEl>
                                          </p:spTgt>
                                        </p:tgtEl>
                                        <p:attrNameLst>
                                          <p:attrName>style.visibility</p:attrName>
                                        </p:attrNameLst>
                                      </p:cBhvr>
                                      <p:to>
                                        <p:strVal val="visible"/>
                                      </p:to>
                                    </p:set>
                                    <p:animEffect transition="in" filter="fade">
                                      <p:cBhvr>
                                        <p:cTn id="47" dur="500"/>
                                        <p:tgtEl>
                                          <p:spTgt spid="2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What Is Bullying?</a:t>
            </a:r>
          </a:p>
        </p:txBody>
      </p:sp>
      <p:sp>
        <p:nvSpPr>
          <p:cNvPr id="20" name="TextBox 19"/>
          <p:cNvSpPr txBox="1"/>
          <p:nvPr/>
        </p:nvSpPr>
        <p:spPr>
          <a:xfrm>
            <a:off x="755650" y="1479361"/>
            <a:ext cx="7632700" cy="246221"/>
          </a:xfrm>
          <a:prstGeom prst="rect">
            <a:avLst/>
          </a:prstGeom>
          <a:noFill/>
        </p:spPr>
        <p:txBody>
          <a:bodyPr wrap="square" lIns="0" tIns="0" rIns="0" bIns="0" rtlCol="0">
            <a:spAutoFit/>
          </a:bodyPr>
          <a:lstStyle/>
          <a:p>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Let’s look at some different forms of bullying.</a:t>
            </a:r>
          </a:p>
        </p:txBody>
      </p:sp>
      <p:grpSp>
        <p:nvGrpSpPr>
          <p:cNvPr id="2" name="Group 1"/>
          <p:cNvGrpSpPr/>
          <p:nvPr/>
        </p:nvGrpSpPr>
        <p:grpSpPr>
          <a:xfrm>
            <a:off x="539750" y="1904938"/>
            <a:ext cx="8064500" cy="1016759"/>
            <a:chOff x="539750" y="1904938"/>
            <a:chExt cx="8064500" cy="1016759"/>
          </a:xfrm>
        </p:grpSpPr>
        <p:sp>
          <p:nvSpPr>
            <p:cNvPr id="11" name="Rectangle 10"/>
            <p:cNvSpPr/>
            <p:nvPr/>
          </p:nvSpPr>
          <p:spPr>
            <a:xfrm>
              <a:off x="539750" y="1904938"/>
              <a:ext cx="8064500" cy="1016759"/>
            </a:xfrm>
            <a:prstGeom prst="rect">
              <a:avLst/>
            </a:prstGeom>
            <a:solidFill>
              <a:srgbClr val="CFE09B"/>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11"/>
            <p:cNvSpPr txBox="1"/>
            <p:nvPr/>
          </p:nvSpPr>
          <p:spPr>
            <a:xfrm>
              <a:off x="755650" y="2019852"/>
              <a:ext cx="5544542" cy="738664"/>
            </a:xfrm>
            <a:prstGeom prst="rect">
              <a:avLst/>
            </a:prstGeom>
            <a:noFill/>
          </p:spPr>
          <p:txBody>
            <a:bodyPr wrap="square" lIns="0" tIns="0" rIns="0" bIns="0" rtlCol="0">
              <a:spAutoFit/>
            </a:bodyPr>
            <a:lstStyle/>
            <a:p>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Physical bullying is when someone uses their body to hurt someone else. This may include hitting, kicking, punching, pushing and damaging property.</a:t>
              </a:r>
            </a:p>
          </p:txBody>
        </p:sp>
      </p:grpSp>
      <p:grpSp>
        <p:nvGrpSpPr>
          <p:cNvPr id="3" name="Group 2"/>
          <p:cNvGrpSpPr/>
          <p:nvPr/>
        </p:nvGrpSpPr>
        <p:grpSpPr>
          <a:xfrm>
            <a:off x="539750" y="3094519"/>
            <a:ext cx="8064500" cy="722489"/>
            <a:chOff x="539750" y="3094519"/>
            <a:chExt cx="8064500" cy="722489"/>
          </a:xfrm>
        </p:grpSpPr>
        <p:sp>
          <p:nvSpPr>
            <p:cNvPr id="13" name="Rectangle 12"/>
            <p:cNvSpPr/>
            <p:nvPr/>
          </p:nvSpPr>
          <p:spPr>
            <a:xfrm>
              <a:off x="539750" y="3094519"/>
              <a:ext cx="8064500" cy="722489"/>
            </a:xfrm>
            <a:prstGeom prst="rect">
              <a:avLst/>
            </a:prstGeom>
            <a:solidFill>
              <a:srgbClr val="F8BD95"/>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TextBox 13"/>
            <p:cNvSpPr txBox="1"/>
            <p:nvPr/>
          </p:nvSpPr>
          <p:spPr>
            <a:xfrm>
              <a:off x="755650" y="3209433"/>
              <a:ext cx="5544542" cy="492443"/>
            </a:xfrm>
            <a:prstGeom prst="rect">
              <a:avLst/>
            </a:prstGeom>
            <a:noFill/>
          </p:spPr>
          <p:txBody>
            <a:bodyPr wrap="square" lIns="0" tIns="0" rIns="0" bIns="0" rtlCol="0">
              <a:spAutoFit/>
            </a:bodyPr>
            <a:lstStyle/>
            <a:p>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Verbal bullying is when someone uses their words to hurt someone else. This may include name-calling and teasing. </a:t>
              </a:r>
            </a:p>
          </p:txBody>
        </p:sp>
      </p:grpSp>
      <p:grpSp>
        <p:nvGrpSpPr>
          <p:cNvPr id="4" name="Group 3"/>
          <p:cNvGrpSpPr/>
          <p:nvPr/>
        </p:nvGrpSpPr>
        <p:grpSpPr>
          <a:xfrm>
            <a:off x="539750" y="3989831"/>
            <a:ext cx="8064500" cy="936104"/>
            <a:chOff x="539750" y="3989831"/>
            <a:chExt cx="8064500" cy="936104"/>
          </a:xfrm>
        </p:grpSpPr>
        <p:sp>
          <p:nvSpPr>
            <p:cNvPr id="15" name="Rectangle 14"/>
            <p:cNvSpPr/>
            <p:nvPr/>
          </p:nvSpPr>
          <p:spPr>
            <a:xfrm>
              <a:off x="539750" y="3989831"/>
              <a:ext cx="8064500" cy="936104"/>
            </a:xfrm>
            <a:prstGeom prst="rect">
              <a:avLst/>
            </a:prstGeom>
            <a:solidFill>
              <a:srgbClr val="AFDEF9"/>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TextBox 15"/>
            <p:cNvSpPr txBox="1"/>
            <p:nvPr/>
          </p:nvSpPr>
          <p:spPr>
            <a:xfrm>
              <a:off x="755650" y="4104745"/>
              <a:ext cx="5544542" cy="738664"/>
            </a:xfrm>
            <a:prstGeom prst="rect">
              <a:avLst/>
            </a:prstGeom>
            <a:noFill/>
          </p:spPr>
          <p:txBody>
            <a:bodyPr wrap="square" lIns="0" tIns="0" rIns="0" bIns="0" rtlCol="0">
              <a:spAutoFit/>
            </a:bodyPr>
            <a:lstStyle/>
            <a:p>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Social bullying is when someone tries to make others think badly of someone on purpose. This may include excluding them, spreading rumours or telling lies about someone.</a:t>
              </a:r>
            </a:p>
          </p:txBody>
        </p:sp>
      </p:grpSp>
      <p:grpSp>
        <p:nvGrpSpPr>
          <p:cNvPr id="6" name="Group 5"/>
          <p:cNvGrpSpPr/>
          <p:nvPr/>
        </p:nvGrpSpPr>
        <p:grpSpPr>
          <a:xfrm>
            <a:off x="539749" y="5126331"/>
            <a:ext cx="8064501" cy="1158488"/>
            <a:chOff x="539749" y="5126331"/>
            <a:chExt cx="8064501" cy="1158488"/>
          </a:xfrm>
        </p:grpSpPr>
        <p:sp>
          <p:nvSpPr>
            <p:cNvPr id="17" name="Rectangle 16"/>
            <p:cNvSpPr/>
            <p:nvPr/>
          </p:nvSpPr>
          <p:spPr>
            <a:xfrm>
              <a:off x="539749" y="5126331"/>
              <a:ext cx="8064501" cy="1158488"/>
            </a:xfrm>
            <a:prstGeom prst="rect">
              <a:avLst/>
            </a:prstGeom>
            <a:solidFill>
              <a:srgbClr val="8ACBC0"/>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8" name="TextBox 17"/>
            <p:cNvSpPr txBox="1"/>
            <p:nvPr/>
          </p:nvSpPr>
          <p:spPr>
            <a:xfrm>
              <a:off x="755650" y="5241245"/>
              <a:ext cx="5544542" cy="984885"/>
            </a:xfrm>
            <a:prstGeom prst="rect">
              <a:avLst/>
            </a:prstGeom>
            <a:noFill/>
          </p:spPr>
          <p:txBody>
            <a:bodyPr wrap="square" lIns="0" tIns="0" rIns="0" bIns="0" rtlCol="0">
              <a:spAutoFit/>
            </a:bodyPr>
            <a:lstStyle/>
            <a:p>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Cyberbullying is when someone is bullied using technology such as a computer, laptop, tablet or mobile phone. This may include sending hurtful images, texts, social media posts or emails. </a:t>
              </a:r>
            </a:p>
          </p:txBody>
        </p:sp>
      </p:grpSp>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090514" y="1695959"/>
            <a:ext cx="1009878" cy="1228985"/>
          </a:xfrm>
          <a:prstGeom prst="rect">
            <a:avLst/>
          </a:prstGeom>
        </p:spPr>
      </p:pic>
      <p:pic>
        <p:nvPicPr>
          <p:cNvPr id="25" name="Picture 2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61756" y="3599876"/>
            <a:ext cx="1354660" cy="1326060"/>
          </a:xfrm>
          <a:prstGeom prst="rect">
            <a:avLst/>
          </a:prstGeom>
        </p:spPr>
      </p:pic>
      <p:pic>
        <p:nvPicPr>
          <p:cNvPr id="26" name="Picture 2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724821" y="5288869"/>
            <a:ext cx="1663529" cy="1019185"/>
          </a:xfrm>
          <a:prstGeom prst="rect">
            <a:avLst/>
          </a:prstGeom>
        </p:spPr>
      </p:pic>
      <p:grpSp>
        <p:nvGrpSpPr>
          <p:cNvPr id="7" name="Group 6"/>
          <p:cNvGrpSpPr/>
          <p:nvPr/>
        </p:nvGrpSpPr>
        <p:grpSpPr>
          <a:xfrm>
            <a:off x="6902876" y="2852935"/>
            <a:ext cx="1379976" cy="964072"/>
            <a:chOff x="6902876" y="2852935"/>
            <a:chExt cx="1379976" cy="964072"/>
          </a:xfrm>
        </p:grpSpPr>
        <p:pic>
          <p:nvPicPr>
            <p:cNvPr id="24" name="Picture 2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68344" y="2852935"/>
              <a:ext cx="614508" cy="964071"/>
            </a:xfrm>
            <a:prstGeom prst="rect">
              <a:avLst/>
            </a:prstGeom>
          </p:spPr>
        </p:pic>
        <p:pic>
          <p:nvPicPr>
            <p:cNvPr id="27" name="Picture 26"/>
            <p:cNvPicPr>
              <a:picLocks noChangeAspect="1"/>
            </p:cNvPicPr>
            <p:nvPr/>
          </p:nvPicPr>
          <p:blipFill rotWithShape="1">
            <a:blip r:embed="rId6" cstate="screen">
              <a:extLst>
                <a:ext uri="{28A0092B-C50C-407E-A947-70E740481C1C}">
                  <a14:useLocalDpi xmlns:a14="http://schemas.microsoft.com/office/drawing/2010/main"/>
                </a:ext>
              </a:extLst>
            </a:blip>
            <a:srcRect l="-12673"/>
            <a:stretch/>
          </p:blipFill>
          <p:spPr>
            <a:xfrm>
              <a:off x="6902876" y="3007835"/>
              <a:ext cx="648072" cy="809172"/>
            </a:xfrm>
            <a:prstGeom prst="rect">
              <a:avLst/>
            </a:prstGeom>
          </p:spPr>
        </p:pic>
      </p:grpSp>
    </p:spTree>
    <p:extLst>
      <p:ext uri="{BB962C8B-B14F-4D97-AF65-F5344CB8AC3E}">
        <p14:creationId xmlns:p14="http://schemas.microsoft.com/office/powerpoint/2010/main" val="3447876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1000"/>
                                        <p:tgtEl>
                                          <p:spTgt spid="2"/>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ipe(left)">
                                      <p:cBhvr>
                                        <p:cTn id="21" dur="1000"/>
                                        <p:tgtEl>
                                          <p:spTgt spid="3"/>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wipe(left)">
                                      <p:cBhvr>
                                        <p:cTn id="30" dur="1000"/>
                                        <p:tgtEl>
                                          <p:spTgt spid="4"/>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fade">
                                      <p:cBhvr>
                                        <p:cTn id="34" dur="500"/>
                                        <p:tgtEl>
                                          <p:spTgt spid="25"/>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wipe(left)">
                                      <p:cBhvr>
                                        <p:cTn id="39" dur="1000"/>
                                        <p:tgtEl>
                                          <p:spTgt spid="6"/>
                                        </p:tgtEl>
                                      </p:cBhvr>
                                    </p:animEffect>
                                  </p:childTnLst>
                                </p:cTn>
                              </p:par>
                            </p:childTnLst>
                          </p:cTn>
                        </p:par>
                        <p:par>
                          <p:cTn id="40" fill="hold">
                            <p:stCondLst>
                              <p:cond delay="1000"/>
                            </p:stCondLst>
                            <p:childTnLst>
                              <p:par>
                                <p:cTn id="41" presetID="10" presetClass="entr" presetSubtype="0" fill="hold" nodeType="after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55650" y="1916831"/>
            <a:ext cx="7632700" cy="4384203"/>
          </a:xfrm>
          <a:prstGeom prst="rect">
            <a:avLst/>
          </a:prstGeom>
          <a:ln w="28575">
            <a:solidFill>
              <a:srgbClr val="2E303D"/>
            </a:solidFill>
          </a:ln>
        </p:spPr>
      </p:pic>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What Is Bullying?</a:t>
            </a:r>
          </a:p>
        </p:txBody>
      </p:sp>
      <p:sp>
        <p:nvSpPr>
          <p:cNvPr id="22" name="TextBox 21"/>
          <p:cNvSpPr txBox="1"/>
          <p:nvPr/>
        </p:nvSpPr>
        <p:spPr>
          <a:xfrm>
            <a:off x="755650" y="1384264"/>
            <a:ext cx="7632774" cy="710552"/>
          </a:xfrm>
          <a:prstGeom prst="rect">
            <a:avLst/>
          </a:prstGeom>
          <a:solidFill>
            <a:srgbClr val="2E303D"/>
          </a:solidFill>
          <a:ln w="57150">
            <a:solidFill>
              <a:srgbClr val="2E303D"/>
            </a:solidFill>
          </a:ln>
        </p:spPr>
        <p:txBody>
          <a:bodyPr wrap="square" lIns="108000" tIns="108000" rIns="108000" bIns="108000" rtlCol="0">
            <a:spAutoFit/>
          </a:bodyPr>
          <a:lstStyle/>
          <a:p>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Chronic bullying means bullying behaviour that has lasted for a long period of time, such as six months or more.</a:t>
            </a:r>
          </a:p>
        </p:txBody>
      </p:sp>
      <p:grpSp>
        <p:nvGrpSpPr>
          <p:cNvPr id="3" name="Group 2"/>
          <p:cNvGrpSpPr/>
          <p:nvPr/>
        </p:nvGrpSpPr>
        <p:grpSpPr>
          <a:xfrm>
            <a:off x="5174025" y="2656252"/>
            <a:ext cx="3029661" cy="1464734"/>
            <a:chOff x="5174025" y="2656252"/>
            <a:chExt cx="3029661" cy="1464734"/>
          </a:xfrm>
        </p:grpSpPr>
        <p:grpSp>
          <p:nvGrpSpPr>
            <p:cNvPr id="28" name="Group 27"/>
            <p:cNvGrpSpPr/>
            <p:nvPr/>
          </p:nvGrpSpPr>
          <p:grpSpPr>
            <a:xfrm>
              <a:off x="5174025" y="2656252"/>
              <a:ext cx="3029661" cy="1464734"/>
              <a:chOff x="4635228" y="3585995"/>
              <a:chExt cx="3753122" cy="2360498"/>
            </a:xfrm>
          </p:grpSpPr>
          <p:sp>
            <p:nvSpPr>
              <p:cNvPr id="29" name="Rectangle 28"/>
              <p:cNvSpPr/>
              <p:nvPr/>
            </p:nvSpPr>
            <p:spPr>
              <a:xfrm>
                <a:off x="4635228" y="3585995"/>
                <a:ext cx="3753122" cy="2360498"/>
              </a:xfrm>
              <a:prstGeom prst="rect">
                <a:avLst/>
              </a:prstGeom>
              <a:solidFill>
                <a:srgbClr val="2E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p:cNvSpPr/>
              <p:nvPr/>
            </p:nvSpPr>
            <p:spPr>
              <a:xfrm>
                <a:off x="4724432" y="3686240"/>
                <a:ext cx="3568118" cy="2171657"/>
              </a:xfrm>
              <a:prstGeom prst="rect">
                <a:avLst/>
              </a:prstGeom>
              <a:noFill/>
              <a:ln w="1905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1" name="TextBox 30"/>
            <p:cNvSpPr txBox="1"/>
            <p:nvPr/>
          </p:nvSpPr>
          <p:spPr>
            <a:xfrm>
              <a:off x="5439679" y="2905748"/>
              <a:ext cx="2512206" cy="984885"/>
            </a:xfrm>
            <a:prstGeom prst="rect">
              <a:avLst/>
            </a:prstGeom>
            <a:noFill/>
          </p:spPr>
          <p:txBody>
            <a:bodyPr wrap="square" lIns="0" tIns="0" rIns="0" bIns="0" rtlCol="0">
              <a:spAutoFit/>
            </a:bodyPr>
            <a:lstStyle/>
            <a:p>
              <a:pPr lvl="0" algn="ctr"/>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What sort of bullying is more likely to go on for long periods of time and go unnoticed?</a:t>
              </a:r>
            </a:p>
          </p:txBody>
        </p:sp>
      </p:grpSp>
      <p:grpSp>
        <p:nvGrpSpPr>
          <p:cNvPr id="4" name="Group 3"/>
          <p:cNvGrpSpPr/>
          <p:nvPr/>
        </p:nvGrpSpPr>
        <p:grpSpPr>
          <a:xfrm>
            <a:off x="5176688" y="4503820"/>
            <a:ext cx="3029661" cy="1235777"/>
            <a:chOff x="5176688" y="4503820"/>
            <a:chExt cx="3029661" cy="1235777"/>
          </a:xfrm>
        </p:grpSpPr>
        <p:grpSp>
          <p:nvGrpSpPr>
            <p:cNvPr id="36" name="Group 35"/>
            <p:cNvGrpSpPr/>
            <p:nvPr/>
          </p:nvGrpSpPr>
          <p:grpSpPr>
            <a:xfrm>
              <a:off x="5176688" y="4503820"/>
              <a:ext cx="3029661" cy="1235777"/>
              <a:chOff x="4635228" y="3585995"/>
              <a:chExt cx="3753122" cy="2360498"/>
            </a:xfrm>
          </p:grpSpPr>
          <p:sp>
            <p:nvSpPr>
              <p:cNvPr id="37" name="Rectangle 36"/>
              <p:cNvSpPr/>
              <p:nvPr/>
            </p:nvSpPr>
            <p:spPr>
              <a:xfrm>
                <a:off x="4635228" y="3585995"/>
                <a:ext cx="3753122" cy="2360498"/>
              </a:xfrm>
              <a:prstGeom prst="rect">
                <a:avLst/>
              </a:prstGeom>
              <a:solidFill>
                <a:srgbClr val="2E3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p:cNvSpPr/>
              <p:nvPr/>
            </p:nvSpPr>
            <p:spPr>
              <a:xfrm>
                <a:off x="4724432" y="3686240"/>
                <a:ext cx="3568118" cy="2171657"/>
              </a:xfrm>
              <a:prstGeom prst="rect">
                <a:avLst/>
              </a:prstGeom>
              <a:noFill/>
              <a:ln w="19050" cap="rnd">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9" name="TextBox 38"/>
            <p:cNvSpPr txBox="1"/>
            <p:nvPr/>
          </p:nvSpPr>
          <p:spPr>
            <a:xfrm>
              <a:off x="5442342" y="4753316"/>
              <a:ext cx="2512206" cy="738664"/>
            </a:xfrm>
            <a:prstGeom prst="rect">
              <a:avLst/>
            </a:prstGeom>
            <a:noFill/>
          </p:spPr>
          <p:txBody>
            <a:bodyPr wrap="square" lIns="0" tIns="0" rIns="0" bIns="0" rtlCol="0">
              <a:spAutoFit/>
            </a:bodyPr>
            <a:lstStyle/>
            <a:p>
              <a:pPr lvl="0" algn="ctr"/>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Why might some bullying behaviour go on for </a:t>
              </a:r>
              <a:b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br>
              <a:r>
                <a:rPr lang="en-GB" sz="1600"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so long?</a:t>
              </a:r>
            </a:p>
          </p:txBody>
        </p:sp>
      </p:grpSp>
    </p:spTree>
    <p:extLst>
      <p:ext uri="{BB962C8B-B14F-4D97-AF65-F5344CB8AC3E}">
        <p14:creationId xmlns:p14="http://schemas.microsoft.com/office/powerpoint/2010/main" val="2916447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fade">
                                      <p:cBhvr>
                                        <p:cTn id="16" dur="500"/>
                                        <p:tgtEl>
                                          <p:spTgt spid="3"/>
                                        </p:tgtEl>
                                      </p:cBhvr>
                                    </p:animEffect>
                                  </p:childTnLst>
                                </p:cTn>
                              </p:par>
                            </p:childTnLst>
                          </p:cTn>
                        </p:par>
                        <p:par>
                          <p:cTn id="17" fill="hold">
                            <p:stCondLst>
                              <p:cond delay="500"/>
                            </p:stCondLst>
                            <p:childTnLst>
                              <p:par>
                                <p:cTn id="18" presetID="32" presetClass="emph" presetSubtype="0" fill="hold" nodeType="afterEffect">
                                  <p:stCondLst>
                                    <p:cond delay="0"/>
                                  </p:stCondLst>
                                  <p:childTnLst>
                                    <p:animRot by="120000">
                                      <p:cBhvr>
                                        <p:cTn id="19" dur="100" fill="hold">
                                          <p:stCondLst>
                                            <p:cond delay="0"/>
                                          </p:stCondLst>
                                        </p:cTn>
                                        <p:tgtEl>
                                          <p:spTgt spid="3"/>
                                        </p:tgtEl>
                                        <p:attrNameLst>
                                          <p:attrName>r</p:attrName>
                                        </p:attrNameLst>
                                      </p:cBhvr>
                                    </p:animRot>
                                    <p:animRot by="-240000">
                                      <p:cBhvr>
                                        <p:cTn id="20" dur="200" fill="hold">
                                          <p:stCondLst>
                                            <p:cond delay="200"/>
                                          </p:stCondLst>
                                        </p:cTn>
                                        <p:tgtEl>
                                          <p:spTgt spid="3"/>
                                        </p:tgtEl>
                                        <p:attrNameLst>
                                          <p:attrName>r</p:attrName>
                                        </p:attrNameLst>
                                      </p:cBhvr>
                                    </p:animRot>
                                    <p:animRot by="240000">
                                      <p:cBhvr>
                                        <p:cTn id="21" dur="200" fill="hold">
                                          <p:stCondLst>
                                            <p:cond delay="400"/>
                                          </p:stCondLst>
                                        </p:cTn>
                                        <p:tgtEl>
                                          <p:spTgt spid="3"/>
                                        </p:tgtEl>
                                        <p:attrNameLst>
                                          <p:attrName>r</p:attrName>
                                        </p:attrNameLst>
                                      </p:cBhvr>
                                    </p:animRot>
                                    <p:animRot by="-240000">
                                      <p:cBhvr>
                                        <p:cTn id="22" dur="200" fill="hold">
                                          <p:stCondLst>
                                            <p:cond delay="600"/>
                                          </p:stCondLst>
                                        </p:cTn>
                                        <p:tgtEl>
                                          <p:spTgt spid="3"/>
                                        </p:tgtEl>
                                        <p:attrNameLst>
                                          <p:attrName>r</p:attrName>
                                        </p:attrNameLst>
                                      </p:cBhvr>
                                    </p:animRot>
                                    <p:animRot by="120000">
                                      <p:cBhvr>
                                        <p:cTn id="23" dur="200" fill="hold">
                                          <p:stCondLst>
                                            <p:cond delay="800"/>
                                          </p:stCondLst>
                                        </p:cTn>
                                        <p:tgtEl>
                                          <p:spTgt spid="3"/>
                                        </p:tgtEl>
                                        <p:attrNameLst>
                                          <p:attrName>r</p:attrName>
                                        </p:attrNameLst>
                                      </p:cBhvr>
                                    </p:animRo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childTnLst>
                          </p:cTn>
                        </p:par>
                        <p:par>
                          <p:cTn id="29" fill="hold">
                            <p:stCondLst>
                              <p:cond delay="500"/>
                            </p:stCondLst>
                            <p:childTnLst>
                              <p:par>
                                <p:cTn id="30" presetID="32" presetClass="emph" presetSubtype="0" fill="hold" nodeType="afterEffect">
                                  <p:stCondLst>
                                    <p:cond delay="0"/>
                                  </p:stCondLst>
                                  <p:childTnLst>
                                    <p:animRot by="120000">
                                      <p:cBhvr>
                                        <p:cTn id="31" dur="100" fill="hold">
                                          <p:stCondLst>
                                            <p:cond delay="0"/>
                                          </p:stCondLst>
                                        </p:cTn>
                                        <p:tgtEl>
                                          <p:spTgt spid="4"/>
                                        </p:tgtEl>
                                        <p:attrNameLst>
                                          <p:attrName>r</p:attrName>
                                        </p:attrNameLst>
                                      </p:cBhvr>
                                    </p:animRot>
                                    <p:animRot by="-240000">
                                      <p:cBhvr>
                                        <p:cTn id="32" dur="200" fill="hold">
                                          <p:stCondLst>
                                            <p:cond delay="200"/>
                                          </p:stCondLst>
                                        </p:cTn>
                                        <p:tgtEl>
                                          <p:spTgt spid="4"/>
                                        </p:tgtEl>
                                        <p:attrNameLst>
                                          <p:attrName>r</p:attrName>
                                        </p:attrNameLst>
                                      </p:cBhvr>
                                    </p:animRot>
                                    <p:animRot by="240000">
                                      <p:cBhvr>
                                        <p:cTn id="33" dur="200" fill="hold">
                                          <p:stCondLst>
                                            <p:cond delay="400"/>
                                          </p:stCondLst>
                                        </p:cTn>
                                        <p:tgtEl>
                                          <p:spTgt spid="4"/>
                                        </p:tgtEl>
                                        <p:attrNameLst>
                                          <p:attrName>r</p:attrName>
                                        </p:attrNameLst>
                                      </p:cBhvr>
                                    </p:animRot>
                                    <p:animRot by="-240000">
                                      <p:cBhvr>
                                        <p:cTn id="34" dur="200" fill="hold">
                                          <p:stCondLst>
                                            <p:cond delay="600"/>
                                          </p:stCondLst>
                                        </p:cTn>
                                        <p:tgtEl>
                                          <p:spTgt spid="4"/>
                                        </p:tgtEl>
                                        <p:attrNameLst>
                                          <p:attrName>r</p:attrName>
                                        </p:attrNameLst>
                                      </p:cBhvr>
                                    </p:animRot>
                                    <p:animRot by="120000">
                                      <p:cBhvr>
                                        <p:cTn id="35"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42925" y="2119891"/>
            <a:ext cx="8058149" cy="4185659"/>
          </a:xfrm>
          <a:prstGeom prst="rect">
            <a:avLst/>
          </a:prstGeom>
        </p:spPr>
      </p:pic>
      <p:sp>
        <p:nvSpPr>
          <p:cNvPr id="5" name="Title 20"/>
          <p:cNvSpPr>
            <a:spLocks noGrp="1"/>
          </p:cNvSpPr>
          <p:nvPr>
            <p:ph type="title"/>
          </p:nvPr>
        </p:nvSpPr>
        <p:spPr>
          <a:xfrm>
            <a:off x="461962" y="476672"/>
            <a:ext cx="8220075" cy="994306"/>
          </a:xfrm>
          <a:ln>
            <a:noFill/>
          </a:ln>
        </p:spPr>
        <p:txBody>
          <a:bodyPr/>
          <a:lstStyle/>
          <a:p>
            <a:r>
              <a:rPr lang="en-GB" sz="3600" dirty="0">
                <a:ln w="12700">
                  <a:noFill/>
                </a:ln>
                <a:solidFill>
                  <a:srgbClr val="2E303D"/>
                </a:solidFill>
                <a:latin typeface="BBC Reith Sans" panose="020B0603020204020204" pitchFamily="34" charset="0"/>
                <a:ea typeface="BBC Reith Sans" panose="020B0603020204020204" pitchFamily="34" charset="0"/>
                <a:cs typeface="BBC Reith Sans" panose="020B0603020204020204" pitchFamily="34" charset="0"/>
              </a:rPr>
              <a:t>The Impact of Bullying</a:t>
            </a:r>
          </a:p>
        </p:txBody>
      </p:sp>
      <p:sp>
        <p:nvSpPr>
          <p:cNvPr id="20" name="TextBox 19"/>
          <p:cNvSpPr txBox="1"/>
          <p:nvPr/>
        </p:nvSpPr>
        <p:spPr>
          <a:xfrm>
            <a:off x="755650" y="1470978"/>
            <a:ext cx="7632700" cy="492443"/>
          </a:xfrm>
          <a:prstGeom prst="rect">
            <a:avLst/>
          </a:prstGeom>
          <a:noFill/>
        </p:spPr>
        <p:txBody>
          <a:bodyPr wrap="square" lIns="0" tIns="0" rIns="0" bIns="0" rtlCol="0">
            <a:spAutoFit/>
          </a:bodyPr>
          <a:lstStyle/>
          <a:p>
            <a:r>
              <a:rPr lang="en-GB" sz="1600" dirty="0">
                <a:latin typeface="BBC Reith Sans" panose="020B0603020204020204" pitchFamily="34" charset="0"/>
                <a:ea typeface="BBC Reith Sans" panose="020B0603020204020204" pitchFamily="34" charset="0"/>
                <a:cs typeface="BBC Reith Sans" panose="020B0603020204020204" pitchFamily="34" charset="0"/>
                <a:sym typeface="Roboto"/>
              </a:rPr>
              <a:t>Bullying can happen in lots of different ways. It can happen to anyone and often involves someone thinking they are more powerful than someone else.</a:t>
            </a:r>
          </a:p>
        </p:txBody>
      </p:sp>
      <p:sp>
        <p:nvSpPr>
          <p:cNvPr id="22" name="TextBox 21"/>
          <p:cNvSpPr txBox="1"/>
          <p:nvPr/>
        </p:nvSpPr>
        <p:spPr>
          <a:xfrm>
            <a:off x="869950" y="2853919"/>
            <a:ext cx="6340475" cy="3326186"/>
          </a:xfrm>
          <a:prstGeom prst="snip1Rect">
            <a:avLst>
              <a:gd name="adj" fmla="val 6838"/>
            </a:avLst>
          </a:prstGeom>
          <a:solidFill>
            <a:srgbClr val="FDFDFD">
              <a:alpha val="90000"/>
            </a:srgbClr>
          </a:solidFill>
        </p:spPr>
        <p:txBody>
          <a:bodyPr wrap="square" lIns="108000" tIns="108000" rIns="108000" bIns="108000" rtlCol="0">
            <a:spAutoFit/>
          </a:bodyPr>
          <a:lstStyle/>
          <a:p>
            <a:pPr marL="285750" indent="-285750">
              <a:lnSpc>
                <a:spcPct val="150000"/>
              </a:lnSpc>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making someone feel worthless;</a:t>
            </a:r>
          </a:p>
          <a:p>
            <a:pPr marL="285750" indent="-285750">
              <a:lnSpc>
                <a:spcPct val="150000"/>
              </a:lnSpc>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causing someone to feel frightened or lonely;</a:t>
            </a:r>
          </a:p>
          <a:p>
            <a:pPr marL="285750" indent="-285750">
              <a:lnSpc>
                <a:spcPct val="150000"/>
              </a:lnSpc>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affecting a person’s ability to concentrate on learning;</a:t>
            </a:r>
          </a:p>
          <a:p>
            <a:pPr marL="285750" indent="-285750">
              <a:lnSpc>
                <a:spcPct val="150000"/>
              </a:lnSpc>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making someone feel angry or upset;</a:t>
            </a:r>
          </a:p>
          <a:p>
            <a:pPr marL="285750" indent="-285750">
              <a:lnSpc>
                <a:spcPct val="150000"/>
              </a:lnSpc>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making a person withdraw from people they are close to;</a:t>
            </a:r>
          </a:p>
          <a:p>
            <a:pPr marL="285750" indent="-285750">
              <a:lnSpc>
                <a:spcPct val="150000"/>
              </a:lnSpc>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causing someone to avoid coming to school;</a:t>
            </a:r>
          </a:p>
          <a:p>
            <a:pPr marL="285750" indent="-285750">
              <a:lnSpc>
                <a:spcPct val="150000"/>
              </a:lnSpc>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affecting a person’s overall confidence; </a:t>
            </a:r>
          </a:p>
          <a:p>
            <a:pPr marL="285750" indent="-285750">
              <a:lnSpc>
                <a:spcPct val="150000"/>
              </a:lnSpc>
              <a:buFont typeface="Arial" panose="020B0604020202020204" pitchFamily="34" charset="0"/>
              <a:buChar char="•"/>
            </a:pPr>
            <a:r>
              <a:rPr lang="en-GB" sz="1600" dirty="0">
                <a:solidFill>
                  <a:srgbClr val="1C1C1C"/>
                </a:solidFill>
                <a:latin typeface="BBC Reith Sans" panose="020B0603020204020204" pitchFamily="34" charset="0"/>
                <a:ea typeface="BBC Reith Sans" panose="020B0603020204020204" pitchFamily="34" charset="0"/>
                <a:cs typeface="BBC Reith Sans" panose="020B0603020204020204" pitchFamily="34" charset="0"/>
                <a:sym typeface="Roboto"/>
              </a:rPr>
              <a:t>negatively impacting a person’s mental and physical health.</a:t>
            </a:r>
          </a:p>
        </p:txBody>
      </p:sp>
      <p:sp>
        <p:nvSpPr>
          <p:cNvPr id="12" name="TextBox 11"/>
          <p:cNvSpPr txBox="1"/>
          <p:nvPr/>
        </p:nvSpPr>
        <p:spPr>
          <a:xfrm>
            <a:off x="461962" y="2233118"/>
            <a:ext cx="2725738" cy="464331"/>
          </a:xfrm>
          <a:prstGeom prst="rect">
            <a:avLst/>
          </a:prstGeom>
          <a:solidFill>
            <a:srgbClr val="2E303D"/>
          </a:solidFill>
          <a:ln w="12700">
            <a:solidFill>
              <a:schemeClr val="bg1"/>
            </a:solidFill>
          </a:ln>
        </p:spPr>
        <p:txBody>
          <a:bodyPr wrap="square" lIns="288000" tIns="108000" rIns="108000" bIns="108000" rtlCol="0">
            <a:spAutoFit/>
          </a:bodyPr>
          <a:lstStyle/>
          <a:p>
            <a:r>
              <a:rPr lang="en-GB" sz="1600" b="1" dirty="0">
                <a:solidFill>
                  <a:schemeClr val="bg1"/>
                </a:solidFill>
                <a:latin typeface="BBC Reith Sans" panose="020B0603020204020204" pitchFamily="34" charset="0"/>
                <a:ea typeface="BBC Reith Sans" panose="020B0603020204020204" pitchFamily="34" charset="0"/>
                <a:cs typeface="BBC Reith Sans" panose="020B0603020204020204" pitchFamily="34" charset="0"/>
                <a:sym typeface="Roboto"/>
              </a:rPr>
              <a:t>Harmful effects include:</a:t>
            </a:r>
          </a:p>
        </p:txBody>
      </p:sp>
    </p:spTree>
    <p:extLst>
      <p:ext uri="{BB962C8B-B14F-4D97-AF65-F5344CB8AC3E}">
        <p14:creationId xmlns:p14="http://schemas.microsoft.com/office/powerpoint/2010/main" val="1497216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1000"/>
                                        <p:tgtEl>
                                          <p:spTgt spid="12"/>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animBg="1"/>
      <p:bldP spid="12" grpId="0" animBg="1"/>
    </p:bldLst>
  </p:timing>
</p:sld>
</file>

<file path=ppt/theme/theme1.xml><?xml version="1.0" encoding="utf-8"?>
<a:theme xmlns:a="http://schemas.openxmlformats.org/drawingml/2006/main" name="Office Theme">
  <a:themeElements>
    <a:clrScheme name="Custom 7">
      <a:dk1>
        <a:srgbClr val="1C1C1C"/>
      </a:dk1>
      <a:lt1>
        <a:sysClr val="window" lastClr="FFFFFF"/>
      </a:lt1>
      <a:dk2>
        <a:srgbClr val="4A4A4A"/>
      </a:dk2>
      <a:lt2>
        <a:srgbClr val="F4F2F2"/>
      </a:lt2>
      <a:accent1>
        <a:srgbClr val="00A7E7"/>
      </a:accent1>
      <a:accent2>
        <a:srgbClr val="F0821A"/>
      </a:accent2>
      <a:accent3>
        <a:srgbClr val="8C368C"/>
      </a:accent3>
      <a:accent4>
        <a:srgbClr val="009640"/>
      </a:accent4>
      <a:accent5>
        <a:srgbClr val="31B7BC"/>
      </a:accent5>
      <a:accent6>
        <a:srgbClr val="F9B000"/>
      </a:accent6>
      <a:hlink>
        <a:srgbClr val="1B1464"/>
      </a:hlink>
      <a:folHlink>
        <a:srgbClr val="1B1464"/>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Lesson Presentation Template V4" id="{91906BCC-D3E6-4E1E-9D3B-0D795D1CF8BA}" vid="{73F68995-5F23-4703-B337-9914CB83CA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828</TotalTime>
  <Words>1849</Words>
  <Application>Microsoft Macintosh PowerPoint</Application>
  <PresentationFormat>On-screen Show (4:3)</PresentationFormat>
  <Paragraphs>174</Paragraphs>
  <Slides>24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24</vt:i4>
      </vt:variant>
    </vt:vector>
  </HeadingPairs>
  <TitlesOfParts>
    <vt:vector size="29" baseType="lpstr">
      <vt:lpstr>Arial</vt:lpstr>
      <vt:lpstr>BBC Reith Sans</vt:lpstr>
      <vt:lpstr>Roboto</vt:lpstr>
      <vt:lpstr>Twinkl</vt:lpstr>
      <vt:lpstr>Office Theme</vt:lpstr>
      <vt:lpstr>PowerPoint Presentation</vt:lpstr>
      <vt:lpstr>PowerPoint Presentation</vt:lpstr>
      <vt:lpstr>PowerPoint Presentation</vt:lpstr>
      <vt:lpstr>What Is Bullying?</vt:lpstr>
      <vt:lpstr>What Is Bullying?</vt:lpstr>
      <vt:lpstr>What Is Bullying?</vt:lpstr>
      <vt:lpstr>What Is Bullying?</vt:lpstr>
      <vt:lpstr>What Is Bullying?</vt:lpstr>
      <vt:lpstr>The Impact of Bullying</vt:lpstr>
      <vt:lpstr>The Impact of Bullying</vt:lpstr>
      <vt:lpstr>The Impact of Bullying</vt:lpstr>
      <vt:lpstr>The Impact of Bullying</vt:lpstr>
      <vt:lpstr>The Impact of Bullying</vt:lpstr>
      <vt:lpstr>The Impact of Bullying</vt:lpstr>
      <vt:lpstr>The Impact of Bullying</vt:lpstr>
      <vt:lpstr>How Should We Respond?</vt:lpstr>
      <vt:lpstr>Creating a Kinder World</vt:lpstr>
      <vt:lpstr>Creating a Kinder World</vt:lpstr>
      <vt:lpstr>Showing Kindness and Respect</vt:lpstr>
      <vt:lpstr>Showing Kindness and Respect</vt:lpstr>
      <vt:lpstr>Showing Kindness and Respect</vt:lpstr>
      <vt:lpstr>One Kind Word</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PSHE and Citizenship</dc:title>
  <dc:creator>Joseph Hayward</dc:creator>
  <cp:lastModifiedBy>Headteacher Grewelthorpe and Fountains CofE Primary Schools</cp:lastModifiedBy>
  <cp:revision>81</cp:revision>
  <dcterms:created xsi:type="dcterms:W3CDTF">2021-10-26T11:32:49Z</dcterms:created>
  <dcterms:modified xsi:type="dcterms:W3CDTF">2021-11-17T10:07:37Z</dcterms:modified>
</cp:coreProperties>
</file>