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2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4" d="100"/>
          <a:sy n="104" d="100"/>
        </p:scale>
        <p:origin x="896" y="-932"/>
      </p:cViewPr>
      <p:guideLst>
        <p:guide orient="horz" pos="332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82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81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29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98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91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03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79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47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31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16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7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42B16-BE57-4219-A76C-E3E808628994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3391-60E8-4AE5-BB2E-C29C5A09A68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MSIPCMContentMarking" descr="{&quot;HashCode&quot;:455321412,&quot;Placement&quot;:&quot;Footer&quot;,&quot;Top&quot;:759.343,&quot;Left&quot;:241.105438,&quot;SlideWidth&quot;:540,&quot;SlideHeight&quot;:780}"/>
          <p:cNvSpPr txBox="1"/>
          <p:nvPr userDrawn="1"/>
        </p:nvSpPr>
        <p:spPr>
          <a:xfrm>
            <a:off x="3062039" y="9643656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OFFICIAL</a:t>
            </a:r>
            <a:endParaRPr lang="en-GB" sz="1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30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xKqNxPB_r1w" TargetMode="External"/><Relationship Id="rId13" Type="http://schemas.openxmlformats.org/officeDocument/2006/relationships/hyperlink" Target="https://www.communicationpassports.org.uk/creating-passports/" TargetMode="External"/><Relationship Id="rId3" Type="http://schemas.openxmlformats.org/officeDocument/2006/relationships/hyperlink" Target="https://www.pacey.org.uk/parents/toolkit/" TargetMode="External"/><Relationship Id="rId7" Type="http://schemas.openxmlformats.org/officeDocument/2006/relationships/hyperlink" Target="https://www.bbc.co.uk/bitesize/articles/zfpypg8" TargetMode="External"/><Relationship Id="rId12" Type="http://schemas.openxmlformats.org/officeDocument/2006/relationships/hyperlink" Target="https://www.communicationmatters.org.uk/types-of-aac/communication-passports/#:~:text=A%20communication%20passport%20is%20a,clear%2C%20positive%20and%20accessible%20format.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bc.co.uk/bitesize/collections/starting-primary-school/1" TargetMode="External"/><Relationship Id="rId11" Type="http://schemas.openxmlformats.org/officeDocument/2006/relationships/hyperlink" Target="https://councilfordisabledchildren.org.uk/sites/default/files/uploads/Transition%20resource.I%20CAN.FINAL.pdf" TargetMode="External"/><Relationship Id="rId5" Type="http://schemas.openxmlformats.org/officeDocument/2006/relationships/hyperlink" Target="https://www.eyalliance.org.uk/hello-big-school-managing-transitions" TargetMode="External"/><Relationship Id="rId10" Type="http://schemas.openxmlformats.org/officeDocument/2006/relationships/hyperlink" Target="https://cyps.northyorks.gov.uk/school-readiness" TargetMode="External"/><Relationship Id="rId4" Type="http://schemas.openxmlformats.org/officeDocument/2006/relationships/hyperlink" Target="https://www.pacey.org.uk/partners/school-ready/preparation/" TargetMode="External"/><Relationship Id="rId9" Type="http://schemas.openxmlformats.org/officeDocument/2006/relationships/hyperlink" Target="https://www.plymouthias.org.uk/resources/files/publication_57_AET-Working-Together-With-Childs-School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1713609"/>
            <a:ext cx="6858000" cy="81923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69218" y="2450694"/>
            <a:ext cx="651956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-   Once </a:t>
            </a:r>
            <a:r>
              <a:rPr lang="en-GB" sz="1200" dirty="0" smtClean="0"/>
              <a:t>your child has been allocated a place transition planning can </a:t>
            </a:r>
            <a:r>
              <a:rPr lang="en-GB" sz="1200" dirty="0" smtClean="0"/>
              <a:t>begin</a:t>
            </a:r>
          </a:p>
          <a:p>
            <a:pPr marL="171450" indent="-171450">
              <a:buFontTx/>
              <a:buChar char="-"/>
            </a:pPr>
            <a:r>
              <a:rPr lang="en-GB" sz="1200" dirty="0" smtClean="0"/>
              <a:t>Meetings </a:t>
            </a:r>
            <a:r>
              <a:rPr lang="en-GB" sz="1200" dirty="0"/>
              <a:t>and additional school visits </a:t>
            </a:r>
            <a:r>
              <a:rPr lang="en-GB" sz="1200" dirty="0" smtClean="0"/>
              <a:t>create extra </a:t>
            </a:r>
            <a:r>
              <a:rPr lang="en-GB" sz="1200" dirty="0"/>
              <a:t>transition </a:t>
            </a:r>
            <a:r>
              <a:rPr lang="en-GB" sz="1200" dirty="0" smtClean="0"/>
              <a:t>opportunities &amp; staff can </a:t>
            </a:r>
            <a:r>
              <a:rPr lang="en-GB" sz="1200" dirty="0"/>
              <a:t>begin planning for your child’s individual needs well before they begin school </a:t>
            </a:r>
            <a:endParaRPr lang="en-GB" sz="1200" dirty="0" smtClean="0"/>
          </a:p>
          <a:p>
            <a:pPr marL="171450" indent="-171450">
              <a:buFontTx/>
              <a:buChar char="-"/>
            </a:pPr>
            <a:r>
              <a:rPr lang="en-GB" sz="1200" dirty="0" smtClean="0"/>
              <a:t>Staff can </a:t>
            </a:r>
            <a:r>
              <a:rPr lang="en-GB" sz="1200" dirty="0" smtClean="0"/>
              <a:t>plan with you for your child’s particular </a:t>
            </a:r>
            <a:r>
              <a:rPr lang="en-GB" sz="1200" dirty="0"/>
              <a:t>needs and make the necessary adaptations and reasonable </a:t>
            </a:r>
            <a:r>
              <a:rPr lang="en-GB" sz="1200" dirty="0" smtClean="0"/>
              <a:t>adjustments which can be in </a:t>
            </a:r>
            <a:r>
              <a:rPr lang="en-GB" sz="1200" dirty="0"/>
              <a:t>place when </a:t>
            </a:r>
            <a:r>
              <a:rPr lang="en-GB" sz="1200" dirty="0" smtClean="0"/>
              <a:t>your child starts school in </a:t>
            </a:r>
            <a:r>
              <a:rPr lang="en-GB" sz="1200" dirty="0" smtClean="0"/>
              <a:t>September</a:t>
            </a:r>
          </a:p>
          <a:p>
            <a:endParaRPr lang="en-GB" sz="1200" dirty="0"/>
          </a:p>
          <a:p>
            <a:r>
              <a:rPr lang="en-GB" sz="1200" dirty="0" smtClean="0"/>
              <a:t>It </a:t>
            </a:r>
            <a:r>
              <a:rPr lang="en-GB" sz="1200" dirty="0" smtClean="0"/>
              <a:t>is important </a:t>
            </a:r>
            <a:r>
              <a:rPr lang="en-GB" sz="1200" b="1" dirty="0" smtClean="0"/>
              <a:t>to share </a:t>
            </a:r>
            <a:r>
              <a:rPr lang="en-GB" sz="1200" b="1" dirty="0"/>
              <a:t>key information </a:t>
            </a:r>
            <a:r>
              <a:rPr lang="en-GB" sz="1200" dirty="0" smtClean="0"/>
              <a:t>with the receiving school about your child in partnership with staff from your child’s Early Years setting:</a:t>
            </a:r>
            <a:r>
              <a:rPr lang="en-GB" sz="1200" dirty="0"/>
              <a:t> </a:t>
            </a:r>
            <a:endParaRPr lang="en-GB" sz="1200" dirty="0" smtClean="0"/>
          </a:p>
          <a:p>
            <a:pPr marL="171450" indent="-171450">
              <a:buFontTx/>
              <a:buChar char="-"/>
            </a:pPr>
            <a:r>
              <a:rPr lang="en-GB" sz="1200" dirty="0" smtClean="0"/>
              <a:t>Create </a:t>
            </a:r>
            <a:r>
              <a:rPr lang="en-GB" sz="1200" dirty="0"/>
              <a:t>a communication </a:t>
            </a:r>
            <a:r>
              <a:rPr lang="en-GB" sz="1200" dirty="0" smtClean="0"/>
              <a:t>passport or one page pupil </a:t>
            </a:r>
            <a:r>
              <a:rPr lang="en-GB" sz="1200" dirty="0"/>
              <a:t>profile, including ‘All About Me’ information, with </a:t>
            </a:r>
            <a:r>
              <a:rPr lang="en-GB" sz="1200" dirty="0" smtClean="0"/>
              <a:t>key </a:t>
            </a:r>
            <a:r>
              <a:rPr lang="en-GB" sz="1200" dirty="0"/>
              <a:t>staff </a:t>
            </a:r>
            <a:r>
              <a:rPr lang="en-GB" sz="1200" dirty="0" smtClean="0"/>
              <a:t>and include your child’s voice. </a:t>
            </a:r>
            <a:r>
              <a:rPr lang="en-GB" sz="1200" b="1" dirty="0" smtClean="0"/>
              <a:t>It is useful to include</a:t>
            </a:r>
            <a:r>
              <a:rPr lang="en-GB" sz="1200" dirty="0" smtClean="0"/>
              <a:t>: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 smtClean="0"/>
              <a:t>	your </a:t>
            </a:r>
            <a:r>
              <a:rPr lang="en-GB" sz="1200" i="1" dirty="0" smtClean="0"/>
              <a:t>child's interests and </a:t>
            </a:r>
            <a:r>
              <a:rPr lang="en-GB" sz="1200" i="1" dirty="0" smtClean="0"/>
              <a:t>strengths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	</a:t>
            </a:r>
            <a:r>
              <a:rPr lang="en-GB" sz="1200" i="1" dirty="0" smtClean="0"/>
              <a:t>how </a:t>
            </a:r>
            <a:r>
              <a:rPr lang="en-GB" sz="1200" i="1" dirty="0" smtClean="0"/>
              <a:t>your child </a:t>
            </a:r>
            <a:r>
              <a:rPr lang="en-GB" sz="1200" i="1" dirty="0" smtClean="0"/>
              <a:t>communicates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	</a:t>
            </a:r>
            <a:r>
              <a:rPr lang="en-GB" sz="1200" i="1" dirty="0" smtClean="0"/>
              <a:t>any </a:t>
            </a:r>
            <a:r>
              <a:rPr lang="en-GB" sz="1200" i="1" dirty="0" smtClean="0"/>
              <a:t>sensory, physical or medical </a:t>
            </a:r>
            <a:r>
              <a:rPr lang="en-GB" sz="1200" i="1" dirty="0" smtClean="0"/>
              <a:t>needs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	</a:t>
            </a:r>
            <a:r>
              <a:rPr lang="en-GB" sz="1200" i="1" dirty="0" smtClean="0"/>
              <a:t>what </a:t>
            </a:r>
            <a:r>
              <a:rPr lang="en-GB" sz="1200" i="1" dirty="0" smtClean="0"/>
              <a:t>helps your child feel safe and </a:t>
            </a:r>
            <a:r>
              <a:rPr lang="en-GB" sz="1200" i="1" dirty="0" smtClean="0"/>
              <a:t>calm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 smtClean="0"/>
              <a:t>	important </a:t>
            </a:r>
            <a:r>
              <a:rPr lang="en-GB" sz="1200" i="1" dirty="0" smtClean="0"/>
              <a:t>people and their contact </a:t>
            </a:r>
            <a:r>
              <a:rPr lang="en-GB" sz="1200" i="1" dirty="0" smtClean="0"/>
              <a:t>details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	</a:t>
            </a:r>
            <a:r>
              <a:rPr lang="en-GB" sz="1200" i="1" dirty="0" smtClean="0"/>
              <a:t>what </a:t>
            </a:r>
            <a:r>
              <a:rPr lang="en-GB" sz="1200" i="1" dirty="0" smtClean="0"/>
              <a:t>helps your child to engage and </a:t>
            </a:r>
            <a:r>
              <a:rPr lang="en-GB" sz="1200" i="1" dirty="0" smtClean="0"/>
              <a:t>learn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	</a:t>
            </a:r>
            <a:r>
              <a:rPr lang="en-GB" sz="1200" i="1" dirty="0" smtClean="0"/>
              <a:t>signs </a:t>
            </a:r>
            <a:r>
              <a:rPr lang="en-GB" sz="1200" i="1" dirty="0" smtClean="0"/>
              <a:t>to look for that communicate your child is unhappy and what soothes </a:t>
            </a:r>
            <a:r>
              <a:rPr lang="en-GB" sz="1200" i="1" dirty="0" smtClean="0"/>
              <a:t>them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	</a:t>
            </a:r>
            <a:r>
              <a:rPr lang="en-GB" sz="1200" i="1" dirty="0" smtClean="0"/>
              <a:t>current </a:t>
            </a:r>
            <a:r>
              <a:rPr lang="en-GB" sz="1200" i="1" dirty="0" smtClean="0"/>
              <a:t>adaptations and adjustments used to support your child.</a:t>
            </a:r>
          </a:p>
          <a:p>
            <a:pPr marL="171450" indent="-171450">
              <a:buFontTx/>
              <a:buChar char="-"/>
            </a:pPr>
            <a:endParaRPr lang="en-GB" sz="1200" dirty="0" smtClean="0"/>
          </a:p>
          <a:p>
            <a:pPr marL="171450" indent="-171450">
              <a:buFontTx/>
              <a:buChar char="-"/>
            </a:pPr>
            <a:r>
              <a:rPr lang="en-GB" sz="1200" dirty="0" smtClean="0"/>
              <a:t>Have </a:t>
            </a:r>
            <a:r>
              <a:rPr lang="en-GB" sz="1200" dirty="0" smtClean="0"/>
              <a:t>regular conversations, with key staff in your Early Years setting and receiving school to share </a:t>
            </a:r>
            <a:r>
              <a:rPr lang="en-GB" sz="1200" dirty="0" smtClean="0"/>
              <a:t>information and </a:t>
            </a:r>
            <a:r>
              <a:rPr lang="en-GB" sz="1200" dirty="0" smtClean="0"/>
              <a:t>help you to prepare your </a:t>
            </a:r>
            <a:r>
              <a:rPr lang="en-GB" sz="1200" dirty="0"/>
              <a:t>child. </a:t>
            </a:r>
            <a:r>
              <a:rPr lang="en-GB" sz="1200" dirty="0" smtClean="0"/>
              <a:t>School can identify key </a:t>
            </a:r>
            <a:r>
              <a:rPr lang="en-GB" sz="1200" dirty="0"/>
              <a:t>members of </a:t>
            </a:r>
            <a:r>
              <a:rPr lang="en-GB" sz="1200" dirty="0" smtClean="0"/>
              <a:t>staff, which </a:t>
            </a:r>
            <a:r>
              <a:rPr lang="en-GB" sz="1200" dirty="0"/>
              <a:t>might be the school’s SENCo, </a:t>
            </a:r>
            <a:r>
              <a:rPr lang="en-GB" sz="1200" dirty="0" smtClean="0"/>
              <a:t>class </a:t>
            </a:r>
            <a:r>
              <a:rPr lang="en-GB" sz="1200" dirty="0"/>
              <a:t>teacher or a </a:t>
            </a:r>
            <a:r>
              <a:rPr lang="en-GB" sz="1200" dirty="0" smtClean="0"/>
              <a:t>TA, then begin </a:t>
            </a:r>
            <a:r>
              <a:rPr lang="en-GB" sz="1200" dirty="0"/>
              <a:t>relationship building </a:t>
            </a:r>
            <a:r>
              <a:rPr lang="en-GB" sz="1200" dirty="0" smtClean="0"/>
              <a:t>which will help your </a:t>
            </a:r>
            <a:r>
              <a:rPr lang="en-GB" sz="1200" dirty="0"/>
              <a:t>child’s </a:t>
            </a:r>
            <a:r>
              <a:rPr lang="en-GB" sz="1200" dirty="0" smtClean="0"/>
              <a:t>transition</a:t>
            </a:r>
          </a:p>
          <a:p>
            <a:endParaRPr lang="en-GB" sz="1200" dirty="0" smtClean="0"/>
          </a:p>
          <a:p>
            <a:pPr marL="171450" indent="-171450">
              <a:buFontTx/>
              <a:buChar char="-"/>
            </a:pPr>
            <a:r>
              <a:rPr lang="en-GB" sz="1200" dirty="0" smtClean="0"/>
              <a:t>The setting may arrange meetings </a:t>
            </a:r>
            <a:r>
              <a:rPr lang="en-GB" sz="1200" dirty="0" smtClean="0"/>
              <a:t>with </a:t>
            </a:r>
            <a:r>
              <a:rPr lang="en-GB" sz="1200" dirty="0" smtClean="0"/>
              <a:t>both settings – professionals </a:t>
            </a:r>
            <a:r>
              <a:rPr lang="en-GB" sz="1200" dirty="0" smtClean="0"/>
              <a:t>(if involved) </a:t>
            </a:r>
            <a:r>
              <a:rPr lang="en-GB" sz="1200" dirty="0" smtClean="0"/>
              <a:t>may be invited as well as key </a:t>
            </a:r>
            <a:r>
              <a:rPr lang="en-GB" sz="1200" dirty="0" smtClean="0"/>
              <a:t>people from both settings </a:t>
            </a:r>
            <a:r>
              <a:rPr lang="en-GB" sz="1200" dirty="0" smtClean="0"/>
              <a:t>to develop </a:t>
            </a:r>
            <a:r>
              <a:rPr lang="en-GB" sz="1200" dirty="0" smtClean="0"/>
              <a:t>a transition plan </a:t>
            </a:r>
            <a:r>
              <a:rPr lang="en-GB" sz="1200" dirty="0"/>
              <a:t>with </a:t>
            </a:r>
            <a:r>
              <a:rPr lang="en-GB" sz="1200" dirty="0" smtClean="0"/>
              <a:t>you. A </a:t>
            </a:r>
            <a:r>
              <a:rPr lang="en-GB" sz="1200" dirty="0" smtClean="0"/>
              <a:t>clear </a:t>
            </a:r>
            <a:r>
              <a:rPr lang="en-GB" sz="1200" dirty="0"/>
              <a:t>transition plan </a:t>
            </a:r>
            <a:r>
              <a:rPr lang="en-GB" sz="1200" dirty="0" smtClean="0"/>
              <a:t>could </a:t>
            </a:r>
            <a:r>
              <a:rPr lang="en-GB" sz="1200" dirty="0" smtClean="0"/>
              <a:t>include </a:t>
            </a:r>
            <a:r>
              <a:rPr lang="en-GB" sz="1200" dirty="0"/>
              <a:t>a timeline of the </a:t>
            </a:r>
            <a:r>
              <a:rPr lang="en-GB" sz="1200" dirty="0" smtClean="0"/>
              <a:t>transition process over the months/weeks </a:t>
            </a:r>
            <a:r>
              <a:rPr lang="en-GB" sz="1200" dirty="0"/>
              <a:t>preceding </a:t>
            </a:r>
            <a:r>
              <a:rPr lang="en-GB" sz="1200" dirty="0" smtClean="0"/>
              <a:t>your child starting </a:t>
            </a:r>
            <a:r>
              <a:rPr lang="en-GB" sz="1200" dirty="0" smtClean="0"/>
              <a:t>school</a:t>
            </a:r>
            <a:endParaRPr lang="en-GB" sz="12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GB" sz="12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1357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78269" y="173831"/>
            <a:ext cx="53822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North Yorkshire Inclusion Service</a:t>
            </a:r>
            <a:endParaRPr lang="en-GB" sz="1100" b="1" i="1" dirty="0" smtClean="0">
              <a:solidFill>
                <a:schemeClr val="bg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Supporting Effective Transitions for Children Moving from EYFS to Primary School </a:t>
            </a: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Information for Parents / Carers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57746"/>
            <a:ext cx="6858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1388524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Strategies</a:t>
            </a:r>
            <a:endParaRPr lang="en-GB" sz="1400" b="1" dirty="0">
              <a:solidFill>
                <a:schemeClr val="bg1"/>
              </a:solidFill>
            </a:endParaRPr>
          </a:p>
        </p:txBody>
      </p:sp>
      <p:pic>
        <p:nvPicPr>
          <p:cNvPr id="22" name="Picture 2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" t="2596" r="49709" b="85233"/>
          <a:stretch/>
        </p:blipFill>
        <p:spPr>
          <a:xfrm>
            <a:off x="292144" y="67135"/>
            <a:ext cx="1015362" cy="36697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2144" y="1790952"/>
            <a:ext cx="6396638" cy="626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 should start at the beginning of </a:t>
            </a:r>
            <a:r>
              <a:rPr lang="en-GB" sz="11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</a:t>
            </a:r>
            <a:r>
              <a:rPr lang="en-GB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child’s last year in </a:t>
            </a:r>
            <a:r>
              <a:rPr lang="en-GB" sz="11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</a:t>
            </a:r>
            <a:r>
              <a:rPr lang="en-GB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years </a:t>
            </a:r>
            <a:r>
              <a:rPr lang="en-GB" sz="11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en-GB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1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ideally before </a:t>
            </a:r>
            <a:r>
              <a:rPr lang="en-GB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school applications deadline. The more complex </a:t>
            </a:r>
            <a:r>
              <a:rPr lang="en-GB" sz="11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</a:t>
            </a:r>
            <a:r>
              <a:rPr lang="en-GB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child’s additional support needs, the more time is </a:t>
            </a:r>
            <a:r>
              <a:rPr lang="en-GB" sz="11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advised </a:t>
            </a:r>
            <a:r>
              <a:rPr lang="en-GB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planning and preparation</a:t>
            </a:r>
            <a:r>
              <a:rPr lang="en-GB" sz="11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7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1700107"/>
            <a:ext cx="6858000" cy="81923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1357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78269" y="173831"/>
            <a:ext cx="538229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chemeClr val="bg1"/>
                </a:solidFill>
              </a:rPr>
              <a:t>North Yorkshire Inclusion Service</a:t>
            </a:r>
          </a:p>
          <a:p>
            <a:pPr algn="ctr"/>
            <a:endParaRPr lang="en-GB" sz="1100" b="1" i="1" dirty="0" smtClean="0">
              <a:solidFill>
                <a:schemeClr val="bg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Supporting Effective Transitions for Moving from EYFS to Primary School</a:t>
            </a:r>
            <a:endParaRPr lang="en-GB" sz="1600" b="1" dirty="0">
              <a:solidFill>
                <a:schemeClr val="bg1"/>
              </a:solidFill>
            </a:endParaRPr>
          </a:p>
        </p:txBody>
      </p:sp>
      <p:pic>
        <p:nvPicPr>
          <p:cNvPr id="22" name="Picture 2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" t="2596" r="49709" b="85233"/>
          <a:stretch/>
        </p:blipFill>
        <p:spPr>
          <a:xfrm>
            <a:off x="292144" y="242629"/>
            <a:ext cx="1015362" cy="36697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1346569"/>
            <a:ext cx="6858000" cy="5664161"/>
            <a:chOff x="0" y="6028046"/>
            <a:chExt cx="6858000" cy="5724663"/>
          </a:xfrm>
        </p:grpSpPr>
        <p:sp>
          <p:nvSpPr>
            <p:cNvPr id="26" name="Rectangle 25"/>
            <p:cNvSpPr/>
            <p:nvPr/>
          </p:nvSpPr>
          <p:spPr>
            <a:xfrm>
              <a:off x="0" y="6028046"/>
              <a:ext cx="6858000" cy="56898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2144" y="6682364"/>
              <a:ext cx="3048000" cy="5070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8900" indent="-88900"/>
              <a:r>
                <a:rPr lang="en-GB" sz="1100" dirty="0" smtClean="0"/>
                <a:t>• </a:t>
              </a:r>
              <a:r>
                <a:rPr lang="en-GB" sz="1100" dirty="0" smtClean="0"/>
                <a:t>  Going </a:t>
              </a:r>
              <a:r>
                <a:rPr lang="en-GB" sz="1100" dirty="0"/>
                <a:t>to school when </a:t>
              </a:r>
              <a:r>
                <a:rPr lang="en-GB" sz="1100" dirty="0" smtClean="0"/>
                <a:t>it is quiet </a:t>
              </a:r>
              <a:r>
                <a:rPr lang="en-GB" sz="1100" dirty="0"/>
                <a:t>to </a:t>
              </a:r>
              <a:r>
                <a:rPr lang="en-GB" sz="1100" dirty="0" smtClean="0"/>
                <a:t>become familiar </a:t>
              </a:r>
              <a:r>
                <a:rPr lang="en-GB" sz="1100" dirty="0"/>
                <a:t>with the physical environment before going to join in with </a:t>
              </a:r>
              <a:r>
                <a:rPr lang="en-GB" sz="1100" dirty="0" smtClean="0"/>
                <a:t>key times such as play </a:t>
              </a:r>
              <a:r>
                <a:rPr lang="en-GB" sz="1100" dirty="0"/>
                <a:t>times / story </a:t>
              </a:r>
              <a:r>
                <a:rPr lang="en-GB" sz="1100" dirty="0" smtClean="0"/>
                <a:t>time / lunch time </a:t>
              </a:r>
              <a:r>
                <a:rPr lang="en-GB" sz="1100" dirty="0"/>
                <a:t>/ PE / assembly for special </a:t>
              </a:r>
              <a:r>
                <a:rPr lang="en-GB" sz="1100" dirty="0" smtClean="0"/>
                <a:t>events / time using </a:t>
              </a:r>
              <a:r>
                <a:rPr lang="en-GB" sz="1100" dirty="0"/>
                <a:t>school playground </a:t>
              </a:r>
              <a:r>
                <a:rPr lang="en-GB" sz="1100" dirty="0" smtClean="0"/>
                <a:t>equipment</a:t>
              </a:r>
              <a:endParaRPr lang="en-GB" sz="11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 smtClean="0"/>
                <a:t>On </a:t>
              </a:r>
              <a:r>
                <a:rPr lang="en-GB" sz="1100" dirty="0"/>
                <a:t>visits take </a:t>
              </a:r>
              <a:r>
                <a:rPr lang="en-GB" sz="1100" dirty="0" smtClean="0"/>
                <a:t>photos </a:t>
              </a:r>
              <a:r>
                <a:rPr lang="en-GB" sz="1100" dirty="0"/>
                <a:t>or videos of key areas and the staff at school, e.g. the dinner </a:t>
              </a:r>
              <a:r>
                <a:rPr lang="en-GB" sz="1100" dirty="0" smtClean="0"/>
                <a:t>hall/classroom/toilets,/cloakroom etc.  </a:t>
              </a:r>
              <a:r>
                <a:rPr lang="en-GB" sz="1100" dirty="0"/>
                <a:t>display these at home and regularly talk to your child about </a:t>
              </a:r>
              <a:r>
                <a:rPr lang="en-GB" sz="1100" dirty="0" smtClean="0"/>
                <a:t>school</a:t>
              </a:r>
              <a:endParaRPr lang="en-GB" sz="1100" dirty="0"/>
            </a:p>
            <a:p>
              <a:pPr marL="88900" indent="-88900"/>
              <a:r>
                <a:rPr lang="en-GB" sz="1100" dirty="0"/>
                <a:t>• </a:t>
              </a:r>
              <a:r>
                <a:rPr lang="en-GB" sz="1100" dirty="0" smtClean="0"/>
                <a:t> </a:t>
              </a:r>
              <a:r>
                <a:rPr lang="en-GB" sz="1100" dirty="0" smtClean="0"/>
                <a:t> Stay </a:t>
              </a:r>
              <a:r>
                <a:rPr lang="en-GB" sz="1100" dirty="0"/>
                <a:t>and play sessions </a:t>
              </a:r>
              <a:r>
                <a:rPr lang="en-GB" sz="1100" dirty="0" smtClean="0"/>
                <a:t>at the school</a:t>
              </a:r>
              <a:endParaRPr lang="en-GB" sz="1100" dirty="0"/>
            </a:p>
            <a:p>
              <a:pPr marL="88900" indent="-88900"/>
              <a:r>
                <a:rPr lang="en-GB" sz="1100" dirty="0"/>
                <a:t>• </a:t>
              </a:r>
              <a:r>
                <a:rPr lang="en-GB" sz="1100" dirty="0" smtClean="0"/>
                <a:t> Arrange </a:t>
              </a:r>
              <a:r>
                <a:rPr lang="en-GB" sz="1100" dirty="0" smtClean="0"/>
                <a:t>home visits or video calls with your child’s teacher</a:t>
              </a:r>
              <a:endParaRPr lang="en-GB" sz="1100" dirty="0"/>
            </a:p>
            <a:p>
              <a:pPr marL="88900" indent="-88900"/>
              <a:r>
                <a:rPr lang="en-GB" sz="1100" dirty="0"/>
                <a:t>• </a:t>
              </a:r>
              <a:r>
                <a:rPr lang="en-GB" sz="1100" dirty="0" smtClean="0"/>
                <a:t> During </a:t>
              </a:r>
              <a:r>
                <a:rPr lang="en-GB" sz="1100" dirty="0"/>
                <a:t>the summer holidays, practise getting ready for school in the morning and develop a morning routine in </a:t>
              </a:r>
              <a:r>
                <a:rPr lang="en-GB" sz="1100" dirty="0" smtClean="0"/>
                <a:t>advance. This could include practising:</a:t>
              </a:r>
            </a:p>
            <a:p>
              <a:pPr marL="88900" indent="-88900"/>
              <a:r>
                <a:rPr lang="en-GB" sz="1100" dirty="0"/>
                <a:t>	</a:t>
              </a:r>
              <a:r>
                <a:rPr lang="en-GB" sz="1100" dirty="0" smtClean="0"/>
                <a:t>	- wearing </a:t>
              </a:r>
              <a:r>
                <a:rPr lang="en-GB" sz="1100" dirty="0"/>
                <a:t>the </a:t>
              </a:r>
              <a:r>
                <a:rPr lang="en-GB" sz="1100" dirty="0" smtClean="0"/>
                <a:t>school uniform</a:t>
              </a:r>
            </a:p>
            <a:p>
              <a:pPr marL="88900" indent="-88900"/>
              <a:r>
                <a:rPr lang="en-GB" sz="1100" dirty="0"/>
                <a:t>	</a:t>
              </a:r>
              <a:r>
                <a:rPr lang="en-GB" sz="1100" dirty="0" smtClean="0"/>
                <a:t>	- eating from a </a:t>
              </a:r>
              <a:r>
                <a:rPr lang="en-GB" sz="1100" dirty="0" smtClean="0"/>
                <a:t>packed </a:t>
              </a:r>
              <a:r>
                <a:rPr lang="en-GB" sz="1100" dirty="0"/>
                <a:t>lunch </a:t>
              </a:r>
              <a:r>
                <a:rPr lang="en-GB" sz="1100" dirty="0" smtClean="0"/>
                <a:t>box </a:t>
              </a:r>
              <a:r>
                <a:rPr lang="en-GB" sz="1100" dirty="0"/>
                <a:t>including opening packages </a:t>
              </a:r>
              <a:endParaRPr lang="en-GB" sz="1100" dirty="0"/>
            </a:p>
            <a:p>
              <a:pPr marL="88900" indent="-88900"/>
              <a:r>
                <a:rPr lang="en-GB" sz="1100" dirty="0" smtClean="0"/>
                <a:t>		- carrying </a:t>
              </a:r>
              <a:r>
                <a:rPr lang="en-GB" sz="1100" dirty="0"/>
                <a:t>a tray for cooked </a:t>
              </a:r>
              <a:r>
                <a:rPr lang="en-GB" sz="1100" dirty="0" smtClean="0"/>
                <a:t>dinner (ideally school may be able to lend you one of theirs)</a:t>
              </a:r>
            </a:p>
            <a:p>
              <a:pPr marL="88900" indent="-88900"/>
              <a:r>
                <a:rPr lang="en-GB" sz="1100" dirty="0"/>
                <a:t>	</a:t>
              </a:r>
              <a:r>
                <a:rPr lang="en-GB" sz="1100" dirty="0" smtClean="0"/>
                <a:t>	- </a:t>
              </a:r>
              <a:r>
                <a:rPr lang="en-GB" sz="1100" dirty="0" smtClean="0"/>
                <a:t>packing </a:t>
              </a:r>
              <a:r>
                <a:rPr lang="en-GB" sz="1100" dirty="0"/>
                <a:t>your child’s book </a:t>
              </a:r>
              <a:r>
                <a:rPr lang="en-GB" sz="1100" dirty="0" smtClean="0"/>
                <a:t>bags</a:t>
              </a:r>
            </a:p>
            <a:p>
              <a:pPr marL="88900" indent="-88900"/>
              <a:r>
                <a:rPr lang="en-GB" sz="1100" dirty="0"/>
                <a:t>	</a:t>
              </a:r>
              <a:r>
                <a:rPr lang="en-GB" sz="1100" dirty="0" smtClean="0"/>
                <a:t>	- </a:t>
              </a:r>
              <a:r>
                <a:rPr lang="en-GB" sz="1100" dirty="0" smtClean="0"/>
                <a:t>doing </a:t>
              </a:r>
              <a:r>
                <a:rPr lang="en-GB" sz="1100" dirty="0"/>
                <a:t>the ‘school run’, </a:t>
              </a:r>
              <a:r>
                <a:rPr lang="en-GB" sz="1100" dirty="0" smtClean="0"/>
                <a:t>become familiar with the journey</a:t>
              </a:r>
              <a:endParaRPr lang="en-GB" sz="11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100" dirty="0"/>
            </a:p>
            <a:p>
              <a:endParaRPr lang="en-GB" sz="1100" dirty="0"/>
            </a:p>
            <a:p>
              <a:pPr marL="88900" indent="-88900"/>
              <a:endParaRPr lang="en-GB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32288" y="6682364"/>
              <a:ext cx="3053706" cy="3515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en-GB" sz="1100" dirty="0"/>
                <a:t>Keep language positive - </a:t>
              </a:r>
              <a:r>
                <a:rPr lang="en-GB" sz="1100" dirty="0" smtClean="0"/>
                <a:t>talk </a:t>
              </a:r>
              <a:r>
                <a:rPr lang="en-GB" sz="1100" dirty="0"/>
                <a:t>to your child about how they are feeling – acknowledge any worries, this is normal, and talk in positive language about all the things to look forwards to</a:t>
              </a:r>
            </a:p>
            <a:p>
              <a:pPr marL="88900" indent="-88900"/>
              <a:r>
                <a:rPr lang="en-GB" sz="1100" dirty="0" smtClean="0"/>
                <a:t>• </a:t>
              </a:r>
              <a:r>
                <a:rPr lang="en-GB" sz="1100" dirty="0"/>
                <a:t>Work on child’s independence skills to prepare for the next </a:t>
              </a:r>
              <a:r>
                <a:rPr lang="en-GB" sz="1100" dirty="0" smtClean="0"/>
                <a:t>stage – see school readiness</a:t>
              </a:r>
              <a:endParaRPr lang="en-GB" sz="1100" dirty="0"/>
            </a:p>
            <a:p>
              <a:pPr marL="88900" indent="-88900"/>
              <a:r>
                <a:rPr lang="en-GB" sz="1100" dirty="0"/>
                <a:t>• Discuss with the new </a:t>
              </a:r>
              <a:r>
                <a:rPr lang="en-GB" sz="1100" dirty="0" smtClean="0"/>
                <a:t>school an </a:t>
              </a:r>
              <a:r>
                <a:rPr lang="en-GB" sz="1100" dirty="0"/>
                <a:t>activity </a:t>
              </a:r>
              <a:r>
                <a:rPr lang="en-GB" sz="1100" dirty="0" smtClean="0"/>
                <a:t>around your child’s interests, which </a:t>
              </a:r>
              <a:r>
                <a:rPr lang="en-GB" sz="1100" dirty="0"/>
                <a:t>will help </a:t>
              </a:r>
              <a:r>
                <a:rPr lang="en-GB" sz="1100" dirty="0" smtClean="0"/>
                <a:t>your </a:t>
              </a:r>
              <a:r>
                <a:rPr lang="en-GB" sz="1100" dirty="0"/>
                <a:t>child to settle in</a:t>
              </a:r>
            </a:p>
            <a:p>
              <a:pPr marL="88900" indent="-88900"/>
              <a:r>
                <a:rPr lang="en-GB" sz="1100" dirty="0"/>
                <a:t>• Provide a transitional object/item to take to new setting</a:t>
              </a:r>
            </a:p>
            <a:p>
              <a:pPr marL="88900" indent="-88900"/>
              <a:r>
                <a:rPr lang="en-GB" sz="1100" dirty="0"/>
                <a:t>• </a:t>
              </a:r>
              <a:r>
                <a:rPr lang="en-GB" sz="1100" dirty="0" smtClean="0"/>
                <a:t>If your child finds it hard to </a:t>
              </a:r>
              <a:r>
                <a:rPr lang="en-GB" sz="1100" dirty="0" smtClean="0"/>
                <a:t>talk about their new school you could u</a:t>
              </a:r>
              <a:r>
                <a:rPr lang="en-GB" sz="1100" dirty="0" smtClean="0"/>
                <a:t>se </a:t>
              </a:r>
              <a:r>
                <a:rPr lang="en-GB" sz="1100" dirty="0"/>
                <a:t>a </a:t>
              </a:r>
              <a:r>
                <a:rPr lang="en-GB" sz="1100" dirty="0" smtClean="0"/>
                <a:t>visual </a:t>
              </a:r>
              <a:r>
                <a:rPr lang="en-GB" sz="1100" dirty="0"/>
                <a:t>approach to gain </a:t>
              </a:r>
              <a:r>
                <a:rPr lang="en-GB" sz="1100" dirty="0" smtClean="0"/>
                <a:t>their views e.g. pointing at pictures of different expressions for different statements</a:t>
              </a:r>
              <a:endParaRPr lang="en-GB" sz="1100" dirty="0"/>
            </a:p>
            <a:p>
              <a:pPr marL="88900" indent="-88900"/>
              <a:r>
                <a:rPr lang="en-GB" sz="1100" dirty="0"/>
                <a:t>• Arrange </a:t>
              </a:r>
              <a:r>
                <a:rPr lang="en-GB" sz="1100" dirty="0" smtClean="0"/>
                <a:t>something special for </a:t>
              </a:r>
              <a:r>
                <a:rPr lang="en-GB" sz="1100" dirty="0"/>
                <a:t>the last day at </a:t>
              </a:r>
              <a:r>
                <a:rPr lang="en-GB" sz="1100" dirty="0" smtClean="0"/>
                <a:t>your child’s </a:t>
              </a:r>
              <a:r>
                <a:rPr lang="en-GB" sz="1100" dirty="0"/>
                <a:t>early years setting – saying </a:t>
              </a:r>
              <a:r>
                <a:rPr lang="en-GB" sz="1100" dirty="0" smtClean="0"/>
                <a:t>goodbye and having a clear finish </a:t>
              </a:r>
              <a:r>
                <a:rPr lang="en-GB" sz="1100" dirty="0"/>
                <a:t>is an important part of the </a:t>
              </a:r>
              <a:r>
                <a:rPr lang="en-GB" sz="1100" dirty="0" smtClean="0"/>
                <a:t>transition process </a:t>
              </a:r>
              <a:r>
                <a:rPr lang="en-GB" sz="1100" dirty="0"/>
                <a:t>– create a memento book to look back </a:t>
              </a:r>
              <a:r>
                <a:rPr lang="en-GB" sz="1100" dirty="0" smtClean="0"/>
                <a:t>on</a:t>
              </a:r>
              <a:endParaRPr lang="en-GB" sz="11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2144" y="6073808"/>
              <a:ext cx="304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</a:rPr>
                <a:t>Enhanced Transition Tips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32288" y="6028046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</a:rPr>
                <a:t>Suggestions for moving on, saying goodbye &amp; reducing anxiety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0" y="6443663"/>
            <a:ext cx="6858000" cy="3561276"/>
            <a:chOff x="0" y="5004472"/>
            <a:chExt cx="6858000" cy="5363299"/>
          </a:xfrm>
        </p:grpSpPr>
        <p:sp>
          <p:nvSpPr>
            <p:cNvPr id="32" name="Rectangle 31"/>
            <p:cNvSpPr/>
            <p:nvPr/>
          </p:nvSpPr>
          <p:spPr>
            <a:xfrm>
              <a:off x="0" y="5004472"/>
              <a:ext cx="6858000" cy="56898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2144" y="5871694"/>
              <a:ext cx="3048000" cy="4496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 smtClean="0"/>
                <a:t>PACEY Toolkit </a:t>
              </a:r>
              <a:r>
                <a:rPr lang="en-GB" sz="1100" dirty="0"/>
                <a:t>to support school readiness</a:t>
              </a:r>
              <a:r>
                <a:rPr lang="en-GB" sz="1100" dirty="0" smtClean="0"/>
                <a:t>–</a:t>
              </a:r>
            </a:p>
            <a:p>
              <a:r>
                <a:rPr lang="en-GB" sz="1100" dirty="0"/>
                <a:t> </a:t>
              </a:r>
              <a:r>
                <a:rPr lang="en-GB" sz="1100" dirty="0">
                  <a:hlinkClick r:id="rId3"/>
                </a:rPr>
                <a:t>Starting school toolkit | </a:t>
              </a:r>
              <a:r>
                <a:rPr lang="en-GB" sz="1100" dirty="0" smtClean="0">
                  <a:hlinkClick r:id="rId3"/>
                </a:rPr>
                <a:t>PACEY</a:t>
              </a:r>
              <a:endParaRPr lang="en-GB" sz="1100" dirty="0" smtClean="0"/>
            </a:p>
            <a:p>
              <a:r>
                <a:rPr lang="en-GB" sz="1100" dirty="0">
                  <a:hlinkClick r:id="rId4"/>
                </a:rPr>
                <a:t>Preparation for starting school | </a:t>
              </a:r>
              <a:r>
                <a:rPr lang="en-GB" sz="1100" dirty="0" smtClean="0">
                  <a:hlinkClick r:id="rId4"/>
                </a:rPr>
                <a:t>PACEY</a:t>
              </a:r>
              <a:endParaRPr lang="en-GB" sz="11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 smtClean="0"/>
                <a:t>Early </a:t>
              </a:r>
              <a:r>
                <a:rPr lang="en-GB" sz="1100" dirty="0"/>
                <a:t>Years Alliance, Hello ‘big school’: Managing Transitions </a:t>
              </a:r>
              <a:r>
                <a:rPr lang="en-GB" sz="1100" dirty="0" smtClean="0"/>
                <a:t>–</a:t>
              </a:r>
              <a:r>
                <a:rPr lang="en-GB" sz="1100" u="sng" dirty="0">
                  <a:hlinkClick r:id="rId5"/>
                </a:rPr>
                <a:t>https://www.eyalliance.org.uk/hello-big-school-managing-transitions</a:t>
              </a:r>
              <a:r>
                <a:rPr lang="en-GB" sz="1100" dirty="0"/>
                <a:t>  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 smtClean="0"/>
                <a:t>BBC </a:t>
              </a:r>
              <a:r>
                <a:rPr lang="en-GB" sz="1100" dirty="0"/>
                <a:t>Bite Size: Starting Primary School – </a:t>
              </a:r>
              <a:r>
                <a:rPr lang="en-GB" sz="1100" u="sng" dirty="0">
                  <a:hlinkClick r:id="rId6"/>
                </a:rPr>
                <a:t>https://www.bbc.co.uk/bitesize/collections/starting-primary-school/1</a:t>
              </a:r>
              <a:r>
                <a:rPr lang="en-GB" sz="1100" dirty="0"/>
                <a:t>  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 smtClean="0"/>
                <a:t>BBC </a:t>
              </a:r>
              <a:r>
                <a:rPr lang="en-GB" sz="1100" dirty="0"/>
                <a:t>Bite Size: Things to Consider on a School Visit for Your Child with SEND – </a:t>
              </a:r>
              <a:r>
                <a:rPr lang="en-GB" sz="1100" u="sng" dirty="0" smtClean="0">
                  <a:hlinkClick r:id="rId7"/>
                </a:rPr>
                <a:t>https://www.bbc.co.uk/bitesize/articles</a:t>
              </a:r>
              <a:r>
                <a:rPr lang="en-GB" sz="1100" dirty="0" smtClean="0"/>
                <a:t>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/>
                <a:t>CBeebies for grown ups – tops tips: </a:t>
              </a:r>
              <a:r>
                <a:rPr lang="en-GB" sz="1100" dirty="0" smtClean="0">
                  <a:hlinkClick r:id="rId8"/>
                </a:rPr>
                <a:t>CBeebies Grown-ups: Time For School: Tips for preparing your child for Reception</a:t>
              </a:r>
              <a:endParaRPr lang="en-GB" sz="1100" dirty="0"/>
            </a:p>
            <a:p>
              <a:endParaRPr lang="en-GB" sz="1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32288" y="5871694"/>
              <a:ext cx="3053706" cy="37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Autism Education Trust – Working together with your child’s School –</a:t>
              </a:r>
              <a:r>
                <a:rPr lang="en-GB" sz="1100" dirty="0" smtClean="0">
                  <a:hlinkClick r:id="rId9"/>
                </a:rPr>
                <a:t>AET-Working-Together-With-Childs-School.pdf </a:t>
              </a:r>
              <a:endParaRPr lang="en-GB" sz="1100" dirty="0" smtClean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n-GB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marL="171450" indent="-171450"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NYCC </a:t>
              </a:r>
              <a:r>
                <a:rPr lang="en-GB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school readiness – </a:t>
              </a:r>
              <a:r>
                <a:rPr lang="en-GB" sz="1100" u="sng" dirty="0">
                  <a:solidFill>
                    <a:srgbClr val="0563C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10"/>
                </a:rPr>
                <a:t>https://cyps.northyorks.gov.uk/school-readiness</a:t>
              </a:r>
              <a:r>
                <a:rPr lang="en-GB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0"/>
                </a:spcAft>
              </a:pPr>
              <a:r>
                <a:rPr lang="en-GB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marL="171450" indent="-171450"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I </a:t>
              </a:r>
              <a:r>
                <a:rPr lang="en-GB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Can Changing places in the early years transition resource </a:t>
              </a:r>
              <a:r>
                <a:rPr lang="en-GB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  <a:r>
                <a:rPr lang="en-GB" sz="1100" u="sng" dirty="0">
                  <a:solidFill>
                    <a:srgbClr val="0563C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11"/>
                </a:rPr>
                <a:t> Transition resource.I CAN</a:t>
              </a:r>
              <a:r>
                <a:rPr lang="en-GB" sz="1100" u="sng" dirty="0" smtClean="0">
                  <a:solidFill>
                    <a:srgbClr val="0563C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11"/>
                </a:rPr>
                <a:t>.</a:t>
              </a:r>
              <a:endParaRPr lang="en-GB" sz="1100" u="sng" dirty="0" smtClean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1450" indent="-171450"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en-GB" sz="1100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 smtClean="0">
                  <a:cs typeface="Arial" panose="020B0604020202020204" pitchFamily="34" charset="0"/>
                </a:rPr>
                <a:t>Communication Passports: </a:t>
              </a:r>
              <a:r>
                <a:rPr lang="en-GB" sz="1100" dirty="0">
                  <a:cs typeface="Arial" panose="020B0604020202020204" pitchFamily="34" charset="0"/>
                  <a:hlinkClick r:id="rId12"/>
                </a:rPr>
                <a:t>Communication Passports – Communication </a:t>
              </a:r>
              <a:r>
                <a:rPr lang="en-GB" sz="1100" dirty="0" smtClean="0">
                  <a:cs typeface="Arial" panose="020B0604020202020204" pitchFamily="34" charset="0"/>
                  <a:hlinkClick r:id="rId12"/>
                </a:rPr>
                <a:t>Matters</a:t>
              </a:r>
              <a:r>
                <a:rPr lang="en-GB" sz="1100" dirty="0" smtClean="0">
                  <a:cs typeface="Arial" panose="020B0604020202020204" pitchFamily="34" charset="0"/>
                </a:rPr>
                <a:t> </a:t>
              </a:r>
              <a:r>
                <a:rPr lang="en-GB" sz="1100" dirty="0" smtClean="0">
                  <a:cs typeface="Arial" panose="020B0604020202020204" pitchFamily="34" charset="0"/>
                  <a:hlinkClick r:id="rId13"/>
                </a:rPr>
                <a:t>Creating </a:t>
              </a:r>
              <a:r>
                <a:rPr lang="en-GB" sz="1100" dirty="0">
                  <a:cs typeface="Arial" panose="020B0604020202020204" pitchFamily="34" charset="0"/>
                  <a:hlinkClick r:id="rId13"/>
                </a:rPr>
                <a:t>communication passports</a:t>
              </a:r>
              <a:endParaRPr lang="en-GB" sz="1100" dirty="0"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1414" y="5135389"/>
              <a:ext cx="304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Support for parents/carers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719428" y="5135389"/>
              <a:ext cx="304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Useful Links &amp; Resources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283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EF7E92B03693458356DF3123F80F10" ma:contentTypeVersion="5" ma:contentTypeDescription="Create a new document." ma:contentTypeScope="" ma:versionID="a0a507ca3b5f60322317172a2c390be0">
  <xsd:schema xmlns:xsd="http://www.w3.org/2001/XMLSchema" xmlns:xs="http://www.w3.org/2001/XMLSchema" xmlns:p="http://schemas.microsoft.com/office/2006/metadata/properties" xmlns:ns2="32bf6adb-58b4-4253-b585-f4be108a8b9b" targetNamespace="http://schemas.microsoft.com/office/2006/metadata/properties" ma:root="true" ma:fieldsID="1db9a5a6cf70c37782afe98dbb3d6bbb" ns2:_="">
    <xsd:import namespace="32bf6adb-58b4-4253-b585-f4be108a8b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bf6adb-58b4-4253-b585-f4be108a8b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3A65F0-05F4-4467-A998-3B89693F9636}">
  <ds:schemaRefs>
    <ds:schemaRef ds:uri="32bf6adb-58b4-4253-b585-f4be108a8b9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28C501B-BF84-43EE-89E2-FDF1B1BFFD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C77C33-0E53-45E9-99D7-99A931D89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bf6adb-58b4-4253-b585-f4be108a8b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</TotalTime>
  <Words>886</Words>
  <Application>Microsoft Office PowerPoint</Application>
  <PresentationFormat>A4 Paper (210x297 mm)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>NYCC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Hardy</dc:creator>
  <cp:lastModifiedBy>Jodie Warren</cp:lastModifiedBy>
  <cp:revision>52</cp:revision>
  <dcterms:created xsi:type="dcterms:W3CDTF">2021-04-29T09:33:04Z</dcterms:created>
  <dcterms:modified xsi:type="dcterms:W3CDTF">2021-05-25T09:43:32Z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ecdfc32-7be5-4b17-9f97-00453388bdd7_Enabled">
    <vt:lpwstr>true</vt:lpwstr>
  </property>
  <property fmtid="{D5CDD505-2E9C-101B-9397-08002B2CF9AE}" pid="3" name="MSIP_Label_3ecdfc32-7be5-4b17-9f97-00453388bdd7_SetDate">
    <vt:lpwstr>2021-04-29T10:26:20Z</vt:lpwstr>
  </property>
  <property fmtid="{D5CDD505-2E9C-101B-9397-08002B2CF9AE}" pid="4" name="MSIP_Label_3ecdfc32-7be5-4b17-9f97-00453388bdd7_Method">
    <vt:lpwstr>Standard</vt:lpwstr>
  </property>
  <property fmtid="{D5CDD505-2E9C-101B-9397-08002B2CF9AE}" pid="5" name="MSIP_Label_3ecdfc32-7be5-4b17-9f97-00453388bdd7_Name">
    <vt:lpwstr>OFFICIAL</vt:lpwstr>
  </property>
  <property fmtid="{D5CDD505-2E9C-101B-9397-08002B2CF9AE}" pid="6" name="MSIP_Label_3ecdfc32-7be5-4b17-9f97-00453388bdd7_SiteId">
    <vt:lpwstr>ad3d9c73-9830-44a1-b487-e1055441c70e</vt:lpwstr>
  </property>
  <property fmtid="{D5CDD505-2E9C-101B-9397-08002B2CF9AE}" pid="7" name="MSIP_Label_3ecdfc32-7be5-4b17-9f97-00453388bdd7_ActionId">
    <vt:lpwstr>8c4c9de3-a36c-43f6-a255-0000887a848d</vt:lpwstr>
  </property>
  <property fmtid="{D5CDD505-2E9C-101B-9397-08002B2CF9AE}" pid="8" name="MSIP_Label_3ecdfc32-7be5-4b17-9f97-00453388bdd7_ContentBits">
    <vt:lpwstr>2</vt:lpwstr>
  </property>
  <property fmtid="{D5CDD505-2E9C-101B-9397-08002B2CF9AE}" pid="9" name="ContentTypeId">
    <vt:lpwstr>0x010100A2EF7E92B03693458356DF3123F80F10</vt:lpwstr>
  </property>
</Properties>
</file>