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handoutMasterIdLst>
    <p:handoutMasterId r:id="rId13"/>
  </p:handoutMasterIdLst>
  <p:sldIdLst>
    <p:sldId id="258" r:id="rId2"/>
    <p:sldId id="263" r:id="rId3"/>
    <p:sldId id="264" r:id="rId4"/>
    <p:sldId id="271" r:id="rId5"/>
    <p:sldId id="274" r:id="rId6"/>
    <p:sldId id="278" r:id="rId7"/>
    <p:sldId id="273" r:id="rId8"/>
    <p:sldId id="280" r:id="rId9"/>
    <p:sldId id="281" r:id="rId10"/>
    <p:sldId id="277" r:id="rId11"/>
    <p:sldId id="268" r:id="rId12"/>
  </p:sldIdLst>
  <p:sldSz cx="9144000" cy="6858000" type="screen4x3"/>
  <p:notesSz cx="6858000" cy="9144000"/>
  <p:embeddedFontLst>
    <p:embeddedFont>
      <p:font typeface="BPreplay" panose="02000503000000020004" pitchFamily="50" charset="0"/>
      <p:regular r:id="rId14"/>
      <p:bold r:id="rId15"/>
      <p:italic r:id="rId16"/>
      <p:boldItalic r:id="rId17"/>
    </p:embeddedFont>
    <p:embeddedFont>
      <p:font typeface="Calibri" panose="020F0502020204030204" pitchFamily="34" charset="0"/>
      <p:regular r:id="rId18"/>
      <p:bold r:id="rId19"/>
      <p:italic r:id="rId20"/>
      <p:boldItalic r:id="rId21"/>
    </p:embeddedFont>
    <p:embeddedFont>
      <p:font typeface="Sassoon Infant Md" panose="02000603050000020003" pitchFamily="50" charset="0"/>
      <p:regular r:id="rId22"/>
    </p:embeddedFont>
    <p:embeddedFont>
      <p:font typeface="Sassoon Infant Rg" panose="02000503030000020003" pitchFamily="50" charset="0"/>
      <p:regular r:id="rId23"/>
      <p:bold r:id="rId24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Sassoon Infant Rg" pitchFamily="50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  <p15:guide id="3" pos="317">
          <p15:clr>
            <a:srgbClr val="A4A3A4"/>
          </p15:clr>
        </p15:guide>
        <p15:guide id="4" orient="horz" pos="3997">
          <p15:clr>
            <a:srgbClr val="A4A3A4"/>
          </p15:clr>
        </p15:guide>
        <p15:guide id="5" pos="5443">
          <p15:clr>
            <a:srgbClr val="A4A3A4"/>
          </p15:clr>
        </p15:guide>
        <p15:guide id="6" orient="horz" pos="323">
          <p15:clr>
            <a:srgbClr val="A4A3A4"/>
          </p15:clr>
        </p15:guide>
        <p15:guide id="7" pos="476">
          <p15:clr>
            <a:srgbClr val="A4A3A4"/>
          </p15:clr>
        </p15:guide>
        <p15:guide id="8" orient="horz" pos="459">
          <p15:clr>
            <a:srgbClr val="A4A3A4"/>
          </p15:clr>
        </p15:guide>
        <p15:guide id="9" orient="horz" pos="3838">
          <p15:clr>
            <a:srgbClr val="A4A3A4"/>
          </p15:clr>
        </p15:guide>
        <p15:guide id="10" pos="5284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BCE2CD"/>
    <a:srgbClr val="78A2B0"/>
    <a:srgbClr val="66635C"/>
    <a:srgbClr val="FEFBDA"/>
    <a:srgbClr val="FFFFE1"/>
    <a:srgbClr val="FDFDFD"/>
    <a:srgbClr val="AD8CC0"/>
    <a:srgbClr val="99016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86" d="100"/>
          <a:sy n="86" d="100"/>
        </p:scale>
        <p:origin x="1339" y="82"/>
      </p:cViewPr>
      <p:guideLst>
        <p:guide orient="horz" pos="2160"/>
        <p:guide pos="2880"/>
        <p:guide pos="317"/>
        <p:guide orient="horz" pos="3997"/>
        <p:guide pos="5443"/>
        <p:guide orient="horz" pos="323"/>
        <p:guide pos="476"/>
        <p:guide orient="horz" pos="459"/>
        <p:guide orient="horz" pos="3838"/>
        <p:guide pos="5284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6" d="100"/>
          <a:sy n="86" d="100"/>
        </p:scale>
        <p:origin x="2928" y="7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font" Target="fonts/font8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4.fntdata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1.fntdata"/><Relationship Id="rId5" Type="http://schemas.openxmlformats.org/officeDocument/2006/relationships/slide" Target="slides/slide4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font" Target="fonts/font6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820D66E5-B8B3-45E2-B19E-6750024F5DC8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CBCC1DA-08F0-451B-8F84-871CD8AF93CA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D6C316E8-400C-48D2-9209-27B1C9B9BD15}" type="datetimeFigureOut">
              <a:rPr lang="en-GB"/>
              <a:pPr>
                <a:defRPr/>
              </a:pPr>
              <a:t>15/01/2021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19DCBBAE-43D9-4413-A216-B33122575D30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DB09453-D5C9-4E0B-9777-66669132C6E5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</a:defRPr>
            </a:lvl1pPr>
          </a:lstStyle>
          <a:p>
            <a:fld id="{FCAA064D-0096-4E62-BB29-BA6378C394E3}" type="slidenum">
              <a:rPr lang="en-GB" altLang="en-US"/>
              <a:pPr/>
              <a:t>‹#›</a:t>
            </a:fld>
            <a:endParaRPr lang="en-GB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1541B90D-8317-44D8-8F5B-CD227E4A5D16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A2D079A8-DB97-4A00-AB9D-B3CBCD40D05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6725" y="1122363"/>
            <a:ext cx="8201025" cy="2387600"/>
          </a:xfrm>
        </p:spPr>
        <p:txBody>
          <a:bodyPr>
            <a:normAutofit/>
          </a:bodyPr>
          <a:lstStyle>
            <a:lvl1pPr algn="ctr">
              <a:defRPr sz="4000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725" y="3602038"/>
            <a:ext cx="8201025" cy="1655762"/>
          </a:xfrm>
        </p:spPr>
        <p:txBody>
          <a:bodyPr/>
          <a:lstStyle>
            <a:lvl1pPr marL="0" indent="0" algn="ctr">
              <a:buNone/>
              <a:defRPr sz="24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255897481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>
            <a:extLst>
              <a:ext uri="{FF2B5EF4-FFF2-40B4-BE49-F238E27FC236}">
                <a16:creationId xmlns:a16="http://schemas.microsoft.com/office/drawing/2014/main" id="{41E4C306-FE8C-45CA-A82B-B6CE4F7B9640}"/>
              </a:ext>
            </a:extLst>
          </p:cNvPr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>
              <a:alpha val="90000"/>
            </a:schemeClr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5" name="Picture 14">
            <a:extLst>
              <a:ext uri="{FF2B5EF4-FFF2-40B4-BE49-F238E27FC236}">
                <a16:creationId xmlns:a16="http://schemas.microsoft.com/office/drawing/2014/main" id="{3122A5B7-5A3C-4A1F-8753-A05BE057CE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86775" y="6700838"/>
            <a:ext cx="585788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198" y="485775"/>
            <a:ext cx="8220075" cy="1266826"/>
          </a:xfrm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7" y="1800225"/>
            <a:ext cx="8220075" cy="4595813"/>
          </a:xfrm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480979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14">
            <a:extLst>
              <a:ext uri="{FF2B5EF4-FFF2-40B4-BE49-F238E27FC236}">
                <a16:creationId xmlns:a16="http://schemas.microsoft.com/office/drawing/2014/main" id="{25609F3D-4C69-4982-B6D5-A135B56D7985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76249" y="549275"/>
            <a:ext cx="8181975" cy="1325563"/>
          </a:xfrm>
          <a:noFill/>
          <a:ln>
            <a:noFill/>
          </a:ln>
        </p:spPr>
        <p:txBody>
          <a:bodyPr>
            <a:normAutofit/>
          </a:bodyPr>
          <a:lstStyle>
            <a:lvl1pPr>
              <a:defRPr sz="4000" b="1">
                <a:latin typeface="Sassoon Infant Md" panose="02000603050000020003" pitchFamily="50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1012" y="2014537"/>
            <a:ext cx="8181975" cy="4351338"/>
          </a:xfrm>
          <a:noFill/>
          <a:ln>
            <a:noFill/>
          </a:ln>
        </p:spPr>
        <p:txBody>
          <a:bodyPr/>
          <a:lstStyle>
            <a:lvl1pPr>
              <a:defRPr sz="1800">
                <a:latin typeface="Sassoon Infant Rg" panose="02000503030000020003" pitchFamily="50" charset="0"/>
                <a:ea typeface="Sassoon Infant Rg" panose="02000503030000020003" pitchFamily="50" charset="0"/>
              </a:defRPr>
            </a:lvl1pPr>
            <a:lvl2pPr>
              <a:defRPr sz="1600">
                <a:latin typeface="Sassoon Infant Rg" panose="02000503030000020003" pitchFamily="50" charset="0"/>
                <a:ea typeface="Sassoon Infant Rg" panose="02000503030000020003" pitchFamily="50" charset="0"/>
              </a:defRPr>
            </a:lvl2pPr>
            <a:lvl3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3pPr>
            <a:lvl4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4pPr>
            <a:lvl5pPr>
              <a:defRPr sz="1400">
                <a:latin typeface="Sassoon Infant Rg" panose="02000503030000020003" pitchFamily="50" charset="0"/>
                <a:ea typeface="Sassoon Infant Rg" panose="02000503030000020003" pitchFamily="50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289671179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lanit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750" y="2359034"/>
            <a:ext cx="8064500" cy="655294"/>
          </a:xfrm>
          <a:noFill/>
          <a:ln>
            <a:noFill/>
          </a:ln>
        </p:spPr>
        <p:txBody>
          <a:bodyPr>
            <a:noAutofit/>
          </a:bodyPr>
          <a:lstStyle>
            <a:lvl1pPr algn="ctr">
              <a:defRPr sz="6600" b="1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0"/>
          </p:nvPr>
        </p:nvSpPr>
        <p:spPr>
          <a:xfrm>
            <a:off x="1654969" y="3199950"/>
            <a:ext cx="5834062" cy="543989"/>
          </a:xfrm>
          <a:noFill/>
          <a:ln>
            <a:noFill/>
          </a:ln>
        </p:spPr>
        <p:txBody>
          <a:bodyPr anchor="ctr" anchorCtr="1">
            <a:noAutofit/>
          </a:bodyPr>
          <a:lstStyle>
            <a:lvl1pPr marL="0" indent="0" algn="ctr">
              <a:buNone/>
              <a:defRPr sz="2800">
                <a:solidFill>
                  <a:schemeClr val="bg1"/>
                </a:solidFill>
                <a:latin typeface="BPreplay" panose="02000503000000020004" pitchFamily="50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88217513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Blank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6284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4">
            <a:extLst>
              <a:ext uri="{FF2B5EF4-FFF2-40B4-BE49-F238E27FC236}">
                <a16:creationId xmlns:a16="http://schemas.microsoft.com/office/drawing/2014/main" id="{692D8A9D-A3F8-4F75-BBBC-56476E925C1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6700838"/>
            <a:ext cx="584200" cy="84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23791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8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>
            <a:extLst>
              <a:ext uri="{FF2B5EF4-FFF2-40B4-BE49-F238E27FC236}">
                <a16:creationId xmlns:a16="http://schemas.microsoft.com/office/drawing/2014/main" id="{B14C5FEC-805A-4F05-B271-A795F9391FF3}"/>
              </a:ext>
            </a:extLst>
          </p:cNvPr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4A1BBC1B-3E58-4072-86A1-83BFCE97C226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1" r:id="rId4"/>
    <p:sldLayoutId id="2147483682" r:id="rId5"/>
    <p:sldLayoutId id="2147483686" r:id="rId6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kern="1200">
          <a:solidFill>
            <a:srgbClr val="1C1C1C"/>
          </a:solidFill>
          <a:latin typeface="Sassoon Infant Md" panose="02000603050000020003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>
          <a:solidFill>
            <a:srgbClr val="1C1C1C"/>
          </a:solidFill>
          <a:latin typeface="Sassoon Infant Md" panose="02000603050000020003" pitchFamily="50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Sassoon Infant Rg" panose="02000503030000020003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6" Type="http://schemas.openxmlformats.org/officeDocument/2006/relationships/image" Target="../media/image5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6" Type="http://schemas.openxmlformats.org/officeDocument/2006/relationships/image" Target="../media/image5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5" Type="http://schemas.openxmlformats.org/officeDocument/2006/relationships/image" Target="../media/image5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A700097E-69C8-4DEE-96AB-F5288570766C}"/>
              </a:ext>
            </a:extLst>
          </p:cNvPr>
          <p:cNvSpPr/>
          <p:nvPr/>
        </p:nvSpPr>
        <p:spPr>
          <a:xfrm>
            <a:off x="4352925" y="5810250"/>
            <a:ext cx="420688" cy="177800"/>
          </a:xfrm>
          <a:prstGeom prst="rect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8195" name="Picture 1">
            <a:extLst>
              <a:ext uri="{FF2B5EF4-FFF2-40B4-BE49-F238E27FC236}">
                <a16:creationId xmlns:a16="http://schemas.microsoft.com/office/drawing/2014/main" id="{DDF6EB1A-C86D-48E4-9A1F-FECBC586028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8313" y="5719763"/>
            <a:ext cx="584200" cy="373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8B85A0C1-1C34-4CE1-BAF2-AA0D170BF09C}"/>
              </a:ext>
            </a:extLst>
          </p:cNvPr>
          <p:cNvSpPr/>
          <p:nvPr/>
        </p:nvSpPr>
        <p:spPr>
          <a:xfrm>
            <a:off x="4256088" y="1593850"/>
            <a:ext cx="4132262" cy="2176463"/>
          </a:xfrm>
          <a:prstGeom prst="rect">
            <a:avLst/>
          </a:prstGeom>
          <a:solidFill>
            <a:schemeClr val="bg1"/>
          </a:solidFill>
          <a:ln w="25400">
            <a:solidFill>
              <a:srgbClr val="BCE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435" name="Title 5">
            <a:extLst>
              <a:ext uri="{FF2B5EF4-FFF2-40B4-BE49-F238E27FC236}">
                <a16:creationId xmlns:a16="http://schemas.microsoft.com/office/drawing/2014/main" id="{D42F129D-1A4E-4154-B2C9-5656A1DB1FB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Plenary</a:t>
            </a:r>
          </a:p>
        </p:txBody>
      </p:sp>
      <p:sp>
        <p:nvSpPr>
          <p:cNvPr id="18436" name="Content Placeholder 6">
            <a:extLst>
              <a:ext uri="{FF2B5EF4-FFF2-40B4-BE49-F238E27FC236}">
                <a16:creationId xmlns:a16="http://schemas.microsoft.com/office/drawing/2014/main" id="{3D3AF988-DA16-4148-BDD9-488E3415CC0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56088" y="1585913"/>
            <a:ext cx="4132262" cy="2192337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What formula did you use in each column? Did everyone do the same?</a:t>
            </a:r>
          </a:p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Be ready to answer the below questions, using your completed spreadsheet.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3941798D-C699-404C-A0DA-927B59749971}"/>
              </a:ext>
            </a:extLst>
          </p:cNvPr>
          <p:cNvSpPr/>
          <p:nvPr/>
        </p:nvSpPr>
        <p:spPr>
          <a:xfrm>
            <a:off x="4256088" y="3916363"/>
            <a:ext cx="4132262" cy="217646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pic>
        <p:nvPicPr>
          <p:cNvPr id="18438" name="Pairs">
            <a:extLst>
              <a:ext uri="{FF2B5EF4-FFF2-40B4-BE49-F238E27FC236}">
                <a16:creationId xmlns:a16="http://schemas.microsoft.com/office/drawing/2014/main" id="{D51BF727-601B-45F3-9EC4-7C43F0BEF7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200" y="612775"/>
            <a:ext cx="865188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9" name="Picture 13">
            <a:extLst>
              <a:ext uri="{FF2B5EF4-FFF2-40B4-BE49-F238E27FC236}">
                <a16:creationId xmlns:a16="http://schemas.microsoft.com/office/drawing/2014/main" id="{98206F33-048D-4921-9AE6-C3A5A161868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68"/>
          <a:stretch>
            <a:fillRect/>
          </a:stretch>
        </p:blipFill>
        <p:spPr bwMode="auto">
          <a:xfrm>
            <a:off x="768350" y="1593850"/>
            <a:ext cx="3382963" cy="449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440" name="Content Placeholder 6">
            <a:extLst>
              <a:ext uri="{FF2B5EF4-FFF2-40B4-BE49-F238E27FC236}">
                <a16:creationId xmlns:a16="http://schemas.microsoft.com/office/drawing/2014/main" id="{37C32E10-ED7B-476D-ADD7-F5A6C01DFDBC}"/>
              </a:ext>
            </a:extLst>
          </p:cNvPr>
          <p:cNvSpPr>
            <a:spLocks/>
          </p:cNvSpPr>
          <p:nvPr/>
        </p:nvSpPr>
        <p:spPr bwMode="auto">
          <a:xfrm>
            <a:off x="4256088" y="3916363"/>
            <a:ext cx="4132262" cy="2168525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/>
              <a:t>Which team has the most/least points?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/>
              <a:t>Which team has the best/worst goal difference?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/>
              <a:t>Which team is currently in third place?</a:t>
            </a:r>
          </a:p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/>
              <a:t>How many points behind… are…?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4D90E4EC-81F8-4A5E-B4C3-5E0E4369582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69420" y="521493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4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>
            <a:extLst>
              <a:ext uri="{FF2B5EF4-FFF2-40B4-BE49-F238E27FC236}">
                <a16:creationId xmlns:a16="http://schemas.microsoft.com/office/drawing/2014/main" id="{B4A6524D-C887-45BF-A512-F6BC28C79A82}"/>
              </a:ext>
            </a:extLst>
          </p:cNvPr>
          <p:cNvSpPr/>
          <p:nvPr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24" name="Rounded Rectangle 23">
            <a:extLst>
              <a:ext uri="{FF2B5EF4-FFF2-40B4-BE49-F238E27FC236}">
                <a16:creationId xmlns:a16="http://schemas.microsoft.com/office/drawing/2014/main" id="{D6872A56-390D-43E9-A4F2-F6BAEE0A1561}"/>
              </a:ext>
            </a:extLst>
          </p:cNvPr>
          <p:cNvSpPr/>
          <p:nvPr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9220" name="Title 1">
            <a:extLst>
              <a:ext uri="{FF2B5EF4-FFF2-40B4-BE49-F238E27FC236}">
                <a16:creationId xmlns:a16="http://schemas.microsoft.com/office/drawing/2014/main" id="{35F7548A-D799-45D1-BB7D-EDE2C7F9F7B5}"/>
              </a:ext>
            </a:extLst>
          </p:cNvPr>
          <p:cNvSpPr txBox="1">
            <a:spLocks/>
          </p:cNvSpPr>
          <p:nvPr/>
        </p:nvSpPr>
        <p:spPr bwMode="auto">
          <a:xfrm>
            <a:off x="628650" y="30718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 dirty="0">
                <a:solidFill>
                  <a:schemeClr val="tx1"/>
                </a:solidFill>
                <a:latin typeface="Sassoon Infant Md" pitchFamily="50" charset="0"/>
              </a:rPr>
              <a:t>Success Criteria</a:t>
            </a:r>
          </a:p>
        </p:txBody>
      </p:sp>
      <p:sp>
        <p:nvSpPr>
          <p:cNvPr id="9221" name="Title 1">
            <a:extLst>
              <a:ext uri="{FF2B5EF4-FFF2-40B4-BE49-F238E27FC236}">
                <a16:creationId xmlns:a16="http://schemas.microsoft.com/office/drawing/2014/main" id="{C4AB863A-301F-4372-837E-B8BF6DDCA245}"/>
              </a:ext>
            </a:extLst>
          </p:cNvPr>
          <p:cNvSpPr txBox="1">
            <a:spLocks/>
          </p:cNvSpPr>
          <p:nvPr/>
        </p:nvSpPr>
        <p:spPr bwMode="auto">
          <a:xfrm>
            <a:off x="628650" y="735013"/>
            <a:ext cx="7886700" cy="53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3600" b="1">
                <a:solidFill>
                  <a:schemeClr val="tx1"/>
                </a:solidFill>
                <a:latin typeface="Sassoon Infant Md" pitchFamily="50" charset="0"/>
              </a:rPr>
              <a:t>Aim</a:t>
            </a:r>
          </a:p>
        </p:txBody>
      </p:sp>
      <p:sp>
        <p:nvSpPr>
          <p:cNvPr id="9222" name="Content Placeholder 15">
            <a:extLst>
              <a:ext uri="{FF2B5EF4-FFF2-40B4-BE49-F238E27FC236}">
                <a16:creationId xmlns:a16="http://schemas.microsoft.com/office/drawing/2014/main" id="{42495647-DF47-40C7-BC29-67C899CAA1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127125"/>
            <a:ext cx="7886700" cy="1409700"/>
          </a:xfrm>
        </p:spPr>
        <p:txBody>
          <a:bodyPr/>
          <a:lstStyle/>
          <a:p>
            <a:pPr eaLnBrk="1" hangingPunct="1"/>
            <a:r>
              <a:rPr lang="en-GB" altLang="en-US"/>
              <a:t>I can order and present data based on calculations.</a:t>
            </a:r>
          </a:p>
        </p:txBody>
      </p:sp>
      <p:sp>
        <p:nvSpPr>
          <p:cNvPr id="9223" name="Content Placeholder 15">
            <a:extLst>
              <a:ext uri="{FF2B5EF4-FFF2-40B4-BE49-F238E27FC236}">
                <a16:creationId xmlns:a16="http://schemas.microsoft.com/office/drawing/2014/main" id="{1085F8E1-6CB6-46B4-91D1-7E1BB8BAF247}"/>
              </a:ext>
            </a:extLst>
          </p:cNvPr>
          <p:cNvSpPr txBox="1">
            <a:spLocks/>
          </p:cNvSpPr>
          <p:nvPr/>
        </p:nvSpPr>
        <p:spPr bwMode="auto">
          <a:xfrm>
            <a:off x="628650" y="3467100"/>
            <a:ext cx="7886700" cy="262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180000" tIns="252000" rIns="252000" bIns="180000"/>
          <a:lstStyle>
            <a:lvl1pPr marL="228600" indent="-2286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/>
            <a:r>
              <a:rPr lang="en-GB" altLang="en-US"/>
              <a:t>I can enter a formula for a specific purpose.</a:t>
            </a:r>
          </a:p>
          <a:p>
            <a:pPr eaLnBrk="1" hangingPunct="1"/>
            <a:r>
              <a:rPr lang="en-GB" altLang="en-US"/>
              <a:t>I can use the fill tool to copy formulas.</a:t>
            </a:r>
          </a:p>
          <a:p>
            <a:pPr eaLnBrk="1" hangingPunct="1"/>
            <a:r>
              <a:rPr lang="en-GB" altLang="en-US"/>
              <a:t>I can insert a bar/column graph.</a:t>
            </a:r>
          </a:p>
          <a:p>
            <a:pPr eaLnBrk="1" hangingPunct="1"/>
            <a:r>
              <a:rPr lang="en-GB" altLang="en-US"/>
              <a:t>I can format aspects of a bar/column graph.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9F2E204D-0037-47E8-9117-424AE50FC74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674407" y="5286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539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5">
            <a:extLst>
              <a:ext uri="{FF2B5EF4-FFF2-40B4-BE49-F238E27FC236}">
                <a16:creationId xmlns:a16="http://schemas.microsoft.com/office/drawing/2014/main" id="{57053224-43CC-431E-953C-5399C5CAE0C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Using Spreadsheets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AAA7460C-4B4F-439A-825B-D61B7F7B0CC7}"/>
              </a:ext>
            </a:extLst>
          </p:cNvPr>
          <p:cNvSpPr/>
          <p:nvPr/>
        </p:nvSpPr>
        <p:spPr>
          <a:xfrm>
            <a:off x="755650" y="1585913"/>
            <a:ext cx="7632700" cy="84137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0244" name="Content Placeholder 6">
            <a:extLst>
              <a:ext uri="{FF2B5EF4-FFF2-40B4-BE49-F238E27FC236}">
                <a16:creationId xmlns:a16="http://schemas.microsoft.com/office/drawing/2014/main" id="{7B8AD99B-C737-4D48-AE80-4C94BD4AFDD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55650" y="1585913"/>
            <a:ext cx="7632700" cy="841375"/>
          </a:xfrm>
        </p:spPr>
        <p:txBody>
          <a:bodyPr anchor="ctr"/>
          <a:lstStyle/>
          <a:p>
            <a:pPr marL="0" indent="0" algn="ctr" eaLnBrk="1" hangingPunct="1">
              <a:buFont typeface="Arial" panose="020B0604020202020204" pitchFamily="34" charset="0"/>
              <a:buNone/>
            </a:pPr>
            <a:r>
              <a:rPr lang="en-GB" altLang="en-US"/>
              <a:t>What could spreadsheets be used for?</a:t>
            </a:r>
          </a:p>
        </p:txBody>
      </p:sp>
      <p:pic>
        <p:nvPicPr>
          <p:cNvPr id="10245" name="Picture 2">
            <a:extLst>
              <a:ext uri="{FF2B5EF4-FFF2-40B4-BE49-F238E27FC236}">
                <a16:creationId xmlns:a16="http://schemas.microsoft.com/office/drawing/2014/main" id="{3D0AF7B7-C6A8-453F-A3E2-2E32496709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4938" y="2503488"/>
            <a:ext cx="6334125" cy="35893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Whole Class">
            <a:extLst>
              <a:ext uri="{FF2B5EF4-FFF2-40B4-BE49-F238E27FC236}">
                <a16:creationId xmlns:a16="http://schemas.microsoft.com/office/drawing/2014/main" id="{6B3539F3-9E0C-4C08-8D7E-3AF571FD988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80300" y="612775"/>
            <a:ext cx="1238250" cy="863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4F0DA653-B800-4613-9F09-E2B8BC2E98A6}"/>
              </a:ext>
            </a:extLst>
          </p:cNvPr>
          <p:cNvSpPr>
            <a:spLocks/>
          </p:cNvSpPr>
          <p:nvPr/>
        </p:nvSpPr>
        <p:spPr bwMode="auto">
          <a:xfrm>
            <a:off x="1739900" y="3140075"/>
            <a:ext cx="1949450" cy="93821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Number Calculations</a:t>
            </a:r>
          </a:p>
        </p:txBody>
      </p:sp>
      <p:sp>
        <p:nvSpPr>
          <p:cNvPr id="12" name="Content Placeholder 6">
            <a:extLst>
              <a:ext uri="{FF2B5EF4-FFF2-40B4-BE49-F238E27FC236}">
                <a16:creationId xmlns:a16="http://schemas.microsoft.com/office/drawing/2014/main" id="{45B870C3-B8CE-448F-85EE-31D09058E2AF}"/>
              </a:ext>
            </a:extLst>
          </p:cNvPr>
          <p:cNvSpPr>
            <a:spLocks/>
          </p:cNvSpPr>
          <p:nvPr/>
        </p:nvSpPr>
        <p:spPr bwMode="auto">
          <a:xfrm>
            <a:off x="3722688" y="3140075"/>
            <a:ext cx="1949450" cy="93821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Creating Graphs</a:t>
            </a:r>
          </a:p>
        </p:txBody>
      </p:sp>
      <p:sp>
        <p:nvSpPr>
          <p:cNvPr id="15" name="Content Placeholder 6">
            <a:extLst>
              <a:ext uri="{FF2B5EF4-FFF2-40B4-BE49-F238E27FC236}">
                <a16:creationId xmlns:a16="http://schemas.microsoft.com/office/drawing/2014/main" id="{F00BFF22-CC51-4C44-997F-68B19C37C030}"/>
              </a:ext>
            </a:extLst>
          </p:cNvPr>
          <p:cNvSpPr>
            <a:spLocks/>
          </p:cNvSpPr>
          <p:nvPr/>
        </p:nvSpPr>
        <p:spPr bwMode="auto">
          <a:xfrm>
            <a:off x="3722688" y="4102100"/>
            <a:ext cx="1949450" cy="93980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Budget/Event Planning</a:t>
            </a:r>
          </a:p>
        </p:txBody>
      </p:sp>
      <p:sp>
        <p:nvSpPr>
          <p:cNvPr id="16" name="Content Placeholder 6">
            <a:extLst>
              <a:ext uri="{FF2B5EF4-FFF2-40B4-BE49-F238E27FC236}">
                <a16:creationId xmlns:a16="http://schemas.microsoft.com/office/drawing/2014/main" id="{99A0D455-0C92-4C8C-9969-6C47D7988341}"/>
              </a:ext>
            </a:extLst>
          </p:cNvPr>
          <p:cNvSpPr>
            <a:spLocks/>
          </p:cNvSpPr>
          <p:nvPr/>
        </p:nvSpPr>
        <p:spPr bwMode="auto">
          <a:xfrm>
            <a:off x="5705475" y="4102100"/>
            <a:ext cx="1949450" cy="93980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League Tables</a:t>
            </a:r>
          </a:p>
        </p:txBody>
      </p:sp>
      <p:sp>
        <p:nvSpPr>
          <p:cNvPr id="17" name="Content Placeholder 6">
            <a:extLst>
              <a:ext uri="{FF2B5EF4-FFF2-40B4-BE49-F238E27FC236}">
                <a16:creationId xmlns:a16="http://schemas.microsoft.com/office/drawing/2014/main" id="{91030778-A574-4B89-987C-1E11E768DFFF}"/>
              </a:ext>
            </a:extLst>
          </p:cNvPr>
          <p:cNvSpPr>
            <a:spLocks/>
          </p:cNvSpPr>
          <p:nvPr/>
        </p:nvSpPr>
        <p:spPr bwMode="auto">
          <a:xfrm>
            <a:off x="1739900" y="5065713"/>
            <a:ext cx="1949450" cy="9382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Scores</a:t>
            </a:r>
          </a:p>
        </p:txBody>
      </p:sp>
      <p:sp>
        <p:nvSpPr>
          <p:cNvPr id="18" name="Content Placeholder 6">
            <a:extLst>
              <a:ext uri="{FF2B5EF4-FFF2-40B4-BE49-F238E27FC236}">
                <a16:creationId xmlns:a16="http://schemas.microsoft.com/office/drawing/2014/main" id="{1D000685-A3BF-4AA4-A99E-5B5B52C190DE}"/>
              </a:ext>
            </a:extLst>
          </p:cNvPr>
          <p:cNvSpPr>
            <a:spLocks/>
          </p:cNvSpPr>
          <p:nvPr/>
        </p:nvSpPr>
        <p:spPr bwMode="auto">
          <a:xfrm>
            <a:off x="3722688" y="5065713"/>
            <a:ext cx="1949450" cy="93821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Any other ideas?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18E8FA92-FEF7-4524-BE66-E414A42BC0D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917575" y="612775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 nodeType="clickPar">
                      <p:stCondLst>
                        <p:cond delay="indefinite"/>
                      </p:stCondLst>
                      <p:childTnLst>
                        <p:par>
                          <p:cTn id="1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4349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1" grpId="0"/>
      <p:bldP spid="12" grpId="0"/>
      <p:bldP spid="15" grpId="0"/>
      <p:bldP spid="16" grpId="0"/>
      <p:bldP spid="17" grpId="0"/>
      <p:bldP spid="1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5">
            <a:extLst>
              <a:ext uri="{FF2B5EF4-FFF2-40B4-BE49-F238E27FC236}">
                <a16:creationId xmlns:a16="http://schemas.microsoft.com/office/drawing/2014/main" id="{0F85FC38-28D1-483C-810E-07FBC45066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Formula for Purpose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2A3C4725-9580-4DBC-997F-C93BB6BB4EBB}"/>
              </a:ext>
            </a:extLst>
          </p:cNvPr>
          <p:cNvSpPr/>
          <p:nvPr/>
        </p:nvSpPr>
        <p:spPr>
          <a:xfrm>
            <a:off x="2524125" y="1585913"/>
            <a:ext cx="5864225" cy="1593850"/>
          </a:xfrm>
          <a:prstGeom prst="rect">
            <a:avLst/>
          </a:prstGeom>
          <a:solidFill>
            <a:schemeClr val="bg1"/>
          </a:solidFill>
          <a:ln w="25400">
            <a:solidFill>
              <a:srgbClr val="BCE2CD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68" name="Content Placeholder 6">
            <a:extLst>
              <a:ext uri="{FF2B5EF4-FFF2-40B4-BE49-F238E27FC236}">
                <a16:creationId xmlns:a16="http://schemas.microsoft.com/office/drawing/2014/main" id="{C3F5C8A3-FE1F-46E1-BA54-CBDE3E920D3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62338" y="1585913"/>
            <a:ext cx="4926012" cy="1593850"/>
          </a:xfrm>
        </p:spPr>
        <p:txBody>
          <a:bodyPr anchor="ctr"/>
          <a:lstStyle/>
          <a:p>
            <a:pPr marL="0" indent="0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Now that we know how to enter a formula, we can put it to use for a specific purpose.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9FD9FE3-F44C-4654-AEC2-003E3852AB34}"/>
              </a:ext>
            </a:extLst>
          </p:cNvPr>
          <p:cNvSpPr/>
          <p:nvPr/>
        </p:nvSpPr>
        <p:spPr>
          <a:xfrm>
            <a:off x="755650" y="3268663"/>
            <a:ext cx="2619375" cy="282416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0" name="Content Placeholder 6">
            <a:extLst>
              <a:ext uri="{FF2B5EF4-FFF2-40B4-BE49-F238E27FC236}">
                <a16:creationId xmlns:a16="http://schemas.microsoft.com/office/drawing/2014/main" id="{178A08D5-5702-4E8C-B7B5-9488CFF3D8A0}"/>
              </a:ext>
            </a:extLst>
          </p:cNvPr>
          <p:cNvSpPr>
            <a:spLocks/>
          </p:cNvSpPr>
          <p:nvPr/>
        </p:nvSpPr>
        <p:spPr bwMode="auto">
          <a:xfrm>
            <a:off x="755650" y="3268663"/>
            <a:ext cx="2619375" cy="28241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We will be looking at a spreadsheet for a league table. It could be for any sport such as Football, Rugby or - in this case - Hockey.</a:t>
            </a:r>
          </a:p>
        </p:txBody>
      </p:sp>
      <p:pic>
        <p:nvPicPr>
          <p:cNvPr id="11271" name="Picture 15">
            <a:extLst>
              <a:ext uri="{FF2B5EF4-FFF2-40B4-BE49-F238E27FC236}">
                <a16:creationId xmlns:a16="http://schemas.microsoft.com/office/drawing/2014/main" id="{F84FE181-EC6A-4524-AE70-3DF4C20D985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782"/>
          <a:stretch>
            <a:fillRect/>
          </a:stretch>
        </p:blipFill>
        <p:spPr bwMode="auto">
          <a:xfrm>
            <a:off x="654050" y="1495425"/>
            <a:ext cx="2938463" cy="1973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2" name="Picture 14">
            <a:extLst>
              <a:ext uri="{FF2B5EF4-FFF2-40B4-BE49-F238E27FC236}">
                <a16:creationId xmlns:a16="http://schemas.microsoft.com/office/drawing/2014/main" id="{CBF041A0-34E0-4D4B-A8B0-E86CD8207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5938"/>
          <a:stretch>
            <a:fillRect/>
          </a:stretch>
        </p:blipFill>
        <p:spPr bwMode="auto">
          <a:xfrm>
            <a:off x="6240463" y="3268663"/>
            <a:ext cx="2147887" cy="282416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ectangle 18">
            <a:extLst>
              <a:ext uri="{FF2B5EF4-FFF2-40B4-BE49-F238E27FC236}">
                <a16:creationId xmlns:a16="http://schemas.microsoft.com/office/drawing/2014/main" id="{B9EAF1A2-C05C-4A1E-A184-1CC3E268FA02}"/>
              </a:ext>
            </a:extLst>
          </p:cNvPr>
          <p:cNvSpPr/>
          <p:nvPr/>
        </p:nvSpPr>
        <p:spPr>
          <a:xfrm>
            <a:off x="3498850" y="3268663"/>
            <a:ext cx="2617788" cy="2824162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1274" name="Content Placeholder 6">
            <a:extLst>
              <a:ext uri="{FF2B5EF4-FFF2-40B4-BE49-F238E27FC236}">
                <a16:creationId xmlns:a16="http://schemas.microsoft.com/office/drawing/2014/main" id="{B9F22C7B-D61B-4FAD-A0BD-2E4A1EFB4739}"/>
              </a:ext>
            </a:extLst>
          </p:cNvPr>
          <p:cNvSpPr>
            <a:spLocks/>
          </p:cNvSpPr>
          <p:nvPr/>
        </p:nvSpPr>
        <p:spPr bwMode="auto">
          <a:xfrm>
            <a:off x="3516313" y="3268663"/>
            <a:ext cx="2619375" cy="2824162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Some information has been entered into this spreadsheet, based on a set of results, but the remaining columns need to be calculated.</a:t>
            </a:r>
          </a:p>
        </p:txBody>
      </p:sp>
      <p:pic>
        <p:nvPicPr>
          <p:cNvPr id="3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F45B80A3-C358-4873-8F88-0D859B72BD7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54306" y="759618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828E60E-370B-444F-9199-94798E4DCF53}"/>
              </a:ext>
            </a:extLst>
          </p:cNvPr>
          <p:cNvSpPr/>
          <p:nvPr/>
        </p:nvSpPr>
        <p:spPr>
          <a:xfrm>
            <a:off x="914400" y="5083175"/>
            <a:ext cx="7473950" cy="996950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2291" name="Title 5">
            <a:extLst>
              <a:ext uri="{FF2B5EF4-FFF2-40B4-BE49-F238E27FC236}">
                <a16:creationId xmlns:a16="http://schemas.microsoft.com/office/drawing/2014/main" id="{C59BF722-6200-4B77-BBBA-ADD17387EF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Formula for a Purpose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DF4EA1D8-7FAE-4F72-97A2-93DEC0A4A44A}"/>
              </a:ext>
            </a:extLst>
          </p:cNvPr>
          <p:cNvCxnSpPr/>
          <p:nvPr/>
        </p:nvCxnSpPr>
        <p:spPr>
          <a:xfrm flipH="1" flipV="1">
            <a:off x="3973513" y="2816225"/>
            <a:ext cx="1003300" cy="1141413"/>
          </a:xfrm>
          <a:prstGeom prst="straightConnector1">
            <a:avLst/>
          </a:prstGeom>
          <a:ln w="254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293" name="Picture 12">
            <a:extLst>
              <a:ext uri="{FF2B5EF4-FFF2-40B4-BE49-F238E27FC236}">
                <a16:creationId xmlns:a16="http://schemas.microsoft.com/office/drawing/2014/main" id="{6F3A7B3D-6AC2-4ACD-9982-D27CD249B19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3113" y="1585913"/>
            <a:ext cx="7607300" cy="34226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l 2">
            <a:extLst>
              <a:ext uri="{FF2B5EF4-FFF2-40B4-BE49-F238E27FC236}">
                <a16:creationId xmlns:a16="http://schemas.microsoft.com/office/drawing/2014/main" id="{74F89517-1341-4167-9E58-927C5F3D51EE}"/>
              </a:ext>
            </a:extLst>
          </p:cNvPr>
          <p:cNvSpPr/>
          <p:nvPr/>
        </p:nvSpPr>
        <p:spPr>
          <a:xfrm>
            <a:off x="630238" y="4637088"/>
            <a:ext cx="1693862" cy="1692275"/>
          </a:xfrm>
          <a:prstGeom prst="ellipse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/>
          </a:p>
        </p:txBody>
      </p:sp>
      <p:sp>
        <p:nvSpPr>
          <p:cNvPr id="12295" name="TextBox 3">
            <a:extLst>
              <a:ext uri="{FF2B5EF4-FFF2-40B4-BE49-F238E27FC236}">
                <a16:creationId xmlns:a16="http://schemas.microsoft.com/office/drawing/2014/main" id="{E3322F90-7FEC-42CD-9BFA-4F1208F127C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516188" y="5257800"/>
            <a:ext cx="58642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>
                <a:solidFill>
                  <a:schemeClr val="tx1"/>
                </a:solidFill>
              </a:rPr>
              <a:t>You can use </a:t>
            </a:r>
            <a:r>
              <a:rPr lang="en-GB" altLang="en-US" b="1">
                <a:solidFill>
                  <a:schemeClr val="tx1"/>
                </a:solidFill>
              </a:rPr>
              <a:t>copy and paste </a:t>
            </a:r>
            <a:r>
              <a:rPr lang="en-GB" altLang="en-US">
                <a:solidFill>
                  <a:schemeClr val="tx1"/>
                </a:solidFill>
              </a:rPr>
              <a:t>or </a:t>
            </a:r>
            <a:r>
              <a:rPr lang="en-GB" altLang="en-US" b="1">
                <a:solidFill>
                  <a:schemeClr val="tx1"/>
                </a:solidFill>
              </a:rPr>
              <a:t>fill down </a:t>
            </a:r>
            <a:r>
              <a:rPr lang="en-GB" altLang="en-US">
                <a:solidFill>
                  <a:schemeClr val="tx1"/>
                </a:solidFill>
              </a:rPr>
              <a:t>to</a:t>
            </a:r>
            <a:br>
              <a:rPr lang="en-GB" altLang="en-US">
                <a:solidFill>
                  <a:schemeClr val="tx1"/>
                </a:solidFill>
              </a:rPr>
            </a:br>
            <a:r>
              <a:rPr lang="en-GB" altLang="en-US">
                <a:solidFill>
                  <a:schemeClr val="tx1"/>
                </a:solidFill>
              </a:rPr>
              <a:t>complete formulas in a set of cells next to each other.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8AC4F6C-0B7D-4955-A4FD-CB045C3BC53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69925" y="4821238"/>
            <a:ext cx="1614488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GB" altLang="en-US" sz="1600">
                <a:solidFill>
                  <a:schemeClr val="tx1"/>
                </a:solidFill>
              </a:rPr>
              <a:t>What</a:t>
            </a:r>
            <a:br>
              <a:rPr lang="en-GB" altLang="en-US" sz="1600">
                <a:solidFill>
                  <a:schemeClr val="tx1"/>
                </a:solidFill>
              </a:rPr>
            </a:br>
            <a:r>
              <a:rPr lang="en-GB" altLang="en-US" sz="1600">
                <a:solidFill>
                  <a:schemeClr val="tx1"/>
                </a:solidFill>
              </a:rPr>
              <a:t>formulas may</a:t>
            </a:r>
            <a:br>
              <a:rPr lang="en-GB" altLang="en-US" sz="1600">
                <a:solidFill>
                  <a:schemeClr val="tx1"/>
                </a:solidFill>
              </a:rPr>
            </a:br>
            <a:r>
              <a:rPr lang="en-GB" altLang="en-US" sz="1600">
                <a:solidFill>
                  <a:schemeClr val="tx1"/>
                </a:solidFill>
              </a:rPr>
              <a:t>be needed to calculate these cells? </a:t>
            </a:r>
          </a:p>
        </p:txBody>
      </p:sp>
      <p:cxnSp>
        <p:nvCxnSpPr>
          <p:cNvPr id="17" name="A Font Style">
            <a:extLst>
              <a:ext uri="{FF2B5EF4-FFF2-40B4-BE49-F238E27FC236}">
                <a16:creationId xmlns:a16="http://schemas.microsoft.com/office/drawing/2014/main" id="{C93A47EA-C5AB-46AC-B229-98EB7C3EEBCD}"/>
              </a:ext>
            </a:extLst>
          </p:cNvPr>
          <p:cNvCxnSpPr>
            <a:stCxn id="3" idx="7"/>
          </p:cNvCxnSpPr>
          <p:nvPr/>
        </p:nvCxnSpPr>
        <p:spPr>
          <a:xfrm flipV="1">
            <a:off x="2074863" y="2330450"/>
            <a:ext cx="773112" cy="2554288"/>
          </a:xfrm>
          <a:prstGeom prst="straightConnector1">
            <a:avLst/>
          </a:prstGeom>
          <a:ln w="38100">
            <a:solidFill>
              <a:srgbClr val="BCE2C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A Font Style">
            <a:extLst>
              <a:ext uri="{FF2B5EF4-FFF2-40B4-BE49-F238E27FC236}">
                <a16:creationId xmlns:a16="http://schemas.microsoft.com/office/drawing/2014/main" id="{F2EBD49D-2FBB-4F6B-AE18-3F79C636A7B0}"/>
              </a:ext>
            </a:extLst>
          </p:cNvPr>
          <p:cNvCxnSpPr>
            <a:stCxn id="3" idx="7"/>
          </p:cNvCxnSpPr>
          <p:nvPr/>
        </p:nvCxnSpPr>
        <p:spPr>
          <a:xfrm flipV="1">
            <a:off x="2074863" y="2330450"/>
            <a:ext cx="3508375" cy="2554288"/>
          </a:xfrm>
          <a:prstGeom prst="straightConnector1">
            <a:avLst/>
          </a:prstGeom>
          <a:ln w="38100">
            <a:solidFill>
              <a:srgbClr val="BCE2C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A Font Style">
            <a:extLst>
              <a:ext uri="{FF2B5EF4-FFF2-40B4-BE49-F238E27FC236}">
                <a16:creationId xmlns:a16="http://schemas.microsoft.com/office/drawing/2014/main" id="{8969826B-BA03-40EA-8B40-BF551CCDE7B9}"/>
              </a:ext>
            </a:extLst>
          </p:cNvPr>
          <p:cNvCxnSpPr>
            <a:stCxn id="3" idx="7"/>
          </p:cNvCxnSpPr>
          <p:nvPr/>
        </p:nvCxnSpPr>
        <p:spPr>
          <a:xfrm flipV="1">
            <a:off x="2074863" y="2330450"/>
            <a:ext cx="5911850" cy="2554288"/>
          </a:xfrm>
          <a:prstGeom prst="straightConnector1">
            <a:avLst/>
          </a:prstGeom>
          <a:ln w="38100">
            <a:solidFill>
              <a:srgbClr val="BCE2CD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39442E-6062-4EF6-81DC-475E4819E7A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914400" y="584122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8371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59DAE1BA-380E-454D-B2CA-FA4BCBFAAE16}"/>
              </a:ext>
            </a:extLst>
          </p:cNvPr>
          <p:cNvSpPr/>
          <p:nvPr/>
        </p:nvSpPr>
        <p:spPr>
          <a:xfrm>
            <a:off x="755650" y="5006975"/>
            <a:ext cx="7632700" cy="1085850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3315" name="Title 5">
            <a:extLst>
              <a:ext uri="{FF2B5EF4-FFF2-40B4-BE49-F238E27FC236}">
                <a16:creationId xmlns:a16="http://schemas.microsoft.com/office/drawing/2014/main" id="{E1B0D2D5-9A39-4E25-9DB9-1ABD218D51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Creating Graphs</a:t>
            </a:r>
          </a:p>
        </p:txBody>
      </p:sp>
      <p:cxnSp>
        <p:nvCxnSpPr>
          <p:cNvPr id="21" name="Straight Arrow Connector 20">
            <a:extLst>
              <a:ext uri="{FF2B5EF4-FFF2-40B4-BE49-F238E27FC236}">
                <a16:creationId xmlns:a16="http://schemas.microsoft.com/office/drawing/2014/main" id="{5648583D-EB2A-4869-833F-52B4FD5660DB}"/>
              </a:ext>
            </a:extLst>
          </p:cNvPr>
          <p:cNvCxnSpPr/>
          <p:nvPr/>
        </p:nvCxnSpPr>
        <p:spPr>
          <a:xfrm flipH="1" flipV="1">
            <a:off x="3973513" y="2816225"/>
            <a:ext cx="1003300" cy="1141413"/>
          </a:xfrm>
          <a:prstGeom prst="straightConnector1">
            <a:avLst/>
          </a:prstGeom>
          <a:ln w="254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317" name="Picture 11">
            <a:extLst>
              <a:ext uri="{FF2B5EF4-FFF2-40B4-BE49-F238E27FC236}">
                <a16:creationId xmlns:a16="http://schemas.microsoft.com/office/drawing/2014/main" id="{7BD1FBD9-38B9-4678-8B83-48B736C964A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953" r="33569" b="59372"/>
          <a:stretch>
            <a:fillRect/>
          </a:stretch>
        </p:blipFill>
        <p:spPr bwMode="auto">
          <a:xfrm>
            <a:off x="769938" y="2505075"/>
            <a:ext cx="7604125" cy="2424113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9C2BE6FB-1D0D-413E-9CAC-67B981CF173E}"/>
              </a:ext>
            </a:extLst>
          </p:cNvPr>
          <p:cNvSpPr/>
          <p:nvPr/>
        </p:nvSpPr>
        <p:spPr>
          <a:xfrm>
            <a:off x="755650" y="1585913"/>
            <a:ext cx="7632700" cy="84137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3319" name="Content Placeholder 6">
            <a:extLst>
              <a:ext uri="{FF2B5EF4-FFF2-40B4-BE49-F238E27FC236}">
                <a16:creationId xmlns:a16="http://schemas.microsoft.com/office/drawing/2014/main" id="{0262F908-3E95-4AE3-86A0-E4126BE16A2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74700" y="1585913"/>
            <a:ext cx="7613650" cy="841375"/>
          </a:xfrm>
          <a:prstGeom prst="roundRect">
            <a:avLst>
              <a:gd name="adj" fmla="val 5769"/>
            </a:avLst>
          </a:prstGeom>
        </p:spPr>
        <p:txBody>
          <a:bodyPr anchor="ctr"/>
          <a:lstStyle/>
          <a:p>
            <a:pPr marL="0" indent="0"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When you have completed your data, it can be presented as a graph.</a:t>
            </a:r>
          </a:p>
        </p:txBody>
      </p:sp>
      <p:sp>
        <p:nvSpPr>
          <p:cNvPr id="25" name="Content Placeholder 6">
            <a:extLst>
              <a:ext uri="{FF2B5EF4-FFF2-40B4-BE49-F238E27FC236}">
                <a16:creationId xmlns:a16="http://schemas.microsoft.com/office/drawing/2014/main" id="{35B98DBC-69DA-4CC8-A008-3C1DCCA81CFB}"/>
              </a:ext>
            </a:extLst>
          </p:cNvPr>
          <p:cNvSpPr>
            <a:spLocks/>
          </p:cNvSpPr>
          <p:nvPr/>
        </p:nvSpPr>
        <p:spPr bwMode="auto">
          <a:xfrm>
            <a:off x="769938" y="5006975"/>
            <a:ext cx="7618412" cy="1085850"/>
          </a:xfrm>
          <a:prstGeom prst="roundRect">
            <a:avLst>
              <a:gd name="adj" fmla="val 576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The Move Chart button on the Chart Design toolbar</a:t>
            </a:r>
            <a:br>
              <a:rPr lang="en-GB" altLang="en-US"/>
            </a:br>
            <a:r>
              <a:rPr lang="en-GB" altLang="en-US"/>
              <a:t>can then be used to position the chart as a New Sheet.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C6735C03-0124-41E1-96F8-FB07CAA530C2}"/>
              </a:ext>
            </a:extLst>
          </p:cNvPr>
          <p:cNvSpPr/>
          <p:nvPr/>
        </p:nvSpPr>
        <p:spPr>
          <a:xfrm>
            <a:off x="769938" y="3843338"/>
            <a:ext cx="2540000" cy="1085850"/>
          </a:xfrm>
          <a:prstGeom prst="rect">
            <a:avLst/>
          </a:prstGeom>
          <a:solidFill>
            <a:srgbClr val="BCE2CD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Content Placeholder 6">
            <a:extLst>
              <a:ext uri="{FF2B5EF4-FFF2-40B4-BE49-F238E27FC236}">
                <a16:creationId xmlns:a16="http://schemas.microsoft.com/office/drawing/2014/main" id="{017337A3-05C7-49F6-AFA2-1FF56F2CFB87}"/>
              </a:ext>
            </a:extLst>
          </p:cNvPr>
          <p:cNvSpPr>
            <a:spLocks/>
          </p:cNvSpPr>
          <p:nvPr/>
        </p:nvSpPr>
        <p:spPr bwMode="auto">
          <a:xfrm>
            <a:off x="769938" y="3843338"/>
            <a:ext cx="2533650" cy="1085850"/>
          </a:xfrm>
          <a:prstGeom prst="roundRect">
            <a:avLst>
              <a:gd name="adj" fmla="val 576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Highlight the table from teams to points, including all rows.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3649F3CE-7078-41AB-8E61-2CBB2A2BC983}"/>
              </a:ext>
            </a:extLst>
          </p:cNvPr>
          <p:cNvSpPr/>
          <p:nvPr/>
        </p:nvSpPr>
        <p:spPr>
          <a:xfrm>
            <a:off x="5834063" y="2505075"/>
            <a:ext cx="2540000" cy="1085850"/>
          </a:xfrm>
          <a:prstGeom prst="rect">
            <a:avLst/>
          </a:prstGeom>
          <a:solidFill>
            <a:srgbClr val="78A2B0">
              <a:alpha val="80000"/>
            </a:srgbClr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9" name="Content Placeholder 6">
            <a:extLst>
              <a:ext uri="{FF2B5EF4-FFF2-40B4-BE49-F238E27FC236}">
                <a16:creationId xmlns:a16="http://schemas.microsoft.com/office/drawing/2014/main" id="{23BE08DF-81C9-4CAB-AF3C-20CA2A5D4666}"/>
              </a:ext>
            </a:extLst>
          </p:cNvPr>
          <p:cNvSpPr>
            <a:spLocks/>
          </p:cNvSpPr>
          <p:nvPr/>
        </p:nvSpPr>
        <p:spPr bwMode="auto">
          <a:xfrm>
            <a:off x="5834063" y="2505075"/>
            <a:ext cx="2533650" cy="1085850"/>
          </a:xfrm>
          <a:prstGeom prst="roundRect">
            <a:avLst>
              <a:gd name="adj" fmla="val 576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10000"/>
              </a:lnSpc>
              <a:buFont typeface="Arial" panose="020B0604020202020204" pitchFamily="34" charset="0"/>
              <a:buNone/>
            </a:pPr>
            <a:r>
              <a:rPr lang="en-GB" altLang="en-US"/>
              <a:t>Click Insert, then choose Column Chart/Graph.</a:t>
            </a:r>
          </a:p>
        </p:txBody>
      </p:sp>
      <p:cxnSp>
        <p:nvCxnSpPr>
          <p:cNvPr id="30" name="A Font Style">
            <a:extLst>
              <a:ext uri="{FF2B5EF4-FFF2-40B4-BE49-F238E27FC236}">
                <a16:creationId xmlns:a16="http://schemas.microsoft.com/office/drawing/2014/main" id="{F5E2F693-E828-455E-B8C1-8950B73878F2}"/>
              </a:ext>
            </a:extLst>
          </p:cNvPr>
          <p:cNvCxnSpPr/>
          <p:nvPr/>
        </p:nvCxnSpPr>
        <p:spPr>
          <a:xfrm flipH="1" flipV="1">
            <a:off x="2370138" y="2624138"/>
            <a:ext cx="3538537" cy="103187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Rectangle 14">
            <a:extLst>
              <a:ext uri="{FF2B5EF4-FFF2-40B4-BE49-F238E27FC236}">
                <a16:creationId xmlns:a16="http://schemas.microsoft.com/office/drawing/2014/main" id="{B4511394-B7FF-44F4-93A5-A1059894E0CF}"/>
              </a:ext>
            </a:extLst>
          </p:cNvPr>
          <p:cNvSpPr/>
          <p:nvPr/>
        </p:nvSpPr>
        <p:spPr>
          <a:xfrm>
            <a:off x="1849438" y="2535238"/>
            <a:ext cx="520700" cy="190500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CC635C88-9992-499D-B156-C28E61A759F8}"/>
              </a:ext>
            </a:extLst>
          </p:cNvPr>
          <p:cNvSpPr/>
          <p:nvPr/>
        </p:nvSpPr>
        <p:spPr>
          <a:xfrm>
            <a:off x="5321300" y="2763838"/>
            <a:ext cx="292100" cy="182562"/>
          </a:xfrm>
          <a:prstGeom prst="rect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cxnSp>
        <p:nvCxnSpPr>
          <p:cNvPr id="31" name="A Font Style">
            <a:extLst>
              <a:ext uri="{FF2B5EF4-FFF2-40B4-BE49-F238E27FC236}">
                <a16:creationId xmlns:a16="http://schemas.microsoft.com/office/drawing/2014/main" id="{9A36112B-2129-4447-8B28-C65040D6B488}"/>
              </a:ext>
            </a:extLst>
          </p:cNvPr>
          <p:cNvCxnSpPr>
            <a:stCxn id="29" idx="1"/>
          </p:cNvCxnSpPr>
          <p:nvPr/>
        </p:nvCxnSpPr>
        <p:spPr>
          <a:xfrm flipH="1" flipV="1">
            <a:off x="5551488" y="2925763"/>
            <a:ext cx="282575" cy="122237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316E6F83-C509-419F-BC22-BACDAFC25554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42787" y="618671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3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37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9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4623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26" grpId="0" animBg="1"/>
      <p:bldP spid="27" grpId="0"/>
      <p:bldP spid="28" grpId="0" animBg="1"/>
      <p:bldP spid="29" grpId="0"/>
      <p:bldP spid="15" grpId="0" animBg="1"/>
      <p:bldP spid="18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10">
            <a:extLst>
              <a:ext uri="{FF2B5EF4-FFF2-40B4-BE49-F238E27FC236}">
                <a16:creationId xmlns:a16="http://schemas.microsoft.com/office/drawing/2014/main" id="{8FD9DC4D-BC48-47F8-A421-A15550226CF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25" y="3163888"/>
            <a:ext cx="4119563" cy="29337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339" name="Title 5">
            <a:extLst>
              <a:ext uri="{FF2B5EF4-FFF2-40B4-BE49-F238E27FC236}">
                <a16:creationId xmlns:a16="http://schemas.microsoft.com/office/drawing/2014/main" id="{0051DA81-51D6-4E57-AFAB-CB1AAE4751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Creating Graphs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54A45D-E61F-4979-A7E3-330DCF65C2D5}"/>
              </a:ext>
            </a:extLst>
          </p:cNvPr>
          <p:cNvSpPr/>
          <p:nvPr/>
        </p:nvSpPr>
        <p:spPr>
          <a:xfrm>
            <a:off x="755650" y="1584325"/>
            <a:ext cx="6883400" cy="1477963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1" name="Content Placeholder 6">
            <a:extLst>
              <a:ext uri="{FF2B5EF4-FFF2-40B4-BE49-F238E27FC236}">
                <a16:creationId xmlns:a16="http://schemas.microsoft.com/office/drawing/2014/main" id="{3698A04D-01F9-414A-AF86-66181B402732}"/>
              </a:ext>
            </a:extLst>
          </p:cNvPr>
          <p:cNvSpPr>
            <a:spLocks/>
          </p:cNvSpPr>
          <p:nvPr/>
        </p:nvSpPr>
        <p:spPr bwMode="auto">
          <a:xfrm>
            <a:off x="755650" y="1584325"/>
            <a:ext cx="6057900" cy="1477963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 sz="1700"/>
              <a:t>If you have time, you can format your graph in lots of ways using toolbar buttons such as Chart Layout or Chart Format, including: titles for axis; chart title; colours and gridlines.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6C248A78-A4D0-4983-BE9F-045766459405}"/>
              </a:ext>
            </a:extLst>
          </p:cNvPr>
          <p:cNvSpPr/>
          <p:nvPr/>
        </p:nvSpPr>
        <p:spPr>
          <a:xfrm>
            <a:off x="4992688" y="3163888"/>
            <a:ext cx="3395662" cy="2928937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/>
          </a:p>
        </p:txBody>
      </p:sp>
      <p:sp>
        <p:nvSpPr>
          <p:cNvPr id="14343" name="Content Placeholder 6">
            <a:extLst>
              <a:ext uri="{FF2B5EF4-FFF2-40B4-BE49-F238E27FC236}">
                <a16:creationId xmlns:a16="http://schemas.microsoft.com/office/drawing/2014/main" id="{95D90100-AA47-459E-984E-34D379848007}"/>
              </a:ext>
            </a:extLst>
          </p:cNvPr>
          <p:cNvSpPr>
            <a:spLocks/>
          </p:cNvSpPr>
          <p:nvPr/>
        </p:nvSpPr>
        <p:spPr bwMode="auto">
          <a:xfrm>
            <a:off x="4992688" y="3163888"/>
            <a:ext cx="3395662" cy="292893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 sz="1700"/>
              <a:t>To remove unwanted data/columns from the graph (e.g. Matches, Won, Drawn, Lost) right-click on any bar in the graph and choose ‘Select Data’. Here, columns can be added or removed as you wish.</a:t>
            </a:r>
          </a:p>
        </p:txBody>
      </p:sp>
      <p:sp>
        <p:nvSpPr>
          <p:cNvPr id="12" name="Oval 11">
            <a:extLst>
              <a:ext uri="{FF2B5EF4-FFF2-40B4-BE49-F238E27FC236}">
                <a16:creationId xmlns:a16="http://schemas.microsoft.com/office/drawing/2014/main" id="{057E7224-BEB1-484B-92C0-7E977FBCF99E}"/>
              </a:ext>
            </a:extLst>
          </p:cNvPr>
          <p:cNvSpPr/>
          <p:nvPr/>
        </p:nvSpPr>
        <p:spPr>
          <a:xfrm>
            <a:off x="6602413" y="1430338"/>
            <a:ext cx="1785937" cy="1785937"/>
          </a:xfrm>
          <a:prstGeom prst="ellipse">
            <a:avLst/>
          </a:prstGeom>
          <a:solidFill>
            <a:srgbClr val="BCE2C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sz="1200" dirty="0"/>
          </a:p>
        </p:txBody>
      </p:sp>
      <p:sp>
        <p:nvSpPr>
          <p:cNvPr id="14345" name="Content Placeholder 6">
            <a:extLst>
              <a:ext uri="{FF2B5EF4-FFF2-40B4-BE49-F238E27FC236}">
                <a16:creationId xmlns:a16="http://schemas.microsoft.com/office/drawing/2014/main" id="{2DBFAC0C-9FF1-49C5-A718-85E7F61DD1D1}"/>
              </a:ext>
            </a:extLst>
          </p:cNvPr>
          <p:cNvSpPr>
            <a:spLocks/>
          </p:cNvSpPr>
          <p:nvPr/>
        </p:nvSpPr>
        <p:spPr bwMode="auto">
          <a:xfrm>
            <a:off x="6516688" y="1422400"/>
            <a:ext cx="1957387" cy="1793875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algn="ctr"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 sz="1700"/>
              <a:t>Always</a:t>
            </a:r>
            <a:br>
              <a:rPr lang="en-GB" altLang="en-US" sz="1700"/>
            </a:br>
            <a:r>
              <a:rPr lang="en-GB" altLang="en-US" sz="1700"/>
              <a:t>check that the chart makes sense. What is it showing?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06C8AAFB-D4C7-4DE6-9DBA-2932A7DB713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96053" y="905669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18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C8D0F164-1016-40D9-A249-565E2E5A62E6}"/>
              </a:ext>
            </a:extLst>
          </p:cNvPr>
          <p:cNvSpPr/>
          <p:nvPr/>
        </p:nvSpPr>
        <p:spPr>
          <a:xfrm>
            <a:off x="4240213" y="1585913"/>
            <a:ext cx="4148137" cy="1165225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387" name="Title 5">
            <a:extLst>
              <a:ext uri="{FF2B5EF4-FFF2-40B4-BE49-F238E27FC236}">
                <a16:creationId xmlns:a16="http://schemas.microsoft.com/office/drawing/2014/main" id="{9ADBF19E-7FDB-49B4-859E-D10A748C41C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Sorting Data</a:t>
            </a:r>
          </a:p>
        </p:txBody>
      </p:sp>
      <p:pic>
        <p:nvPicPr>
          <p:cNvPr id="16388" name="Picture 12">
            <a:extLst>
              <a:ext uri="{FF2B5EF4-FFF2-40B4-BE49-F238E27FC236}">
                <a16:creationId xmlns:a16="http://schemas.microsoft.com/office/drawing/2014/main" id="{D90B23B9-EDC6-43B4-A603-8AFE085B4DD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168"/>
          <a:stretch>
            <a:fillRect/>
          </a:stretch>
        </p:blipFill>
        <p:spPr bwMode="auto">
          <a:xfrm>
            <a:off x="768350" y="1593850"/>
            <a:ext cx="3382963" cy="44989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9BDF96AD-2DA9-4F49-ABFF-DDC277EB5355}"/>
              </a:ext>
            </a:extLst>
          </p:cNvPr>
          <p:cNvSpPr txBox="1">
            <a:spLocks/>
          </p:cNvSpPr>
          <p:nvPr/>
        </p:nvSpPr>
        <p:spPr>
          <a:xfrm>
            <a:off x="4240213" y="1593850"/>
            <a:ext cx="4148137" cy="1157288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2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What is wrong with the order that the teams now appear?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FF8ADB2-2AA9-44C6-9BC0-F6CFBEDB18FF}"/>
              </a:ext>
            </a:extLst>
          </p:cNvPr>
          <p:cNvSpPr/>
          <p:nvPr/>
        </p:nvSpPr>
        <p:spPr>
          <a:xfrm>
            <a:off x="4240213" y="2846388"/>
            <a:ext cx="4148137" cy="1347787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6391" name="Content Placeholder 6">
            <a:extLst>
              <a:ext uri="{FF2B5EF4-FFF2-40B4-BE49-F238E27FC236}">
                <a16:creationId xmlns:a16="http://schemas.microsoft.com/office/drawing/2014/main" id="{A77E19BC-EB77-4D81-9880-1C3CC05F3785}"/>
              </a:ext>
            </a:extLst>
          </p:cNvPr>
          <p:cNvSpPr>
            <a:spLocks/>
          </p:cNvSpPr>
          <p:nvPr/>
        </p:nvSpPr>
        <p:spPr bwMode="auto">
          <a:xfrm>
            <a:off x="4240213" y="2846388"/>
            <a:ext cx="4148137" cy="1347787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00000"/>
              </a:lnSpc>
              <a:buFont typeface="Arial" panose="020B0604020202020204" pitchFamily="34" charset="0"/>
              <a:buNone/>
            </a:pPr>
            <a:r>
              <a:rPr lang="en-GB" altLang="en-US"/>
              <a:t>Here, they are alphabetical but usually they would be in order of performance in a league table.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694A2F5-FB34-436C-968F-67B5DBDB5EBA}"/>
              </a:ext>
            </a:extLst>
          </p:cNvPr>
          <p:cNvSpPr/>
          <p:nvPr/>
        </p:nvSpPr>
        <p:spPr>
          <a:xfrm>
            <a:off x="4240213" y="4289425"/>
            <a:ext cx="4148137" cy="1803400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1" name="Content Placeholder 6">
            <a:extLst>
              <a:ext uri="{FF2B5EF4-FFF2-40B4-BE49-F238E27FC236}">
                <a16:creationId xmlns:a16="http://schemas.microsoft.com/office/drawing/2014/main" id="{FCD4F94C-309F-4480-9884-9F89BA4B09C2}"/>
              </a:ext>
            </a:extLst>
          </p:cNvPr>
          <p:cNvSpPr txBox="1">
            <a:spLocks/>
          </p:cNvSpPr>
          <p:nvPr/>
        </p:nvSpPr>
        <p:spPr>
          <a:xfrm>
            <a:off x="4240213" y="4289425"/>
            <a:ext cx="4148137" cy="180340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  <p:txBody>
          <a:bodyPr lIns="252000" tIns="252000" rIns="252000" bIns="252000" anchor="ctr"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We can order data by highlighting and using a Sort tool.</a:t>
            </a:r>
          </a:p>
          <a:p>
            <a:pPr marL="0" indent="0" fontAlgn="auto">
              <a:lnSpc>
                <a:spcPct val="110000"/>
              </a:lnSpc>
              <a:spcAft>
                <a:spcPts val="0"/>
              </a:spcAft>
              <a:buFont typeface="Arial" panose="020B0604020202020204" pitchFamily="34" charset="0"/>
              <a:buNone/>
              <a:defRPr/>
            </a:pPr>
            <a:r>
              <a:rPr lang="en-GB" dirty="0"/>
              <a:t>Watch how it is done, then try this with your spreadsheet.</a:t>
            </a:r>
          </a:p>
        </p:txBody>
      </p:sp>
      <p:pic>
        <p:nvPicPr>
          <p:cNvPr id="2" name="Recorded Sound">
            <a:hlinkClick r:id="" action="ppaction://media"/>
            <a:extLst>
              <a:ext uri="{FF2B5EF4-FFF2-40B4-BE49-F238E27FC236}">
                <a16:creationId xmlns:a16="http://schemas.microsoft.com/office/drawing/2014/main" id="{AB7A109C-C4BF-4F9B-A2E2-0C84BB28682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6635719" y="858837"/>
            <a:ext cx="487363" cy="48736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109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>
            <a:extLst>
              <a:ext uri="{FF2B5EF4-FFF2-40B4-BE49-F238E27FC236}">
                <a16:creationId xmlns:a16="http://schemas.microsoft.com/office/drawing/2014/main" id="{D453A808-6344-4E03-A15A-52C08B6D85DC}"/>
              </a:ext>
            </a:extLst>
          </p:cNvPr>
          <p:cNvSpPr/>
          <p:nvPr/>
        </p:nvSpPr>
        <p:spPr>
          <a:xfrm>
            <a:off x="755650" y="3519488"/>
            <a:ext cx="7632700" cy="2573337"/>
          </a:xfrm>
          <a:prstGeom prst="rect">
            <a:avLst/>
          </a:prstGeom>
          <a:solidFill>
            <a:srgbClr val="BCE2CD"/>
          </a:solidFill>
          <a:ln w="254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411" name="Title 5">
            <a:extLst>
              <a:ext uri="{FF2B5EF4-FFF2-40B4-BE49-F238E27FC236}">
                <a16:creationId xmlns:a16="http://schemas.microsoft.com/office/drawing/2014/main" id="{35EAF1D9-4FD0-4100-9782-C47B43216A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420688"/>
            <a:ext cx="8220075" cy="1165225"/>
          </a:xfrm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r>
              <a:rPr lang="en-GB" altLang="en-US"/>
              <a:t>Sorting Data</a:t>
            </a:r>
          </a:p>
        </p:txBody>
      </p:sp>
      <p:grpSp>
        <p:nvGrpSpPr>
          <p:cNvPr id="17412" name="Group 1">
            <a:extLst>
              <a:ext uri="{FF2B5EF4-FFF2-40B4-BE49-F238E27FC236}">
                <a16:creationId xmlns:a16="http://schemas.microsoft.com/office/drawing/2014/main" id="{D2C0D2CB-2000-4C68-B0B3-6C8CC38F911E}"/>
              </a:ext>
            </a:extLst>
          </p:cNvPr>
          <p:cNvGrpSpPr>
            <a:grpSpLocks/>
          </p:cNvGrpSpPr>
          <p:nvPr/>
        </p:nvGrpSpPr>
        <p:grpSpPr bwMode="auto">
          <a:xfrm>
            <a:off x="1093788" y="3598863"/>
            <a:ext cx="6956425" cy="2414587"/>
            <a:chOff x="840402" y="3487668"/>
            <a:chExt cx="7307574" cy="2537363"/>
          </a:xfrm>
        </p:grpSpPr>
        <p:pic>
          <p:nvPicPr>
            <p:cNvPr id="17425" name="Picture 11">
              <a:extLst>
                <a:ext uri="{FF2B5EF4-FFF2-40B4-BE49-F238E27FC236}">
                  <a16:creationId xmlns:a16="http://schemas.microsoft.com/office/drawing/2014/main" id="{C734C86A-B7A4-46F7-9A72-AD2B8842B06C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3904" t="4121" r="2428" b="74480"/>
            <a:stretch>
              <a:fillRect/>
            </a:stretch>
          </p:blipFill>
          <p:spPr bwMode="auto">
            <a:xfrm>
              <a:off x="840402" y="3487668"/>
              <a:ext cx="1546747" cy="253736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426" name="Picture 13">
              <a:extLst>
                <a:ext uri="{FF2B5EF4-FFF2-40B4-BE49-F238E27FC236}">
                  <a16:creationId xmlns:a16="http://schemas.microsoft.com/office/drawing/2014/main" id="{37FF3B6B-A120-412E-8230-8240D1D97BA1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7200" t="29163" r="7097" b="45229"/>
            <a:stretch>
              <a:fillRect/>
            </a:stretch>
          </p:blipFill>
          <p:spPr bwMode="auto">
            <a:xfrm>
              <a:off x="2627522" y="3492702"/>
              <a:ext cx="5520454" cy="2532329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1" name="Rectangle 20">
            <a:extLst>
              <a:ext uri="{FF2B5EF4-FFF2-40B4-BE49-F238E27FC236}">
                <a16:creationId xmlns:a16="http://schemas.microsoft.com/office/drawing/2014/main" id="{3AAB6201-318E-4AA4-A9CB-C63CC24E49C3}"/>
              </a:ext>
            </a:extLst>
          </p:cNvPr>
          <p:cNvSpPr/>
          <p:nvPr/>
        </p:nvSpPr>
        <p:spPr>
          <a:xfrm>
            <a:off x="755650" y="1574800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3D55D0B8-CA04-4412-AEA3-7C9ECD25BCC7}"/>
              </a:ext>
            </a:extLst>
          </p:cNvPr>
          <p:cNvSpPr/>
          <p:nvPr/>
        </p:nvSpPr>
        <p:spPr>
          <a:xfrm>
            <a:off x="4629150" y="1577975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1" name="A Font Style">
            <a:extLst>
              <a:ext uri="{FF2B5EF4-FFF2-40B4-BE49-F238E27FC236}">
                <a16:creationId xmlns:a16="http://schemas.microsoft.com/office/drawing/2014/main" id="{6E1C38B1-8E0A-4B2F-AC5C-9DF5CB9B7F72}"/>
              </a:ext>
            </a:extLst>
          </p:cNvPr>
          <p:cNvCxnSpPr>
            <a:stCxn id="26" idx="2"/>
          </p:cNvCxnSpPr>
          <p:nvPr/>
        </p:nvCxnSpPr>
        <p:spPr>
          <a:xfrm flipH="1">
            <a:off x="1520825" y="3406775"/>
            <a:ext cx="1114425" cy="57467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Rectangle 23">
            <a:extLst>
              <a:ext uri="{FF2B5EF4-FFF2-40B4-BE49-F238E27FC236}">
                <a16:creationId xmlns:a16="http://schemas.microsoft.com/office/drawing/2014/main" id="{D040B110-2A04-42BA-9931-954F16A0F60A}"/>
              </a:ext>
            </a:extLst>
          </p:cNvPr>
          <p:cNvSpPr/>
          <p:nvPr/>
        </p:nvSpPr>
        <p:spPr>
          <a:xfrm>
            <a:off x="755650" y="2538413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cxnSp>
        <p:nvCxnSpPr>
          <p:cNvPr id="33" name="A Font Style">
            <a:extLst>
              <a:ext uri="{FF2B5EF4-FFF2-40B4-BE49-F238E27FC236}">
                <a16:creationId xmlns:a16="http://schemas.microsoft.com/office/drawing/2014/main" id="{E3112C67-AD88-4E7F-A27A-076332D5EABB}"/>
              </a:ext>
            </a:extLst>
          </p:cNvPr>
          <p:cNvCxnSpPr>
            <a:stCxn id="28" idx="1"/>
          </p:cNvCxnSpPr>
          <p:nvPr/>
        </p:nvCxnSpPr>
        <p:spPr>
          <a:xfrm flipH="1">
            <a:off x="2443163" y="2019300"/>
            <a:ext cx="2185987" cy="307022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A Font Style">
            <a:extLst>
              <a:ext uri="{FF2B5EF4-FFF2-40B4-BE49-F238E27FC236}">
                <a16:creationId xmlns:a16="http://schemas.microsoft.com/office/drawing/2014/main" id="{BBBB434B-869D-4CD5-BE28-05B2763AC5F9}"/>
              </a:ext>
            </a:extLst>
          </p:cNvPr>
          <p:cNvCxnSpPr>
            <a:stCxn id="29" idx="2"/>
          </p:cNvCxnSpPr>
          <p:nvPr/>
        </p:nvCxnSpPr>
        <p:spPr>
          <a:xfrm flipH="1">
            <a:off x="4005263" y="3429000"/>
            <a:ext cx="2503487" cy="92392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A Font Style">
            <a:extLst>
              <a:ext uri="{FF2B5EF4-FFF2-40B4-BE49-F238E27FC236}">
                <a16:creationId xmlns:a16="http://schemas.microsoft.com/office/drawing/2014/main" id="{C98C408B-EA48-489C-9230-78456D2E01CB}"/>
              </a:ext>
            </a:extLst>
          </p:cNvPr>
          <p:cNvCxnSpPr>
            <a:stCxn id="29" idx="2"/>
          </p:cNvCxnSpPr>
          <p:nvPr/>
        </p:nvCxnSpPr>
        <p:spPr>
          <a:xfrm>
            <a:off x="6508750" y="3429000"/>
            <a:ext cx="539750" cy="923925"/>
          </a:xfrm>
          <a:prstGeom prst="straightConnector1">
            <a:avLst/>
          </a:prstGeom>
          <a:ln w="38100">
            <a:solidFill>
              <a:srgbClr val="78A2B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" name="Rectangle 28">
            <a:extLst>
              <a:ext uri="{FF2B5EF4-FFF2-40B4-BE49-F238E27FC236}">
                <a16:creationId xmlns:a16="http://schemas.microsoft.com/office/drawing/2014/main" id="{C2D86BA3-196C-4023-96E2-C58254D20005}"/>
              </a:ext>
            </a:extLst>
          </p:cNvPr>
          <p:cNvSpPr/>
          <p:nvPr/>
        </p:nvSpPr>
        <p:spPr>
          <a:xfrm>
            <a:off x="4629150" y="2543175"/>
            <a:ext cx="3759200" cy="885825"/>
          </a:xfrm>
          <a:prstGeom prst="rect">
            <a:avLst/>
          </a:prstGeom>
          <a:solidFill>
            <a:schemeClr val="bg1"/>
          </a:solidFill>
          <a:ln w="25400">
            <a:solidFill>
              <a:srgbClr val="78A2B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17421" name="Content Placeholder 6">
            <a:extLst>
              <a:ext uri="{FF2B5EF4-FFF2-40B4-BE49-F238E27FC236}">
                <a16:creationId xmlns:a16="http://schemas.microsoft.com/office/drawing/2014/main" id="{219E1943-120A-44E3-8671-518CD4A1C555}"/>
              </a:ext>
            </a:extLst>
          </p:cNvPr>
          <p:cNvSpPr>
            <a:spLocks/>
          </p:cNvSpPr>
          <p:nvPr/>
        </p:nvSpPr>
        <p:spPr bwMode="auto">
          <a:xfrm>
            <a:off x="755650" y="1585913"/>
            <a:ext cx="3759200" cy="8572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First select your table of data, including column headings.</a:t>
            </a:r>
          </a:p>
        </p:txBody>
      </p:sp>
      <p:sp>
        <p:nvSpPr>
          <p:cNvPr id="28" name="Content Placeholder 6">
            <a:extLst>
              <a:ext uri="{FF2B5EF4-FFF2-40B4-BE49-F238E27FC236}">
                <a16:creationId xmlns:a16="http://schemas.microsoft.com/office/drawing/2014/main" id="{50753A98-F0CE-4DC7-A572-EDA9428EA230}"/>
              </a:ext>
            </a:extLst>
          </p:cNvPr>
          <p:cNvSpPr>
            <a:spLocks/>
          </p:cNvSpPr>
          <p:nvPr/>
        </p:nvSpPr>
        <p:spPr bwMode="auto">
          <a:xfrm>
            <a:off x="4629150" y="1590675"/>
            <a:ext cx="3759200" cy="8572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In the drop-down menu, select ‘Custom Sort’.</a:t>
            </a:r>
          </a:p>
        </p:txBody>
      </p:sp>
      <p:sp>
        <p:nvSpPr>
          <p:cNvPr id="30" name="Content Placeholder 6">
            <a:extLst>
              <a:ext uri="{FF2B5EF4-FFF2-40B4-BE49-F238E27FC236}">
                <a16:creationId xmlns:a16="http://schemas.microsoft.com/office/drawing/2014/main" id="{7DC8E57E-5B3B-4884-8904-C663D0E57A35}"/>
              </a:ext>
            </a:extLst>
          </p:cNvPr>
          <p:cNvSpPr>
            <a:spLocks/>
          </p:cNvSpPr>
          <p:nvPr/>
        </p:nvSpPr>
        <p:spPr bwMode="auto">
          <a:xfrm>
            <a:off x="4629150" y="2552700"/>
            <a:ext cx="3759200" cy="858838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Choose how to sort your data and the Order.</a:t>
            </a:r>
          </a:p>
        </p:txBody>
      </p:sp>
      <p:sp>
        <p:nvSpPr>
          <p:cNvPr id="26" name="Content Placeholder 6">
            <a:extLst>
              <a:ext uri="{FF2B5EF4-FFF2-40B4-BE49-F238E27FC236}">
                <a16:creationId xmlns:a16="http://schemas.microsoft.com/office/drawing/2014/main" id="{046C83C8-9D26-478D-93E0-4C61149BFD5D}"/>
              </a:ext>
            </a:extLst>
          </p:cNvPr>
          <p:cNvSpPr>
            <a:spLocks/>
          </p:cNvSpPr>
          <p:nvPr/>
        </p:nvSpPr>
        <p:spPr bwMode="auto">
          <a:xfrm>
            <a:off x="755650" y="2549525"/>
            <a:ext cx="3759200" cy="857250"/>
          </a:xfrm>
          <a:prstGeom prst="roundRect">
            <a:avLst>
              <a:gd name="adj" fmla="val 0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1pPr>
            <a:lvl2pPr marL="685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Sassoon Infant Rg" pitchFamily="50" charset="0"/>
                <a:ea typeface="Sassoon Infant Rg" pitchFamily="50" charset="0"/>
                <a:cs typeface="Sassoon Infant Rg" pitchFamily="50" charset="0"/>
              </a:defRPr>
            </a:lvl9pPr>
          </a:lstStyle>
          <a:p>
            <a:pPr eaLnBrk="1" hangingPunct="1">
              <a:lnSpc>
                <a:spcPct val="120000"/>
              </a:lnSpc>
              <a:buFont typeface="Arial" panose="020B0604020202020204" pitchFamily="34" charset="0"/>
              <a:buNone/>
            </a:pPr>
            <a:r>
              <a:rPr lang="en-GB" altLang="en-US"/>
              <a:t>Click on Sort &amp; Filter.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 nodeType="clickPar">
                      <p:stCondLst>
                        <p:cond delay="indefinite"/>
                      </p:stCondLst>
                      <p:childTnLst>
                        <p:par>
                          <p:cTn id="2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27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Twinkl Planit">
      <a:dk1>
        <a:srgbClr val="1C1C1C"/>
      </a:dk1>
      <a:lt1>
        <a:srgbClr val="FFFFFF"/>
      </a:lt1>
      <a:dk2>
        <a:srgbClr val="132A8C"/>
      </a:dk2>
      <a:lt2>
        <a:srgbClr val="E2E2E2"/>
      </a:lt2>
      <a:accent1>
        <a:srgbClr val="6B388C"/>
      </a:accent1>
      <a:accent2>
        <a:srgbClr val="E6236A"/>
      </a:accent2>
      <a:accent3>
        <a:srgbClr val="32B3A2"/>
      </a:accent3>
      <a:accent4>
        <a:srgbClr val="A21774"/>
      </a:accent4>
      <a:accent5>
        <a:srgbClr val="14B4E4"/>
      </a:accent5>
      <a:accent6>
        <a:srgbClr val="EE7918"/>
      </a:accent6>
      <a:hlink>
        <a:srgbClr val="14B4E4"/>
      </a:hlink>
      <a:folHlink>
        <a:srgbClr val="86CEFA"/>
      </a:folHlink>
    </a:clrScheme>
    <a:fontScheme name="Twinkl Planit">
      <a:majorFont>
        <a:latin typeface="Sassoon Infant Md"/>
        <a:ea typeface=""/>
        <a:cs typeface=""/>
      </a:majorFont>
      <a:minorFont>
        <a:latin typeface="Sassoon Infant Rg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1250</TotalTime>
  <Words>521</Words>
  <Application>Microsoft Office PowerPoint</Application>
  <PresentationFormat>On-screen Show (4:3)</PresentationFormat>
  <Paragraphs>50</Paragraphs>
  <Slides>11</Slides>
  <Notes>0</Notes>
  <HiddenSlides>0</HiddenSlides>
  <MMClips>8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11</vt:i4>
      </vt:variant>
    </vt:vector>
  </HeadingPairs>
  <TitlesOfParts>
    <vt:vector size="17" baseType="lpstr">
      <vt:lpstr>Sassoon Infant Rg</vt:lpstr>
      <vt:lpstr>BPreplay</vt:lpstr>
      <vt:lpstr>Arial</vt:lpstr>
      <vt:lpstr>Sassoon Infant Md</vt:lpstr>
      <vt:lpstr>Calibri</vt:lpstr>
      <vt:lpstr>Office Theme</vt:lpstr>
      <vt:lpstr>PowerPoint Presentation</vt:lpstr>
      <vt:lpstr>PowerPoint Presentation</vt:lpstr>
      <vt:lpstr>Using Spreadsheets</vt:lpstr>
      <vt:lpstr>Formula for Purpose</vt:lpstr>
      <vt:lpstr>Formula for a Purpose</vt:lpstr>
      <vt:lpstr>Creating Graphs</vt:lpstr>
      <vt:lpstr>Creating Graphs</vt:lpstr>
      <vt:lpstr>Sorting Data</vt:lpstr>
      <vt:lpstr>Sorting Data</vt:lpstr>
      <vt:lpstr>Plenary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Katie Barker</cp:lastModifiedBy>
  <cp:revision>101</cp:revision>
  <dcterms:created xsi:type="dcterms:W3CDTF">2014-10-01T16:09:27Z</dcterms:created>
  <dcterms:modified xsi:type="dcterms:W3CDTF">2021-01-15T17:03:07Z</dcterms:modified>
</cp:coreProperties>
</file>