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48" r:id="rId5"/>
    <p:sldMasterId id="2147483674" r:id="rId6"/>
    <p:sldMasterId id="2147483683" r:id="rId7"/>
  </p:sldMasterIdLst>
  <p:sldIdLst>
    <p:sldId id="256" r:id="rId8"/>
    <p:sldId id="259" r:id="rId9"/>
    <p:sldId id="265" r:id="rId10"/>
    <p:sldId id="266" r:id="rId11"/>
    <p:sldId id="267" r:id="rId12"/>
    <p:sldId id="268" r:id="rId13"/>
    <p:sldId id="270" r:id="rId14"/>
    <p:sldId id="271"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r>
              <a:rPr lang="en-GB" sz="5400" b="1" dirty="0" smtClean="0">
                <a:ln w="3175">
                  <a:solidFill>
                    <a:srgbClr val="7030A0"/>
                  </a:solidFill>
                </a:ln>
                <a:solidFill>
                  <a:schemeClr val="bg1"/>
                </a:solidFill>
                <a:latin typeface="Bodoni MT" panose="02070603080606020203" pitchFamily="18" charset="0"/>
              </a:rPr>
              <a:t>The Rhythm of Life Lent Journey</a:t>
            </a:r>
          </a:p>
        </p:txBody>
      </p:sp>
    </p:spTree>
    <p:extLst>
      <p:ext uri="{BB962C8B-B14F-4D97-AF65-F5344CB8AC3E}">
        <p14:creationId xmlns:p14="http://schemas.microsoft.com/office/powerpoint/2010/main" val="149436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a:stretch>
            <a:fillRect/>
          </a:stretch>
        </p:blipFill>
        <p:spPr>
          <a:xfrm>
            <a:off x="10886487" y="147659"/>
            <a:ext cx="1080000" cy="1080000"/>
          </a:xfrm>
          <a:prstGeom prst="rect">
            <a:avLst/>
          </a:prstGeom>
          <a:ln w="12700">
            <a:solidFill>
              <a:srgbClr val="000000"/>
            </a:solidFill>
          </a:ln>
        </p:spPr>
      </p:pic>
      <p:sp>
        <p:nvSpPr>
          <p:cNvPr id="5" name="Rectangle 4"/>
          <p:cNvSpPr/>
          <p:nvPr userDrawn="1"/>
        </p:nvSpPr>
        <p:spPr>
          <a:xfrm>
            <a:off x="6061167" y="1126649"/>
            <a:ext cx="4469493" cy="584775"/>
          </a:xfrm>
          <a:prstGeom prst="rect">
            <a:avLst/>
          </a:prstGeom>
        </p:spPr>
        <p:txBody>
          <a:bodyPr wrap="non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1" name="TextBox 10"/>
          <p:cNvSpPr txBox="1"/>
          <p:nvPr userDrawn="1"/>
        </p:nvSpPr>
        <p:spPr>
          <a:xfrm>
            <a:off x="6061167" y="1906168"/>
            <a:ext cx="5905320"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encouraging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31951362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8" name="Picture 7"/>
          <p:cNvPicPr>
            <a:picLocks/>
          </p:cNvPicPr>
          <p:nvPr userDrawn="1"/>
        </p:nvPicPr>
        <p:blipFill>
          <a:blip r:embed="rId3"/>
          <a:stretch>
            <a:fillRect/>
          </a:stretch>
        </p:blipFill>
        <p:spPr>
          <a:xfrm>
            <a:off x="10886487" y="147659"/>
            <a:ext cx="1080000" cy="1080000"/>
          </a:xfrm>
          <a:prstGeom prst="rect">
            <a:avLst/>
          </a:prstGeom>
          <a:ln>
            <a:solidFill>
              <a:srgbClr val="000000"/>
            </a:solidFill>
          </a:ln>
        </p:spPr>
      </p:pic>
      <p:sp>
        <p:nvSpPr>
          <p:cNvPr id="11" name="Rectangle 10"/>
          <p:cNvSpPr/>
          <p:nvPr userDrawn="1"/>
        </p:nvSpPr>
        <p:spPr>
          <a:xfrm>
            <a:off x="6061168" y="1130554"/>
            <a:ext cx="4600782" cy="584775"/>
          </a:xfrm>
          <a:prstGeom prst="rect">
            <a:avLst/>
          </a:prstGeom>
        </p:spPr>
        <p:txBody>
          <a:bodyPr wrap="square">
            <a:spAutoFit/>
          </a:bodyPr>
          <a:lstStyle/>
          <a:p>
            <a:r>
              <a:rPr lang="en-GB" sz="3200" u="sng" dirty="0" smtClean="0">
                <a:solidFill>
                  <a:schemeClr val="tx1"/>
                </a:solidFill>
                <a:latin typeface="Calibri" panose="020F0502020204030204" pitchFamily="34" charset="0"/>
                <a:cs typeface="Calibri" panose="020F0502020204030204" pitchFamily="34" charset="0"/>
              </a:rPr>
              <a:t>The </a:t>
            </a:r>
            <a:r>
              <a:rPr lang="en-GB" sz="3200" u="sng" dirty="0">
                <a:solidFill>
                  <a:schemeClr val="tx1"/>
                </a:solidFill>
                <a:latin typeface="Calibri" panose="020F0502020204030204" pitchFamily="34" charset="0"/>
                <a:cs typeface="Calibri" panose="020F0502020204030204" pitchFamily="34" charset="0"/>
              </a:rPr>
              <a:t>Rhythm of Life Prayer</a:t>
            </a:r>
          </a:p>
        </p:txBody>
      </p:sp>
      <p:sp>
        <p:nvSpPr>
          <p:cNvPr id="12" name="Rectangle 11"/>
          <p:cNvSpPr/>
          <p:nvPr userDrawn="1"/>
        </p:nvSpPr>
        <p:spPr>
          <a:xfrm>
            <a:off x="600635" y="1126649"/>
            <a:ext cx="3518527" cy="584775"/>
          </a:xfrm>
          <a:prstGeom prst="rect">
            <a:avLst/>
          </a:prstGeom>
        </p:spPr>
        <p:txBody>
          <a:bodyPr wrap="none">
            <a:spAutoFit/>
          </a:bodyPr>
          <a:lstStyle/>
          <a:p>
            <a:r>
              <a:rPr lang="en-GB" sz="3200" u="sng" dirty="0">
                <a:solidFill>
                  <a:schemeClr val="tx1"/>
                </a:solidFill>
                <a:latin typeface="Calibri" panose="020F0502020204030204" pitchFamily="34" charset="0"/>
                <a:cs typeface="Calibri" panose="020F0502020204030204" pitchFamily="34" charset="0"/>
              </a:rPr>
              <a:t>A Prayer for the Day</a:t>
            </a:r>
          </a:p>
        </p:txBody>
      </p:sp>
      <p:sp>
        <p:nvSpPr>
          <p:cNvPr id="13"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4"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5" name="TextBox 14"/>
          <p:cNvSpPr txBox="1"/>
          <p:nvPr userDrawn="1"/>
        </p:nvSpPr>
        <p:spPr>
          <a:xfrm>
            <a:off x="6061167" y="1906168"/>
            <a:ext cx="5905320"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encouraging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12555214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5"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8" name="Rectangle 7"/>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2" name="TextBox 11"/>
          <p:cNvSpPr txBox="1"/>
          <p:nvPr userDrawn="1"/>
        </p:nvSpPr>
        <p:spPr>
          <a:xfrm>
            <a:off x="6061167" y="1906168"/>
            <a:ext cx="6000204"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encouraging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21470046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4" name="Picture 3"/>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7" name="Rectangle 6"/>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1" name="TextBox 10"/>
          <p:cNvSpPr txBox="1"/>
          <p:nvPr userDrawn="1"/>
        </p:nvSpPr>
        <p:spPr>
          <a:xfrm>
            <a:off x="6061167" y="1906168"/>
            <a:ext cx="5905320"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encouraging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6320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8" name="Rectangle 7"/>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0"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2" name="TextBox 11"/>
          <p:cNvSpPr txBox="1"/>
          <p:nvPr userDrawn="1"/>
        </p:nvSpPr>
        <p:spPr>
          <a:xfrm>
            <a:off x="6061167" y="1906168"/>
            <a:ext cx="5905320"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encouraging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31908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886487" y="165078"/>
            <a:ext cx="1080000" cy="1080000"/>
          </a:xfrm>
          <a:prstGeom prst="rect">
            <a:avLst/>
          </a:prstGeom>
          <a:ln>
            <a:solidFill>
              <a:schemeClr val="tx1"/>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smtClean="0">
                <a:solidFill>
                  <a:srgbClr val="0070C0"/>
                </a:solidFill>
                <a:latin typeface="Calibri" panose="020F0502020204030204" pitchFamily="34" charset="0"/>
                <a:cs typeface="Calibri" panose="020F0502020204030204" pitchFamily="34" charset="0"/>
              </a:rPr>
              <a:t>The </a:t>
            </a:r>
            <a:r>
              <a:rPr lang="en-GB" sz="3200" u="sng" dirty="0">
                <a:solidFill>
                  <a:srgbClr val="0070C0"/>
                </a:solidFill>
                <a:latin typeface="Calibri" panose="020F0502020204030204" pitchFamily="34" charset="0"/>
                <a:cs typeface="Calibri" panose="020F0502020204030204" pitchFamily="34" charset="0"/>
              </a:rPr>
              <a:t>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0070C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tx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tx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tx1"/>
              </a:solidFill>
              <a:latin typeface="+mn-lt"/>
            </a:endParaRPr>
          </a:p>
        </p:txBody>
      </p:sp>
      <p:sp>
        <p:nvSpPr>
          <p:cNvPr id="13" name="TextBox 12"/>
          <p:cNvSpPr txBox="1"/>
          <p:nvPr userDrawn="1"/>
        </p:nvSpPr>
        <p:spPr>
          <a:xfrm>
            <a:off x="6061167" y="1906168"/>
            <a:ext cx="5905320" cy="4031873"/>
          </a:xfrm>
          <a:prstGeom prst="rect">
            <a:avLst/>
          </a:prstGeom>
          <a:noFill/>
        </p:spPr>
        <p:txBody>
          <a:bodyPr wrap="square" rtlCol="0">
            <a:spAutoFit/>
          </a:bodyPr>
          <a:lstStyle/>
          <a:p>
            <a:r>
              <a:rPr lang="en-GB" sz="3200" dirty="0" smtClean="0">
                <a:solidFill>
                  <a:schemeClr val="tx1"/>
                </a:solidFill>
              </a:rPr>
              <a:t>Loving God,</a:t>
            </a:r>
          </a:p>
          <a:p>
            <a:r>
              <a:rPr lang="en-GB" sz="3200" dirty="0" smtClean="0">
                <a:solidFill>
                  <a:schemeClr val="tx1"/>
                </a:solidFill>
              </a:rPr>
              <a:t>As we journey through this season</a:t>
            </a:r>
          </a:p>
          <a:p>
            <a:r>
              <a:rPr lang="en-GB" sz="3200" dirty="0" smtClean="0">
                <a:solidFill>
                  <a:schemeClr val="tx1"/>
                </a:solidFill>
              </a:rPr>
              <a:t>Help us to practice </a:t>
            </a:r>
          </a:p>
          <a:p>
            <a:r>
              <a:rPr lang="en-GB" sz="3200" dirty="0" smtClean="0">
                <a:solidFill>
                  <a:schemeClr val="tx1"/>
                </a:solidFill>
              </a:rPr>
              <a:t>the habit of encouraging</a:t>
            </a:r>
          </a:p>
          <a:p>
            <a:r>
              <a:rPr lang="en-GB" sz="3200" dirty="0" smtClean="0">
                <a:solidFill>
                  <a:schemeClr val="tx1"/>
                </a:solidFill>
              </a:rPr>
              <a:t>So that the rhythm of our lives</a:t>
            </a:r>
          </a:p>
          <a:p>
            <a:r>
              <a:rPr lang="en-GB" sz="3200" dirty="0" smtClean="0">
                <a:solidFill>
                  <a:schemeClr val="tx1"/>
                </a:solidFill>
              </a:rPr>
              <a:t>Can bring us closer to each other </a:t>
            </a:r>
          </a:p>
          <a:p>
            <a:r>
              <a:rPr lang="en-GB" sz="3200" dirty="0" smtClean="0">
                <a:solidFill>
                  <a:schemeClr val="tx1"/>
                </a:solidFill>
              </a:rPr>
              <a:t>and to you.</a:t>
            </a:r>
          </a:p>
          <a:p>
            <a:r>
              <a:rPr lang="en-GB" sz="3200" dirty="0" smtClean="0">
                <a:solidFill>
                  <a:schemeClr val="tx1"/>
                </a:solidFill>
              </a:rPr>
              <a:t>Amen</a:t>
            </a:r>
          </a:p>
        </p:txBody>
      </p:sp>
    </p:spTree>
    <p:extLst>
      <p:ext uri="{BB962C8B-B14F-4D97-AF65-F5344CB8AC3E}">
        <p14:creationId xmlns:p14="http://schemas.microsoft.com/office/powerpoint/2010/main" val="11232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991100" y="147659"/>
            <a:ext cx="1080000" cy="1080000"/>
          </a:xfrm>
          <a:prstGeom prst="rect">
            <a:avLst/>
          </a:prstGeom>
          <a:ln>
            <a:solidFill>
              <a:srgbClr val="000000"/>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smtClean="0">
                <a:solidFill>
                  <a:srgbClr val="FFFF00"/>
                </a:solidFill>
                <a:latin typeface="Calibri" panose="020F0502020204030204" pitchFamily="34" charset="0"/>
                <a:cs typeface="Calibri" panose="020F0502020204030204" pitchFamily="34" charset="0"/>
              </a:rPr>
              <a:t>The </a:t>
            </a:r>
            <a:r>
              <a:rPr lang="en-GB" sz="3200" u="sng" dirty="0">
                <a:solidFill>
                  <a:srgbClr val="FFFF00"/>
                </a:solidFill>
                <a:latin typeface="Calibri" panose="020F0502020204030204" pitchFamily="34" charset="0"/>
                <a:cs typeface="Calibri" panose="020F0502020204030204" pitchFamily="34" charset="0"/>
              </a:rPr>
              <a:t>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smtClean="0">
                <a:solidFill>
                  <a:schemeClr val="bg1"/>
                </a:solidFill>
                <a:latin typeface="Calibri" panose="020F0502020204030204" pitchFamily="34" charset="0"/>
                <a:cs typeface="Calibri" panose="020F0502020204030204" pitchFamily="34" charset="0"/>
              </a:rPr>
              <a:t>Insert Prayer Text</a:t>
            </a:r>
            <a:endParaRPr lang="en-GB" sz="3200" dirty="0">
              <a:solidFill>
                <a:schemeClr val="bg1"/>
              </a:solidFill>
              <a:latin typeface="Calibri" panose="020F0502020204030204" pitchFamily="34" charset="0"/>
              <a:cs typeface="Calibri" panose="020F0502020204030204" pitchFamily="34" charset="0"/>
            </a:endParaRP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smtClean="0">
              <a:solidFill>
                <a:schemeClr val="bg1"/>
              </a:solidFill>
              <a:latin typeface="+mn-lt"/>
            </a:endParaRPr>
          </a:p>
        </p:txBody>
      </p:sp>
      <p:sp>
        <p:nvSpPr>
          <p:cNvPr id="13" name="TextBox 12"/>
          <p:cNvSpPr txBox="1"/>
          <p:nvPr userDrawn="1"/>
        </p:nvSpPr>
        <p:spPr>
          <a:xfrm>
            <a:off x="6061167" y="1906168"/>
            <a:ext cx="5905320" cy="4031873"/>
          </a:xfrm>
          <a:prstGeom prst="rect">
            <a:avLst/>
          </a:prstGeom>
          <a:noFill/>
        </p:spPr>
        <p:txBody>
          <a:bodyPr wrap="square" rtlCol="0">
            <a:spAutoFit/>
          </a:bodyPr>
          <a:lstStyle/>
          <a:p>
            <a:r>
              <a:rPr lang="en-GB" sz="3200" dirty="0" smtClean="0">
                <a:solidFill>
                  <a:schemeClr val="bg1"/>
                </a:solidFill>
              </a:rPr>
              <a:t>Loving God,</a:t>
            </a:r>
          </a:p>
          <a:p>
            <a:r>
              <a:rPr lang="en-GB" sz="3200" dirty="0" smtClean="0">
                <a:solidFill>
                  <a:schemeClr val="bg1"/>
                </a:solidFill>
              </a:rPr>
              <a:t>As we journey through this season</a:t>
            </a:r>
          </a:p>
          <a:p>
            <a:r>
              <a:rPr lang="en-GB" sz="3200" dirty="0" smtClean="0">
                <a:solidFill>
                  <a:schemeClr val="bg1"/>
                </a:solidFill>
              </a:rPr>
              <a:t>Help us to practice </a:t>
            </a:r>
          </a:p>
          <a:p>
            <a:r>
              <a:rPr lang="en-GB" sz="3200" dirty="0" smtClean="0">
                <a:solidFill>
                  <a:schemeClr val="bg1"/>
                </a:solidFill>
              </a:rPr>
              <a:t>the habit of encouraging</a:t>
            </a:r>
          </a:p>
          <a:p>
            <a:r>
              <a:rPr lang="en-GB" sz="3200" dirty="0" smtClean="0">
                <a:solidFill>
                  <a:schemeClr val="bg1"/>
                </a:solidFill>
              </a:rPr>
              <a:t>So that the rhythm of our lives</a:t>
            </a:r>
          </a:p>
          <a:p>
            <a:r>
              <a:rPr lang="en-GB" sz="3200" dirty="0" smtClean="0">
                <a:solidFill>
                  <a:schemeClr val="bg1"/>
                </a:solidFill>
              </a:rPr>
              <a:t>Can bring us closer to each other </a:t>
            </a:r>
          </a:p>
          <a:p>
            <a:r>
              <a:rPr lang="en-GB" sz="3200" dirty="0" smtClean="0">
                <a:solidFill>
                  <a:schemeClr val="bg1"/>
                </a:solidFill>
              </a:rPr>
              <a:t>and to you.</a:t>
            </a:r>
          </a:p>
          <a:p>
            <a:r>
              <a:rPr lang="en-GB" sz="3200" dirty="0" smtClean="0">
                <a:solidFill>
                  <a:schemeClr val="bg1"/>
                </a:solidFill>
              </a:rPr>
              <a:t>Amen</a:t>
            </a:r>
          </a:p>
        </p:txBody>
      </p:sp>
    </p:spTree>
    <p:extLst>
      <p:ext uri="{BB962C8B-B14F-4D97-AF65-F5344CB8AC3E}">
        <p14:creationId xmlns:p14="http://schemas.microsoft.com/office/powerpoint/2010/main" val="7698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25854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093399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98645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388091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46515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4250AD-5494-40E5-8A1F-923D3B709D0B}"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947349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4250AD-5494-40E5-8A1F-923D3B709D0B}"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330664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50AD-5494-40E5-8A1F-923D3B709D0B}"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86569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622990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017765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54393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83032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8" name="Picture 7"/>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417131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5981633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4" name="Picture 3"/>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115546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332331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2" name="Title 1"/>
          <p:cNvSpPr>
            <a:spLocks noGrp="1"/>
          </p:cNvSpPr>
          <p:nvPr>
            <p:ph type="title" hasCustomPrompt="1"/>
          </p:nvPr>
        </p:nvSpPr>
        <p:spPr/>
        <p:txBody>
          <a:bodyPr>
            <a:normAutofit/>
          </a:bodyPr>
          <a:lstStyle>
            <a:lvl1pPr>
              <a:defRPr sz="3200">
                <a:solidFill>
                  <a:srgbClr val="002060"/>
                </a:solidFill>
                <a:latin typeface="+mn-lt"/>
              </a:defRPr>
            </a:lvl1pPr>
          </a:lstStyle>
          <a:p>
            <a:r>
              <a:rPr lang="en-US" dirty="0" smtClean="0"/>
              <a:t>Text</a:t>
            </a:r>
            <a:endParaRPr lang="en-GB" dirty="0"/>
          </a:p>
        </p:txBody>
      </p:sp>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20554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2" name="Title 1"/>
          <p:cNvSpPr>
            <a:spLocks noGrp="1"/>
          </p:cNvSpPr>
          <p:nvPr>
            <p:ph type="title" hasCustomPrompt="1"/>
          </p:nvPr>
        </p:nvSpPr>
        <p:spPr/>
        <p:txBody>
          <a:bodyPr>
            <a:normAutofit/>
          </a:bodyPr>
          <a:lstStyle>
            <a:lvl1pPr>
              <a:defRPr sz="3200">
                <a:solidFill>
                  <a:schemeClr val="bg1"/>
                </a:solidFill>
                <a:latin typeface="+mn-lt"/>
              </a:defRPr>
            </a:lvl1pPr>
          </a:lstStyle>
          <a:p>
            <a:r>
              <a:rPr lang="en-US" dirty="0" smtClean="0"/>
              <a:t>Text</a:t>
            </a:r>
            <a:endParaRPr lang="en-GB" dirty="0"/>
          </a:p>
        </p:txBody>
      </p:sp>
      <p:pic>
        <p:nvPicPr>
          <p:cNvPr id="7" name="Picture 6"/>
          <p:cNvPicPr>
            <a:picLocks/>
          </p:cNvPicPr>
          <p:nvPr userDrawn="1"/>
        </p:nvPicPr>
        <p:blipFill>
          <a:blip r:embed="rId3"/>
          <a:stretch>
            <a:fillRect/>
          </a:stretch>
        </p:blipFill>
        <p:spPr>
          <a:xfrm>
            <a:off x="10962744" y="5601302"/>
            <a:ext cx="1080000" cy="1080000"/>
          </a:xfrm>
          <a:prstGeom prst="rect">
            <a:avLst/>
          </a:prstGeom>
          <a:ln>
            <a:solidFill>
              <a:srgbClr val="000000"/>
            </a:solidFill>
          </a:ln>
        </p:spPr>
      </p:pic>
    </p:spTree>
    <p:extLst>
      <p:ext uri="{BB962C8B-B14F-4D97-AF65-F5344CB8AC3E}">
        <p14:creationId xmlns:p14="http://schemas.microsoft.com/office/powerpoint/2010/main" val="26790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65421877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Opening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70A8-3A89-46B9-AF68-21608693CBF6}"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65C49-F22D-44D2-B583-76EE0CBC5EBD}" type="slidenum">
              <a:rPr lang="en-GB" smtClean="0"/>
              <a:t>‹#›</a:t>
            </a:fld>
            <a:endParaRPr lang="en-GB"/>
          </a:p>
        </p:txBody>
      </p:sp>
    </p:spTree>
    <p:extLst>
      <p:ext uri="{BB962C8B-B14F-4D97-AF65-F5344CB8AC3E}">
        <p14:creationId xmlns:p14="http://schemas.microsoft.com/office/powerpoint/2010/main" val="2250725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Content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5D98F-8E32-4E12-97C9-5913C79A3E3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FFD4-1150-459A-8230-785B7C204C07}" type="slidenum">
              <a:rPr lang="en-GB" smtClean="0"/>
              <a:t>‹#›</a:t>
            </a:fld>
            <a:endParaRPr lang="en-GB"/>
          </a:p>
        </p:txBody>
      </p:sp>
    </p:spTree>
    <p:extLst>
      <p:ext uri="{BB962C8B-B14F-4D97-AF65-F5344CB8AC3E}">
        <p14:creationId xmlns:p14="http://schemas.microsoft.com/office/powerpoint/2010/main" val="2662628350"/>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61" r:id="rId3"/>
    <p:sldLayoutId id="2147483662" r:id="rId4"/>
    <p:sldLayoutId id="2147483663" r:id="rId5"/>
    <p:sldLayoutId id="2147483664" r:id="rId6"/>
    <p:sldLayoutId id="2147483665" r:id="rId7"/>
    <p:sldLayoutId id="2147483673"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Prayer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47BF4-E585-463A-A85A-8ED2375C59D2}"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D434-FC01-406E-A299-280C20C82524}" type="slidenum">
              <a:rPr lang="en-GB" smtClean="0"/>
              <a:t>‹#›</a:t>
            </a:fld>
            <a:endParaRPr lang="en-GB"/>
          </a:p>
        </p:txBody>
      </p:sp>
    </p:spTree>
    <p:extLst>
      <p:ext uri="{BB962C8B-B14F-4D97-AF65-F5344CB8AC3E}">
        <p14:creationId xmlns:p14="http://schemas.microsoft.com/office/powerpoint/2010/main" val="1556817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250AD-5494-40E5-8A1F-923D3B709D0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0940-D09B-4A5D-8396-7662EEC4494A}" type="slidenum">
              <a:rPr lang="en-GB" smtClean="0"/>
              <a:t>‹#›</a:t>
            </a:fld>
            <a:endParaRPr lang="en-GB"/>
          </a:p>
        </p:txBody>
      </p:sp>
    </p:spTree>
    <p:extLst>
      <p:ext uri="{BB962C8B-B14F-4D97-AF65-F5344CB8AC3E}">
        <p14:creationId xmlns:p14="http://schemas.microsoft.com/office/powerpoint/2010/main" val="22719004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9.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 y="1123406"/>
            <a:ext cx="3191708" cy="769441"/>
          </a:xfrm>
          <a:prstGeom prst="rect">
            <a:avLst/>
          </a:prstGeom>
          <a:noFill/>
        </p:spPr>
        <p:txBody>
          <a:bodyPr wrap="none" rtlCol="0">
            <a:spAutoFit/>
          </a:bodyPr>
          <a:lstStyle/>
          <a:p>
            <a:r>
              <a:rPr lang="en-GB" sz="4400" b="1" smtClean="0">
                <a:ln>
                  <a:solidFill>
                    <a:srgbClr val="7030A0"/>
                  </a:solidFill>
                </a:ln>
                <a:solidFill>
                  <a:schemeClr val="bg1"/>
                </a:solidFill>
                <a:latin typeface="Bodoni MT" panose="02070603080606020203" pitchFamily="18" charset="0"/>
              </a:rPr>
              <a:t>Encourag</a:t>
            </a:r>
            <a:r>
              <a:rPr lang="en-GB" sz="4400" b="1" smtClean="0">
                <a:ln>
                  <a:solidFill>
                    <a:srgbClr val="7030A0"/>
                  </a:solidFill>
                </a:ln>
                <a:solidFill>
                  <a:schemeClr val="bg1"/>
                </a:solidFill>
                <a:latin typeface="Bodoni MT" panose="02070603080606020203" pitchFamily="18" charset="0"/>
              </a:rPr>
              <a:t>ing</a:t>
            </a:r>
            <a:endParaRPr lang="en-GB" sz="4400" b="1" dirty="0">
              <a:ln>
                <a:solidFill>
                  <a:srgbClr val="7030A0"/>
                </a:solidFill>
              </a:ln>
              <a:solidFill>
                <a:schemeClr val="bg1"/>
              </a:solidFill>
              <a:latin typeface="Bodoni MT" panose="02070603080606020203" pitchFamily="18" charset="0"/>
            </a:endParaRPr>
          </a:p>
        </p:txBody>
      </p:sp>
    </p:spTree>
    <p:extLst>
      <p:ext uri="{BB962C8B-B14F-4D97-AF65-F5344CB8AC3E}">
        <p14:creationId xmlns:p14="http://schemas.microsoft.com/office/powerpoint/2010/main" val="4210914156"/>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434" y="620210"/>
            <a:ext cx="10354492" cy="4524315"/>
          </a:xfrm>
          <a:prstGeom prst="rect">
            <a:avLst/>
          </a:prstGeom>
        </p:spPr>
        <p:txBody>
          <a:bodyPr wrap="square">
            <a:spAutoFit/>
          </a:bodyPr>
          <a:lstStyle/>
          <a:p>
            <a:r>
              <a:rPr lang="en-GB" sz="3200" dirty="0">
                <a:solidFill>
                  <a:schemeClr val="bg1"/>
                </a:solidFill>
              </a:rPr>
              <a:t>Today, </a:t>
            </a:r>
            <a:r>
              <a:rPr lang="en-GB" sz="3200" dirty="0" smtClean="0">
                <a:solidFill>
                  <a:schemeClr val="bg1"/>
                </a:solidFill>
              </a:rPr>
              <a:t>we are looking at </a:t>
            </a:r>
            <a:r>
              <a:rPr lang="en-GB" sz="3200" dirty="0" smtClean="0">
                <a:solidFill>
                  <a:srgbClr val="FFFF00"/>
                </a:solidFill>
              </a:rPr>
              <a:t>encouraging</a:t>
            </a:r>
            <a:r>
              <a:rPr lang="en-GB" sz="3200" dirty="0" smtClean="0">
                <a:solidFill>
                  <a:schemeClr val="bg1"/>
                </a:solidFill>
              </a:rPr>
              <a:t>, as we continue </a:t>
            </a:r>
            <a:r>
              <a:rPr lang="en-GB" sz="3200" dirty="0">
                <a:solidFill>
                  <a:schemeClr val="bg1"/>
                </a:solidFill>
              </a:rPr>
              <a:t>to think about the Baptism of Jesus. </a:t>
            </a:r>
          </a:p>
          <a:p>
            <a:endParaRPr lang="en-GB" sz="3200" dirty="0"/>
          </a:p>
          <a:p>
            <a:r>
              <a:rPr lang="en-GB" sz="3200" dirty="0" smtClean="0">
                <a:solidFill>
                  <a:srgbClr val="FFFF00"/>
                </a:solidFill>
              </a:rPr>
              <a:t>Before we start, consider these </a:t>
            </a:r>
            <a:r>
              <a:rPr lang="en-GB" sz="3200" dirty="0">
                <a:solidFill>
                  <a:srgbClr val="FFFF00"/>
                </a:solidFill>
              </a:rPr>
              <a:t>questions…</a:t>
            </a:r>
          </a:p>
          <a:p>
            <a:endParaRPr lang="en-GB" sz="3200" dirty="0"/>
          </a:p>
          <a:p>
            <a:r>
              <a:rPr lang="en-GB" sz="3200" dirty="0">
                <a:solidFill>
                  <a:schemeClr val="bg1"/>
                </a:solidFill>
              </a:rPr>
              <a:t>How do people let you know that they think you’re special?</a:t>
            </a:r>
          </a:p>
          <a:p>
            <a:endParaRPr lang="en-GB" sz="3200" dirty="0">
              <a:solidFill>
                <a:schemeClr val="bg1"/>
              </a:solidFill>
            </a:endParaRPr>
          </a:p>
          <a:p>
            <a:r>
              <a:rPr lang="en-GB" sz="3200" dirty="0">
                <a:solidFill>
                  <a:schemeClr val="bg1"/>
                </a:solidFill>
              </a:rPr>
              <a:t>Have you ever seen something happen that you couldn’t explain?</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31120" y="1946665"/>
            <a:ext cx="406400" cy="406400"/>
          </a:xfrm>
          <a:prstGeom prst="rect">
            <a:avLst/>
          </a:prstGeom>
        </p:spPr>
      </p:pic>
      <p:sp>
        <p:nvSpPr>
          <p:cNvPr id="4" name="Oval Callout 3"/>
          <p:cNvSpPr/>
          <p:nvPr/>
        </p:nvSpPr>
        <p:spPr>
          <a:xfrm rot="1349356">
            <a:off x="10246758" y="1481057"/>
            <a:ext cx="1742371" cy="808397"/>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n w="0"/>
                <a:solidFill>
                  <a:schemeClr val="tx1"/>
                </a:solidFill>
                <a:effectLst>
                  <a:outerShdw blurRad="38100" dist="19050" dir="2700000" algn="tl" rotWithShape="0">
                    <a:schemeClr val="dk1">
                      <a:alpha val="40000"/>
                    </a:schemeClr>
                  </a:outerShdw>
                </a:effectLst>
              </a:rPr>
              <a:t>You can listen by clicking here</a:t>
            </a:r>
            <a:endParaRPr lang="en-GB" sz="1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60968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8778"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52590" y="4275909"/>
            <a:ext cx="3114797" cy="2377628"/>
          </a:xfrm>
          <a:prstGeom prst="rect">
            <a:avLst/>
          </a:prstGeom>
        </p:spPr>
      </p:pic>
      <p:pic>
        <p:nvPicPr>
          <p:cNvPr id="5" name="Picture 4"/>
          <p:cNvPicPr>
            <a:picLocks noChangeAspect="1"/>
          </p:cNvPicPr>
          <p:nvPr/>
        </p:nvPicPr>
        <p:blipFill>
          <a:blip r:embed="rId3"/>
          <a:stretch>
            <a:fillRect/>
          </a:stretch>
        </p:blipFill>
        <p:spPr>
          <a:xfrm>
            <a:off x="6967998" y="4701179"/>
            <a:ext cx="3151362" cy="1952358"/>
          </a:xfrm>
          <a:prstGeom prst="rect">
            <a:avLst/>
          </a:prstGeom>
        </p:spPr>
      </p:pic>
      <p:pic>
        <p:nvPicPr>
          <p:cNvPr id="6" name="Picture 5"/>
          <p:cNvPicPr>
            <a:picLocks noChangeAspect="1"/>
          </p:cNvPicPr>
          <p:nvPr/>
        </p:nvPicPr>
        <p:blipFill>
          <a:blip r:embed="rId4"/>
          <a:stretch>
            <a:fillRect/>
          </a:stretch>
        </p:blipFill>
        <p:spPr>
          <a:xfrm>
            <a:off x="6288842" y="539192"/>
            <a:ext cx="2741406" cy="3347563"/>
          </a:xfrm>
          <a:prstGeom prst="rect">
            <a:avLst/>
          </a:prstGeom>
        </p:spPr>
      </p:pic>
      <p:pic>
        <p:nvPicPr>
          <p:cNvPr id="7" name="Picture 6"/>
          <p:cNvPicPr>
            <a:picLocks noChangeAspect="1"/>
          </p:cNvPicPr>
          <p:nvPr/>
        </p:nvPicPr>
        <p:blipFill>
          <a:blip r:embed="rId5"/>
          <a:stretch>
            <a:fillRect/>
          </a:stretch>
        </p:blipFill>
        <p:spPr>
          <a:xfrm>
            <a:off x="9281078" y="539192"/>
            <a:ext cx="2494084" cy="3849203"/>
          </a:xfrm>
          <a:prstGeom prst="rect">
            <a:avLst/>
          </a:prstGeom>
        </p:spPr>
      </p:pic>
      <p:sp>
        <p:nvSpPr>
          <p:cNvPr id="8" name="Rectangle 7"/>
          <p:cNvSpPr/>
          <p:nvPr/>
        </p:nvSpPr>
        <p:spPr>
          <a:xfrm>
            <a:off x="264187" y="435661"/>
            <a:ext cx="5773825" cy="1077218"/>
          </a:xfrm>
          <a:prstGeom prst="rect">
            <a:avLst/>
          </a:prstGeom>
        </p:spPr>
        <p:txBody>
          <a:bodyPr wrap="square">
            <a:spAutoFit/>
          </a:bodyPr>
          <a:lstStyle/>
          <a:p>
            <a:r>
              <a:rPr lang="en-GB" sz="3200" dirty="0">
                <a:ln w="3175">
                  <a:solidFill>
                    <a:srgbClr val="FFFF00"/>
                  </a:solidFill>
                </a:ln>
                <a:solidFill>
                  <a:srgbClr val="FFFF00"/>
                </a:solidFill>
                <a:latin typeface="Calibri" panose="020F0502020204030204" pitchFamily="34" charset="0"/>
                <a:cs typeface="Calibri" panose="020F0502020204030204" pitchFamily="34" charset="0"/>
              </a:rPr>
              <a:t>Look at these paintings based on the story. </a:t>
            </a:r>
            <a:endParaRPr lang="en-GB" sz="3200" dirty="0"/>
          </a:p>
        </p:txBody>
      </p:sp>
      <p:sp>
        <p:nvSpPr>
          <p:cNvPr id="9" name="TextBox 8"/>
          <p:cNvSpPr txBox="1"/>
          <p:nvPr/>
        </p:nvSpPr>
        <p:spPr>
          <a:xfrm>
            <a:off x="264187" y="1512879"/>
            <a:ext cx="5770374" cy="2554545"/>
          </a:xfrm>
          <a:prstGeom prst="rect">
            <a:avLst/>
          </a:prstGeom>
          <a:noFill/>
        </p:spPr>
        <p:txBody>
          <a:bodyPr wrap="square" rtlCol="0">
            <a:spAutoFit/>
          </a:bodyPr>
          <a:lstStyle/>
          <a:p>
            <a:r>
              <a:rPr lang="en-GB" sz="3200" dirty="0" smtClean="0">
                <a:solidFill>
                  <a:schemeClr val="bg1"/>
                </a:solidFill>
              </a:rPr>
              <a:t>What is the same or different about them?</a:t>
            </a:r>
          </a:p>
          <a:p>
            <a:endParaRPr lang="en-GB" sz="3200" dirty="0" smtClean="0">
              <a:solidFill>
                <a:schemeClr val="bg1"/>
              </a:solidFill>
            </a:endParaRPr>
          </a:p>
          <a:p>
            <a:r>
              <a:rPr lang="en-GB" sz="3200" dirty="0" smtClean="0">
                <a:solidFill>
                  <a:schemeClr val="bg1"/>
                </a:solidFill>
              </a:rPr>
              <a:t>How was God letting Jesus know that he was very special to him?</a:t>
            </a:r>
            <a:endParaRPr lang="en-GB" sz="3200" dirty="0">
              <a:solidFill>
                <a:schemeClr val="bg1"/>
              </a:solidFill>
            </a:endParaRPr>
          </a:p>
        </p:txBody>
      </p:sp>
      <p:pic>
        <p:nvPicPr>
          <p:cNvPr id="2" name="Picture 1"/>
          <p:cNvPicPr>
            <a:picLocks noChangeAspect="1"/>
          </p:cNvPicPr>
          <p:nvPr/>
        </p:nvPicPr>
        <p:blipFill>
          <a:blip r:embed="rId6"/>
          <a:stretch>
            <a:fillRect/>
          </a:stretch>
        </p:blipFill>
        <p:spPr>
          <a:xfrm>
            <a:off x="609066" y="4067424"/>
            <a:ext cx="2598645" cy="2586113"/>
          </a:xfrm>
          <a:prstGeom prst="rect">
            <a:avLst/>
          </a:prstGeom>
        </p:spPr>
      </p:pic>
    </p:spTree>
    <p:extLst>
      <p:ext uri="{BB962C8B-B14F-4D97-AF65-F5344CB8AC3E}">
        <p14:creationId xmlns:p14="http://schemas.microsoft.com/office/powerpoint/2010/main" val="53647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1" y="2211341"/>
            <a:ext cx="10515600" cy="3005092"/>
          </a:xfrm>
        </p:spPr>
        <p:txBody>
          <a:bodyPr>
            <a:normAutofit/>
          </a:bodyPr>
          <a:lstStyle/>
          <a:p>
            <a:r>
              <a:rPr lang="en-GB" b="1" baseline="30000" dirty="0"/>
              <a:t>9 </a:t>
            </a:r>
            <a:r>
              <a:rPr lang="en-GB" dirty="0"/>
              <a:t>At that time Jesus came from the town of Nazareth in Galilee to the place where John was. John baptized Jesus in the Jordan River. </a:t>
            </a:r>
            <a:r>
              <a:rPr lang="en-GB" b="1" baseline="30000" dirty="0"/>
              <a:t>10 </a:t>
            </a:r>
            <a:r>
              <a:rPr lang="en-GB" dirty="0"/>
              <a:t>When Jesus was coming up out of the water, he saw heaven open. The Holy Spirit came down on him like a dove. </a:t>
            </a:r>
            <a:endParaRPr lang="en-GB" dirty="0">
              <a:solidFill>
                <a:srgbClr val="FFFF00"/>
              </a:solidFill>
            </a:endParaRPr>
          </a:p>
        </p:txBody>
      </p:sp>
      <p:sp>
        <p:nvSpPr>
          <p:cNvPr id="3" name="Title 1"/>
          <p:cNvSpPr txBox="1">
            <a:spLocks/>
          </p:cNvSpPr>
          <p:nvPr/>
        </p:nvSpPr>
        <p:spPr>
          <a:xfrm>
            <a:off x="716281" y="456565"/>
            <a:ext cx="10515600" cy="68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dirty="0" smtClean="0"/>
              <a:t>Mark’s gospel tells us this part of the story.</a:t>
            </a:r>
            <a:endParaRPr lang="en-GB" dirty="0"/>
          </a:p>
        </p:txBody>
      </p:sp>
      <p:sp>
        <p:nvSpPr>
          <p:cNvPr id="4" name="Title 1"/>
          <p:cNvSpPr txBox="1">
            <a:spLocks/>
          </p:cNvSpPr>
          <p:nvPr/>
        </p:nvSpPr>
        <p:spPr>
          <a:xfrm>
            <a:off x="716281" y="1425393"/>
            <a:ext cx="10515600" cy="68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b="1" dirty="0" smtClean="0">
                <a:solidFill>
                  <a:srgbClr val="FFFF00"/>
                </a:solidFill>
              </a:rPr>
              <a:t>Mark - Chapter 1</a:t>
            </a:r>
            <a:endParaRPr lang="en-GB" b="1" dirty="0">
              <a:solidFill>
                <a:srgbClr val="FFFF00"/>
              </a:solidFill>
            </a:endParaRPr>
          </a:p>
        </p:txBody>
      </p:sp>
      <p:sp>
        <p:nvSpPr>
          <p:cNvPr id="8" name="Oval Callout 7"/>
          <p:cNvSpPr/>
          <p:nvPr/>
        </p:nvSpPr>
        <p:spPr>
          <a:xfrm rot="1349356">
            <a:off x="9837067" y="458538"/>
            <a:ext cx="1742371" cy="808397"/>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n w="0"/>
                <a:solidFill>
                  <a:schemeClr val="tx1"/>
                </a:solidFill>
                <a:effectLst>
                  <a:outerShdw blurRad="38100" dist="19050" dir="2700000" algn="tl" rotWithShape="0">
                    <a:schemeClr val="dk1">
                      <a:alpha val="40000"/>
                    </a:schemeClr>
                  </a:outerShdw>
                </a:effectLst>
              </a:rPr>
              <a:t>You can listen by clicking here</a:t>
            </a:r>
            <a:endParaRPr lang="en-GB" sz="1200" dirty="0">
              <a:ln w="0"/>
              <a:solidFill>
                <a:schemeClr val="tx1"/>
              </a:solidFill>
              <a:effectLst>
                <a:outerShdw blurRad="38100" dist="19050" dir="2700000" algn="tl" rotWithShape="0">
                  <a:schemeClr val="dk1">
                    <a:alpha val="40000"/>
                  </a:schemeClr>
                </a:outerShdw>
              </a:effectLst>
            </a:endParaRPr>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24720" y="1213879"/>
            <a:ext cx="406400" cy="406400"/>
          </a:xfrm>
          <a:prstGeom prst="rect">
            <a:avLst/>
          </a:prstGeom>
        </p:spPr>
      </p:pic>
    </p:spTree>
    <p:extLst>
      <p:ext uri="{BB962C8B-B14F-4D97-AF65-F5344CB8AC3E}">
        <p14:creationId xmlns:p14="http://schemas.microsoft.com/office/powerpoint/2010/main" val="3269250506"/>
      </p:ext>
    </p:extLst>
  </p:cSld>
  <p:clrMapOvr>
    <a:masterClrMapping/>
  </p:clrMapOvr>
  <mc:AlternateContent xmlns:mc="http://schemas.openxmlformats.org/markup-compatibility/2006" xmlns:p14="http://schemas.microsoft.com/office/powerpoint/2010/main">
    <mc:Choice Requires="p14">
      <p:transition spd="slow" p14:dur="2000" advTm="23347"/>
    </mc:Choice>
    <mc:Fallback xmlns="">
      <p:transition spd="slow" advTm="23347"/>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03"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6424" y="220217"/>
            <a:ext cx="5581141" cy="3847207"/>
          </a:xfrm>
          <a:prstGeom prst="rect">
            <a:avLst/>
          </a:prstGeom>
          <a:noFill/>
        </p:spPr>
        <p:txBody>
          <a:bodyPr wrap="square" rtlCol="0">
            <a:spAutoFit/>
          </a:bodyPr>
          <a:lstStyle/>
          <a:p>
            <a:r>
              <a:rPr lang="en-GB" sz="3200" dirty="0" smtClean="0">
                <a:solidFill>
                  <a:srgbClr val="FFFF00"/>
                </a:solidFill>
              </a:rPr>
              <a:t>Choose your favourite picture to think about:</a:t>
            </a:r>
          </a:p>
          <a:p>
            <a:r>
              <a:rPr lang="en-GB" sz="3000" dirty="0" smtClean="0">
                <a:solidFill>
                  <a:schemeClr val="bg1"/>
                </a:solidFill>
              </a:rPr>
              <a:t>Why do you think God sent a dove? Could he have used something else?</a:t>
            </a:r>
          </a:p>
          <a:p>
            <a:r>
              <a:rPr lang="en-GB" sz="3000" dirty="0" smtClean="0">
                <a:solidFill>
                  <a:schemeClr val="bg1"/>
                </a:solidFill>
              </a:rPr>
              <a:t>How might Jesus have felt?</a:t>
            </a:r>
          </a:p>
          <a:p>
            <a:r>
              <a:rPr lang="en-GB" sz="3000" dirty="0" smtClean="0">
                <a:solidFill>
                  <a:schemeClr val="bg1"/>
                </a:solidFill>
              </a:rPr>
              <a:t>What other ways might God use to communicate with people?</a:t>
            </a:r>
            <a:endParaRPr lang="en-GB" sz="3000" dirty="0">
              <a:solidFill>
                <a:schemeClr val="bg1"/>
              </a:solidFill>
            </a:endParaRPr>
          </a:p>
        </p:txBody>
      </p:sp>
      <p:pic>
        <p:nvPicPr>
          <p:cNvPr id="9" name="Picture 8"/>
          <p:cNvPicPr>
            <a:picLocks noChangeAspect="1"/>
          </p:cNvPicPr>
          <p:nvPr/>
        </p:nvPicPr>
        <p:blipFill>
          <a:blip r:embed="rId2"/>
          <a:stretch>
            <a:fillRect/>
          </a:stretch>
        </p:blipFill>
        <p:spPr>
          <a:xfrm>
            <a:off x="3448249" y="4188823"/>
            <a:ext cx="3228883" cy="2464714"/>
          </a:xfrm>
          <a:prstGeom prst="rect">
            <a:avLst/>
          </a:prstGeom>
        </p:spPr>
      </p:pic>
      <p:pic>
        <p:nvPicPr>
          <p:cNvPr id="10" name="Picture 9"/>
          <p:cNvPicPr>
            <a:picLocks noChangeAspect="1"/>
          </p:cNvPicPr>
          <p:nvPr/>
        </p:nvPicPr>
        <p:blipFill>
          <a:blip r:embed="rId3"/>
          <a:stretch>
            <a:fillRect/>
          </a:stretch>
        </p:blipFill>
        <p:spPr>
          <a:xfrm>
            <a:off x="6967998" y="4701179"/>
            <a:ext cx="3151362" cy="1952358"/>
          </a:xfrm>
          <a:prstGeom prst="rect">
            <a:avLst/>
          </a:prstGeom>
        </p:spPr>
      </p:pic>
      <p:pic>
        <p:nvPicPr>
          <p:cNvPr id="11" name="Picture 10"/>
          <p:cNvPicPr>
            <a:picLocks noChangeAspect="1"/>
          </p:cNvPicPr>
          <p:nvPr/>
        </p:nvPicPr>
        <p:blipFill>
          <a:blip r:embed="rId4"/>
          <a:stretch>
            <a:fillRect/>
          </a:stretch>
        </p:blipFill>
        <p:spPr>
          <a:xfrm>
            <a:off x="6288842" y="539192"/>
            <a:ext cx="2741406" cy="3347563"/>
          </a:xfrm>
          <a:prstGeom prst="rect">
            <a:avLst/>
          </a:prstGeom>
        </p:spPr>
      </p:pic>
      <p:pic>
        <p:nvPicPr>
          <p:cNvPr id="12" name="Picture 11"/>
          <p:cNvPicPr>
            <a:picLocks noChangeAspect="1"/>
          </p:cNvPicPr>
          <p:nvPr/>
        </p:nvPicPr>
        <p:blipFill>
          <a:blip r:embed="rId5"/>
          <a:stretch>
            <a:fillRect/>
          </a:stretch>
        </p:blipFill>
        <p:spPr>
          <a:xfrm>
            <a:off x="9281078" y="539192"/>
            <a:ext cx="2494084" cy="3849203"/>
          </a:xfrm>
          <a:prstGeom prst="rect">
            <a:avLst/>
          </a:prstGeom>
        </p:spPr>
      </p:pic>
      <p:pic>
        <p:nvPicPr>
          <p:cNvPr id="13" name="Picture 12"/>
          <p:cNvPicPr>
            <a:picLocks noChangeAspect="1"/>
          </p:cNvPicPr>
          <p:nvPr/>
        </p:nvPicPr>
        <p:blipFill>
          <a:blip r:embed="rId6"/>
          <a:stretch>
            <a:fillRect/>
          </a:stretch>
        </p:blipFill>
        <p:spPr>
          <a:xfrm>
            <a:off x="558738" y="4067424"/>
            <a:ext cx="2598645" cy="2586113"/>
          </a:xfrm>
          <a:prstGeom prst="rect">
            <a:avLst/>
          </a:prstGeom>
        </p:spPr>
      </p:pic>
    </p:spTree>
    <p:extLst>
      <p:ext uri="{BB962C8B-B14F-4D97-AF65-F5344CB8AC3E}">
        <p14:creationId xmlns:p14="http://schemas.microsoft.com/office/powerpoint/2010/main" val="11774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9844" y="325052"/>
            <a:ext cx="10749774" cy="6001643"/>
          </a:xfrm>
          <a:prstGeom prst="rect">
            <a:avLst/>
          </a:prstGeom>
          <a:noFill/>
        </p:spPr>
        <p:txBody>
          <a:bodyPr wrap="square" rtlCol="0">
            <a:spAutoFit/>
          </a:bodyPr>
          <a:lstStyle/>
          <a:p>
            <a:r>
              <a:rPr lang="en-GB" sz="3200" dirty="0" smtClean="0">
                <a:solidFill>
                  <a:srgbClr val="FFFF00"/>
                </a:solidFill>
                <a:latin typeface="Calibri" panose="020F0502020204030204" pitchFamily="34" charset="0"/>
                <a:cs typeface="Calibri" panose="020F0502020204030204" pitchFamily="34" charset="0"/>
              </a:rPr>
              <a:t>A thought for today…</a:t>
            </a:r>
          </a:p>
          <a:p>
            <a:endParaRPr lang="en-GB" sz="3200" dirty="0" smtClean="0">
              <a:solidFill>
                <a:schemeClr val="bg1"/>
              </a:solidFill>
              <a:latin typeface="Calibri" panose="020F0502020204030204" pitchFamily="34" charset="0"/>
              <a:cs typeface="Calibri" panose="020F0502020204030204" pitchFamily="34" charset="0"/>
            </a:endParaRPr>
          </a:p>
          <a:p>
            <a:r>
              <a:rPr lang="en-GB" sz="3200" dirty="0" smtClean="0">
                <a:solidFill>
                  <a:schemeClr val="bg1"/>
                </a:solidFill>
                <a:latin typeface="Calibri" panose="020F0502020204030204" pitchFamily="34" charset="0"/>
                <a:cs typeface="Calibri" panose="020F0502020204030204" pitchFamily="34" charset="0"/>
              </a:rPr>
              <a:t>Christians believe that they are never alone, that God is always with them. When Christians are baptised, they become a member of the Church throughout the whole world and there are always others to believe with them – and maybe even for them when they’re finding things really difficult.</a:t>
            </a:r>
          </a:p>
          <a:p>
            <a:endParaRPr lang="en-GB" sz="3200" dirty="0" smtClean="0">
              <a:solidFill>
                <a:schemeClr val="bg1"/>
              </a:solidFill>
              <a:latin typeface="Calibri" panose="020F0502020204030204" pitchFamily="34" charset="0"/>
              <a:cs typeface="Calibri" panose="020F0502020204030204" pitchFamily="34" charset="0"/>
            </a:endParaRPr>
          </a:p>
          <a:p>
            <a:r>
              <a:rPr lang="en-GB" sz="3200" dirty="0" smtClean="0">
                <a:solidFill>
                  <a:schemeClr val="bg1"/>
                </a:solidFill>
                <a:latin typeface="Calibri" panose="020F0502020204030204" pitchFamily="34" charset="0"/>
                <a:cs typeface="Calibri" panose="020F0502020204030204" pitchFamily="34" charset="0"/>
              </a:rPr>
              <a:t>By sending the dove, Jesus was reminded that whatever he faced in life, he was not alone. In the same way, God promises to be with each and every person throughout their life, loving and encouraging them, to be the very best they can be.</a:t>
            </a:r>
            <a:endParaRPr lang="en-GB" sz="3200" dirty="0">
              <a:solidFill>
                <a:schemeClr val="bg1"/>
              </a:solidFill>
              <a:latin typeface="Calibri" panose="020F0502020204030204" pitchFamily="34" charset="0"/>
              <a:cs typeface="Calibri" panose="020F0502020204030204" pitchFamily="34"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5946" y="706696"/>
            <a:ext cx="406400" cy="406400"/>
          </a:xfrm>
          <a:prstGeom prst="rect">
            <a:avLst/>
          </a:prstGeom>
        </p:spPr>
      </p:pic>
      <p:sp>
        <p:nvSpPr>
          <p:cNvPr id="5" name="Oval Callout 4"/>
          <p:cNvSpPr/>
          <p:nvPr/>
        </p:nvSpPr>
        <p:spPr>
          <a:xfrm rot="1349356">
            <a:off x="9298891" y="302498"/>
            <a:ext cx="1742371" cy="808397"/>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n w="0"/>
                <a:solidFill>
                  <a:schemeClr val="tx1"/>
                </a:solidFill>
                <a:effectLst>
                  <a:outerShdw blurRad="38100" dist="19050" dir="2700000" algn="tl" rotWithShape="0">
                    <a:schemeClr val="dk1">
                      <a:alpha val="40000"/>
                    </a:schemeClr>
                  </a:outerShdw>
                </a:effectLst>
              </a:rPr>
              <a:t>You can listen by clicking here</a:t>
            </a:r>
            <a:endParaRPr lang="en-GB" sz="1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622681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0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Putting </a:t>
            </a:r>
            <a:r>
              <a:rPr lang="en-GB" dirty="0" smtClean="0">
                <a:solidFill>
                  <a:srgbClr val="FFFF00"/>
                </a:solidFill>
              </a:rPr>
              <a:t>encouraging</a:t>
            </a:r>
            <a:r>
              <a:rPr lang="en-GB" dirty="0" smtClean="0"/>
              <a:t> into </a:t>
            </a:r>
            <a:r>
              <a:rPr lang="en-GB" dirty="0" smtClean="0">
                <a:solidFill>
                  <a:srgbClr val="FFFF00"/>
                </a:solidFill>
              </a:rPr>
              <a:t>action</a:t>
            </a:r>
            <a:r>
              <a:rPr lang="en-GB" dirty="0" smtClean="0"/>
              <a:t>!</a:t>
            </a:r>
            <a:endParaRPr lang="en-GB" dirty="0"/>
          </a:p>
        </p:txBody>
      </p:sp>
      <p:sp>
        <p:nvSpPr>
          <p:cNvPr id="3" name="Title 1"/>
          <p:cNvSpPr txBox="1">
            <a:spLocks/>
          </p:cNvSpPr>
          <p:nvPr/>
        </p:nvSpPr>
        <p:spPr>
          <a:xfrm>
            <a:off x="838200" y="1545137"/>
            <a:ext cx="3968931" cy="7974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dirty="0" smtClean="0">
                <a:solidFill>
                  <a:srgbClr val="FFFF00"/>
                </a:solidFill>
              </a:rPr>
              <a:t>You might want to try:</a:t>
            </a:r>
            <a:endParaRPr lang="en-GB" dirty="0">
              <a:solidFill>
                <a:srgbClr val="FFFF00"/>
              </a:solidFill>
            </a:endParaRPr>
          </a:p>
        </p:txBody>
      </p:sp>
      <p:sp>
        <p:nvSpPr>
          <p:cNvPr id="5" name="Rectangle 4"/>
          <p:cNvSpPr/>
          <p:nvPr/>
        </p:nvSpPr>
        <p:spPr>
          <a:xfrm>
            <a:off x="838200" y="2498748"/>
            <a:ext cx="9794966" cy="3539430"/>
          </a:xfrm>
          <a:prstGeom prst="rect">
            <a:avLst/>
          </a:prstGeom>
        </p:spPr>
        <p:txBody>
          <a:bodyPr wrap="square">
            <a:spAutoFit/>
          </a:bodyPr>
          <a:lstStyle/>
          <a:p>
            <a:pPr marL="457200" indent="-457200">
              <a:buFont typeface="Arial" panose="020B0604020202020204" pitchFamily="34" charset="0"/>
              <a:buChar char="•"/>
            </a:pPr>
            <a:r>
              <a:rPr lang="en-GB" sz="3200" dirty="0">
                <a:solidFill>
                  <a:schemeClr val="bg1"/>
                </a:solidFill>
              </a:rPr>
              <a:t>Find a new way to encourage someone today so that they know they are not on their </a:t>
            </a:r>
            <a:r>
              <a:rPr lang="en-GB" sz="3200" dirty="0" smtClean="0">
                <a:solidFill>
                  <a:schemeClr val="bg1"/>
                </a:solidFill>
              </a:rPr>
              <a:t>own</a:t>
            </a:r>
          </a:p>
          <a:p>
            <a:pPr marL="285750" indent="-285750">
              <a:buFont typeface="Arial" panose="020B0604020202020204" pitchFamily="34" charset="0"/>
              <a:buChar char="•"/>
            </a:pPr>
            <a:endParaRPr lang="en-GB" sz="3200" dirty="0">
              <a:solidFill>
                <a:schemeClr val="bg1"/>
              </a:solidFill>
            </a:endParaRPr>
          </a:p>
          <a:p>
            <a:r>
              <a:rPr lang="en-GB" sz="3200" dirty="0">
                <a:solidFill>
                  <a:schemeClr val="bg1"/>
                </a:solidFill>
              </a:rPr>
              <a:t>o</a:t>
            </a:r>
            <a:r>
              <a:rPr lang="en-GB" sz="3200" dirty="0" smtClean="0">
                <a:solidFill>
                  <a:schemeClr val="bg1"/>
                </a:solidFill>
              </a:rPr>
              <a:t>r</a:t>
            </a:r>
          </a:p>
          <a:p>
            <a:endParaRPr lang="en-GB" sz="3200" dirty="0">
              <a:solidFill>
                <a:schemeClr val="bg1"/>
              </a:solidFill>
            </a:endParaRPr>
          </a:p>
          <a:p>
            <a:pPr marL="457200" indent="-457200">
              <a:buFont typeface="Arial" panose="020B0604020202020204" pitchFamily="34" charset="0"/>
              <a:buChar char="•"/>
            </a:pPr>
            <a:r>
              <a:rPr lang="en-GB" sz="3200" dirty="0">
                <a:solidFill>
                  <a:schemeClr val="bg1"/>
                </a:solidFill>
              </a:rPr>
              <a:t>Find some recycled materials and make a dove to remind you of God’s spirit with you today</a:t>
            </a:r>
          </a:p>
        </p:txBody>
      </p:sp>
    </p:spTree>
    <p:extLst>
      <p:ext uri="{BB962C8B-B14F-4D97-AF65-F5344CB8AC3E}">
        <p14:creationId xmlns:p14="http://schemas.microsoft.com/office/powerpoint/2010/main" val="2932760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Heavenly Father,</a:t>
            </a:r>
            <a:br>
              <a:rPr lang="en-GB" dirty="0" smtClean="0"/>
            </a:br>
            <a:r>
              <a:rPr lang="en-GB" dirty="0" smtClean="0"/>
              <a:t>just as you reminded Jesus</a:t>
            </a:r>
            <a:br>
              <a:rPr lang="en-GB" dirty="0" smtClean="0"/>
            </a:br>
            <a:r>
              <a:rPr lang="en-GB" dirty="0" smtClean="0"/>
              <a:t>how special he was to you,</a:t>
            </a:r>
            <a:br>
              <a:rPr lang="en-GB" dirty="0" smtClean="0"/>
            </a:br>
            <a:r>
              <a:rPr lang="en-GB" dirty="0" smtClean="0"/>
              <a:t>help me to remember you feel the same way about me.</a:t>
            </a:r>
            <a:br>
              <a:rPr lang="en-GB" dirty="0" smtClean="0"/>
            </a:br>
            <a:r>
              <a:rPr lang="en-GB" dirty="0"/>
              <a:t/>
            </a:r>
            <a:br>
              <a:rPr lang="en-GB" dirty="0"/>
            </a:br>
            <a:r>
              <a:rPr lang="en-GB" dirty="0" smtClean="0"/>
              <a:t>Amen</a:t>
            </a:r>
            <a:endParaRPr lang="en-GB" dirty="0"/>
          </a:p>
        </p:txBody>
      </p:sp>
    </p:spTree>
    <p:extLst>
      <p:ext uri="{BB962C8B-B14F-4D97-AF65-F5344CB8AC3E}">
        <p14:creationId xmlns:p14="http://schemas.microsoft.com/office/powerpoint/2010/main" val="684079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algn="r"/>
            <a:r>
              <a:rPr lang="en-GB" sz="1600" b="1" dirty="0">
                <a:solidFill>
                  <a:schemeClr val="bg1"/>
                </a:solidFill>
              </a:rPr>
              <a:t>This resource was produced by the Diocese of Leeds Education </a:t>
            </a:r>
            <a:r>
              <a:rPr lang="en-GB" sz="1600" b="1" dirty="0" smtClean="0">
                <a:solidFill>
                  <a:schemeClr val="bg1"/>
                </a:solidFill>
              </a:rPr>
              <a:t>Team. For </a:t>
            </a:r>
            <a:r>
              <a:rPr lang="en-GB" sz="1600" b="1" dirty="0">
                <a:solidFill>
                  <a:schemeClr val="bg1"/>
                </a:solidFill>
              </a:rPr>
              <a:t>more information about this or future resources, </a:t>
            </a:r>
          </a:p>
          <a:p>
            <a:pPr algn="r"/>
            <a:r>
              <a:rPr lang="en-GB" sz="1600" b="1" dirty="0">
                <a:solidFill>
                  <a:schemeClr val="bg1"/>
                </a:solidFill>
              </a:rPr>
              <a:t>please contact your named adviser:</a:t>
            </a:r>
          </a:p>
          <a:p>
            <a:pPr algn="r"/>
            <a:endParaRPr lang="en-GB" sz="1600" b="1" dirty="0">
              <a:solidFill>
                <a:schemeClr val="bg1"/>
              </a:solidFill>
            </a:endParaRPr>
          </a:p>
          <a:p>
            <a:pPr algn="r"/>
            <a:r>
              <a:rPr lang="en-GB" sz="1600" b="1" dirty="0">
                <a:solidFill>
                  <a:srgbClr val="FFFF00"/>
                </a:solidFill>
                <a:hlinkClick r:id="rId2"/>
              </a:rPr>
              <a:t>simone.bennett@leeds.anglican.org</a:t>
            </a:r>
            <a:endParaRPr lang="en-GB" sz="1600" b="1" dirty="0">
              <a:solidFill>
                <a:srgbClr val="FFFF00"/>
              </a:solidFill>
            </a:endParaRPr>
          </a:p>
          <a:p>
            <a:pPr algn="r"/>
            <a:r>
              <a:rPr lang="en-GB" sz="1600" b="1" dirty="0">
                <a:solidFill>
                  <a:srgbClr val="FFFF00"/>
                </a:solidFill>
                <a:hlinkClick r:id="rId3">
                  <a:extLst>
                    <a:ext uri="{A12FA001-AC4F-418D-AE19-62706E023703}">
                      <ahyp:hlinkClr xmlns:lc="http://schemas.openxmlformats.org/drawingml/2006/lockedCanvas" xmlns:ahyp="http://schemas.microsoft.com/office/drawing/2018/hyperlinkcolor" xmlns="" val="tx"/>
                    </a:ext>
                  </a:extLst>
                </a:hlinkClick>
              </a:rPr>
              <a:t>simon.sloan@leeds.anglican.org</a:t>
            </a:r>
            <a:endParaRPr lang="en-GB" sz="1600" b="1" dirty="0">
              <a:solidFill>
                <a:srgbClr val="FFFF00"/>
              </a:solidFill>
            </a:endParaRPr>
          </a:p>
          <a:p>
            <a:pPr algn="r"/>
            <a:r>
              <a:rPr lang="en-GB" sz="1600" b="1" dirty="0">
                <a:solidFill>
                  <a:srgbClr val="FFFF00"/>
                </a:solidFill>
                <a:hlinkClick r:id="rId4">
                  <a:extLst>
                    <a:ext uri="{A12FA001-AC4F-418D-AE19-62706E023703}">
                      <ahyp:hlinkClr xmlns:lc="http://schemas.openxmlformats.org/drawingml/2006/lockedCanvas" xmlns:ahyp="http://schemas.microsoft.com/office/drawing/2018/hyperlinkcolor" xmlns="" val="tx"/>
                    </a:ext>
                  </a:extLst>
                </a:hlinkClick>
              </a:rPr>
              <a:t>darren.dudman@leeds.anglican.org</a:t>
            </a:r>
            <a:endParaRPr lang="en-GB" sz="1600" b="1" dirty="0">
              <a:solidFill>
                <a:srgbClr val="FFFF00"/>
              </a:solidFill>
            </a:endParaRPr>
          </a:p>
          <a:p>
            <a:pPr algn="r"/>
            <a:r>
              <a:rPr lang="en-GB" sz="1600" b="1" dirty="0">
                <a:solidFill>
                  <a:srgbClr val="FFFF00"/>
                </a:solidFill>
                <a:hlinkClick r:id="rId5">
                  <a:extLst>
                    <a:ext uri="{A12FA001-AC4F-418D-AE19-62706E023703}">
                      <ahyp:hlinkClr xmlns:lc="http://schemas.openxmlformats.org/drawingml/2006/lockedCanvas" xmlns:ahyp="http://schemas.microsoft.com/office/drawing/2018/hyperlinkcolor" xmlns="" val="tx"/>
                    </a:ext>
                  </a:extLst>
                </a:hlinkClick>
              </a:rPr>
              <a:t>janet.tringham@leeds.anglican.org</a:t>
            </a:r>
            <a:endParaRPr lang="en-GB" sz="1600" b="1" dirty="0">
              <a:solidFill>
                <a:srgbClr val="FFFF00"/>
              </a:solidFill>
            </a:endParaRPr>
          </a:p>
          <a:p>
            <a:pPr algn="r"/>
            <a:r>
              <a:rPr lang="en-GB" sz="1600" b="1" dirty="0">
                <a:solidFill>
                  <a:srgbClr val="FFFF00"/>
                </a:solidFill>
                <a:hlinkClick r:id="rId6">
                  <a:extLst>
                    <a:ext uri="{A12FA001-AC4F-418D-AE19-62706E023703}">
                      <ahyp:hlinkClr xmlns:lc="http://schemas.openxmlformats.org/drawingml/2006/lockedCanvas" xmlns:ahyp="http://schemas.microsoft.com/office/drawing/2018/hyperlinkcolor" xmlns="" val="tx"/>
                    </a:ext>
                  </a:extLst>
                </a:hlinkClick>
              </a:rPr>
              <a:t>lee.talbot@leeds.anglican.org</a:t>
            </a:r>
            <a:endParaRPr lang="en-GB" sz="1600" b="1" dirty="0">
              <a:solidFill>
                <a:srgbClr val="FFFF00"/>
              </a:solidFill>
            </a:endParaRPr>
          </a:p>
          <a:p>
            <a:pPr algn="r"/>
            <a:r>
              <a:rPr lang="en-GB" sz="1600" b="1" dirty="0">
                <a:solidFill>
                  <a:srgbClr val="FFFF00"/>
                </a:solidFill>
                <a:hlinkClick r:id="rId7">
                  <a:extLst>
                    <a:ext uri="{A12FA001-AC4F-418D-AE19-62706E023703}">
                      <ahyp:hlinkClr xmlns:lc="http://schemas.openxmlformats.org/drawingml/2006/lockedCanvas" xmlns:ahyp="http://schemas.microsoft.com/office/drawing/2018/hyperlinkcolor" xmlns="" val="tx"/>
                    </a:ext>
                  </a:extLst>
                </a:hlinkClick>
              </a:rPr>
              <a:t>rupert.madeley@leeds.anglican.org</a:t>
            </a:r>
            <a:endParaRPr lang="en-GB" sz="1600" b="1" dirty="0">
              <a:solidFill>
                <a:srgbClr val="FFFF00"/>
              </a:solidFil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3358959423"/>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9CB852-0ED6-451D-AAC3-7E489891BD11}">
  <ds:schemaRefs>
    <ds:schemaRef ds:uri="http://purl.org/dc/elements/1.1/"/>
    <ds:schemaRef ds:uri="http://schemas.microsoft.com/office/2006/metadata/properties"/>
    <ds:schemaRef ds:uri="48f09416-ac08-49d6-afd3-25b9b32af96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6ed18a8-783b-4a81-89cd-e7f1a6e75ffa"/>
    <ds:schemaRef ds:uri="http://www.w3.org/XML/1998/namespace"/>
  </ds:schemaRefs>
</ds:datastoreItem>
</file>

<file path=customXml/itemProps2.xml><?xml version="1.0" encoding="utf-8"?>
<ds:datastoreItem xmlns:ds="http://schemas.openxmlformats.org/officeDocument/2006/customXml" ds:itemID="{23364C11-EFE2-4482-A8CB-460FEB6EC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9FD42D-7401-4370-91CB-E993A64A43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270</TotalTime>
  <Words>338</Words>
  <Application>Microsoft Office PowerPoint</Application>
  <PresentationFormat>Widescreen</PresentationFormat>
  <Paragraphs>44</Paragraphs>
  <Slides>9</Slides>
  <Notes>0</Notes>
  <HiddenSlides>0</HiddenSlides>
  <MMClips>3</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Bodoni MT</vt:lpstr>
      <vt:lpstr>Calibri</vt:lpstr>
      <vt:lpstr>Calibri Light</vt:lpstr>
      <vt:lpstr>1_Custom Design</vt:lpstr>
      <vt:lpstr>Office Theme</vt:lpstr>
      <vt:lpstr>Custom Design</vt:lpstr>
      <vt:lpstr>2_Custom Design</vt:lpstr>
      <vt:lpstr>PowerPoint Presentation</vt:lpstr>
      <vt:lpstr>PowerPoint Presentation</vt:lpstr>
      <vt:lpstr>PowerPoint Presentation</vt:lpstr>
      <vt:lpstr>9 At that time Jesus came from the town of Nazareth in Galilee to the place where John was. John baptized Jesus in the Jordan River. 10 When Jesus was coming up out of the water, he saw heaven open. The Holy Spirit came down on him like a dove. </vt:lpstr>
      <vt:lpstr>PowerPoint Presentation</vt:lpstr>
      <vt:lpstr>PowerPoint Presentation</vt:lpstr>
      <vt:lpstr>Putting encouraging into action!</vt:lpstr>
      <vt:lpstr>Heavenly Father, just as you reminded Jesus how special he was to you, help me to remember you feel the same way about me.  Amen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Rupert Madeley</cp:lastModifiedBy>
  <cp:revision>33</cp:revision>
  <dcterms:created xsi:type="dcterms:W3CDTF">2021-01-07T12:37:56Z</dcterms:created>
  <dcterms:modified xsi:type="dcterms:W3CDTF">2021-02-08T14:06:18Z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