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160000" cy="136652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25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39BF6-4F14-4D3C-B1BA-22514D069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2236412"/>
            <a:ext cx="7620000" cy="4757514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BE3C36-71B8-428B-B96F-F9A60B755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7177394"/>
            <a:ext cx="7620000" cy="3299259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06C8D-BAB0-4C90-8594-55F1D37E0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C10C-7D6A-469E-A892-2190FC4D83F7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DFEDF-0AAC-4E1E-8476-49F1C71F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EE530-9B70-4FFB-B6FE-C8AA02CB5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8AF7-978C-482B-B4C4-EB2E61125E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146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43D9A-AF46-4AD5-8E35-375F8391A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1AF5C2-DD18-4D85-A9EE-D2D6E40BB4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C3EBC-B33D-403B-B64C-0C7BEC53A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C10C-7D6A-469E-A892-2190FC4D83F7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13589-7927-4155-937C-4ABB86142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26F9DD-51F0-4012-9692-9BA245DAF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8AF7-978C-482B-B4C4-EB2E61125E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441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CF3F1A-6BE6-486E-891A-64910D518B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727546"/>
            <a:ext cx="2190750" cy="11580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45D6E2-66EC-448C-8BCC-AE9ACAA44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727546"/>
            <a:ext cx="6445250" cy="115806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0DBEF-7DED-4515-90E7-9DB989EE7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C10C-7D6A-469E-A892-2190FC4D83F7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FE639-09BB-433A-9E28-0F23C0B68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07C1E-1C06-4B1E-A63E-E43900476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8AF7-978C-482B-B4C4-EB2E61125E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3000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2259D-D93A-4E72-8714-496C3BFB1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83A3E-7AF5-4EB4-8484-622D97539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4426A-9B3D-476A-9BED-EC154E3AB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C10C-7D6A-469E-A892-2190FC4D83F7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6C020-1182-4E2B-8825-21519BFAA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DD037-14C5-4521-AB05-15BB680CF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8AF7-978C-482B-B4C4-EB2E61125E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128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04BCD-4FF6-486D-8775-D8AE38FED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8" y="3406814"/>
            <a:ext cx="8763000" cy="5684343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E24BE-5363-4B1E-999F-875AD381C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208" y="9144933"/>
            <a:ext cx="8763000" cy="2989262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C867DE-66C7-4EEA-920F-D8E4F8FFA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C10C-7D6A-469E-A892-2190FC4D83F7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CBE60-2372-4742-94F5-D8DF87327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783A90-28F3-4C11-833B-C49B52EF0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8AF7-978C-482B-B4C4-EB2E61125E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9625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3F502-62C5-48FE-B6AE-33721C2F8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92393-B1D3-4984-A200-89A6C52963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3637727"/>
            <a:ext cx="4318000" cy="86704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237049-35AB-40C6-8D14-6325A26B0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3637727"/>
            <a:ext cx="4318000" cy="86704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062F66-2922-4E78-A625-E0ED01D35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C10C-7D6A-469E-A892-2190FC4D83F7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DF1DF-04E3-4DEA-8D83-A3C8E2A79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40C07-9FBA-4F07-A861-F9CDDDBC1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8AF7-978C-482B-B4C4-EB2E61125E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731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AD64E4-FA65-4920-8BA4-012EEED1A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3" y="727548"/>
            <a:ext cx="8763000" cy="26413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50C28-49B9-4CC3-BF29-4732377DE7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824" y="3349873"/>
            <a:ext cx="4298156" cy="164172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5F737E-0CA3-487E-BB07-D3B5444503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824" y="4991594"/>
            <a:ext cx="4298156" cy="73418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71C6B9-7E7B-47F8-9790-4D5239B9A0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1" y="3349873"/>
            <a:ext cx="4319323" cy="164172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AA95DC-18C7-477B-AB1E-409E57A747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1" y="4991594"/>
            <a:ext cx="4319323" cy="73418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681ECC-3A83-4626-B60E-D1F38A83D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C10C-7D6A-469E-A892-2190FC4D83F7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233B5C-96DF-4FAE-8A2E-7632C17D0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C806B0-53F4-4C2D-A3A6-EA0AB7C26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8AF7-978C-482B-B4C4-EB2E61125E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951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D753E-F906-4E54-8246-B001450FE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1D722F-2C77-4196-AA5A-F1947B693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C10C-7D6A-469E-A892-2190FC4D83F7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93EDB7-7B2E-44B7-AFB8-580F1C116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C0B3F-818C-404E-B0CE-BA47994B3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8AF7-978C-482B-B4C4-EB2E61125E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232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619AF4-E6E3-4D14-9443-C01FD127D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C10C-7D6A-469E-A892-2190FC4D83F7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0BE258-9FB0-477A-B66D-BED5EF86B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88FFD-1328-44F0-8BD3-3DC2F1AE6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8AF7-978C-482B-B4C4-EB2E61125E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1185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6FD99-2541-48F6-9573-E6D396884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911013"/>
            <a:ext cx="3276864" cy="318854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4ECCE4-427D-4AA3-BAE6-C686EC11B1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323" y="1967539"/>
            <a:ext cx="5143500" cy="971114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59EC9E-C343-458F-BC4C-75F997128A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4099560"/>
            <a:ext cx="3276864" cy="7594942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60F06A-8475-46A1-9750-1437B6BE4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C10C-7D6A-469E-A892-2190FC4D83F7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4E470F-A2FF-4538-9880-77C4C07EC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51F856-D1CE-46F1-8955-D5807EE19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8AF7-978C-482B-B4C4-EB2E61125E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246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6CADD-235B-4392-8F47-B46B05696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911013"/>
            <a:ext cx="3276864" cy="318854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9D2DC6-0C41-433E-87AA-D4F1847A50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323" y="1967539"/>
            <a:ext cx="5143500" cy="9711149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78964A-87D8-42BB-BD83-9E4D253B2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4099560"/>
            <a:ext cx="3276864" cy="7594942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B86149-9543-4960-83C6-B7EDE0500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9C10C-7D6A-469E-A892-2190FC4D83F7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FBAE62-B577-4BBD-9EE6-0F1E86EE8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29A241-8D24-4DD3-B7CB-27BD36194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8AF7-978C-482B-B4C4-EB2E61125E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451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52B6EA-1243-4746-87E4-C19814A84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727548"/>
            <a:ext cx="8763000" cy="26413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D94A7-3AAD-4E60-9C9B-C1A549EE7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3637727"/>
            <a:ext cx="8763000" cy="8670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250F2-FA91-49FB-A97D-606664D62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12665619"/>
            <a:ext cx="2286000" cy="7275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9C10C-7D6A-469E-A892-2190FC4D83F7}" type="datetimeFigureOut">
              <a:rPr lang="en-GB" smtClean="0"/>
              <a:t>07/01/2021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109A1-B0E3-4AF0-B215-3A7E725EE5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12665619"/>
            <a:ext cx="3429000" cy="7275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EA0F5-2528-44D4-90EB-FBA944B99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12665619"/>
            <a:ext cx="2286000" cy="7275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88AF7-978C-482B-B4C4-EB2E61125E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30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049DD1-3938-4295-8545-F87B899390A2}"/>
              </a:ext>
            </a:extLst>
          </p:cNvPr>
          <p:cNvSpPr txBox="1"/>
          <p:nvPr/>
        </p:nvSpPr>
        <p:spPr>
          <a:xfrm>
            <a:off x="3187700" y="12700"/>
            <a:ext cx="3352927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800" b="1" dirty="0">
                <a:solidFill>
                  <a:srgbClr val="000000"/>
                </a:solidFill>
                <a:latin typeface="Arial - 33"/>
              </a:rPr>
              <a:t>Spelling groups</a:t>
            </a:r>
          </a:p>
          <a:p>
            <a:pPr algn="ctr"/>
            <a:r>
              <a:rPr lang="en-GB" sz="2800" b="1" dirty="0">
                <a:solidFill>
                  <a:srgbClr val="000000"/>
                </a:solidFill>
                <a:latin typeface="Arial - 33"/>
              </a:rPr>
              <a:t>08.01.21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FE98ED-140D-4F4E-8218-253BAEC845B4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04899"/>
            <a:ext cx="7976118" cy="902814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495408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735AC6-5D59-45E4-AA2C-0682E1D587E1}"/>
              </a:ext>
            </a:extLst>
          </p:cNvPr>
          <p:cNvSpPr txBox="1"/>
          <p:nvPr/>
        </p:nvSpPr>
        <p:spPr>
          <a:xfrm>
            <a:off x="419100" y="685800"/>
            <a:ext cx="909320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800" dirty="0">
                <a:solidFill>
                  <a:srgbClr val="00005E"/>
                </a:solidFill>
                <a:latin typeface="Arial Rounded MT Bold - 37"/>
              </a:rPr>
              <a:t>Spelling focus: </a:t>
            </a:r>
            <a:r>
              <a:rPr lang="en-US" sz="2800" dirty="0">
                <a:solidFill>
                  <a:srgbClr val="000000"/>
                </a:solidFill>
                <a:latin typeface="Arial Rounded MT Bold - 36"/>
              </a:rPr>
              <a:t>To be able to spell words that include silent letters.</a:t>
            </a:r>
            <a:endParaRPr lang="en-GB" sz="2800" dirty="0">
              <a:solidFill>
                <a:srgbClr val="000000"/>
              </a:solidFill>
              <a:latin typeface="Arial Rounded MT Bold - 36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B5B5DF-69E9-4419-B243-B2B49C5589D1}"/>
              </a:ext>
            </a:extLst>
          </p:cNvPr>
          <p:cNvSpPr txBox="1"/>
          <p:nvPr/>
        </p:nvSpPr>
        <p:spPr>
          <a:xfrm>
            <a:off x="5080000" y="3022600"/>
            <a:ext cx="5653887" cy="61555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800" dirty="0">
                <a:solidFill>
                  <a:srgbClr val="00005E"/>
                </a:solidFill>
                <a:latin typeface="Arial Rounded MT Bold - 38"/>
              </a:rPr>
              <a:t>Spelling words:</a:t>
            </a:r>
          </a:p>
          <a:p>
            <a:pPr algn="ctr"/>
            <a:endParaRPr lang="en-GB" sz="2800" dirty="0">
              <a:solidFill>
                <a:srgbClr val="00005E"/>
              </a:solidFill>
              <a:latin typeface="Arial Rounded MT Bold - 38"/>
            </a:endParaRPr>
          </a:p>
          <a:p>
            <a:pPr algn="ctr"/>
            <a:r>
              <a:rPr lang="en-GB" sz="2800" dirty="0">
                <a:solidFill>
                  <a:srgbClr val="00005E"/>
                </a:solidFill>
                <a:latin typeface="Arial Rounded MT Bold - 38"/>
              </a:rPr>
              <a:t>doubt</a:t>
            </a:r>
          </a:p>
          <a:p>
            <a:pPr algn="ctr"/>
            <a:r>
              <a:rPr lang="en-GB" sz="2800" dirty="0">
                <a:solidFill>
                  <a:srgbClr val="00005E"/>
                </a:solidFill>
                <a:latin typeface="Arial Rounded MT Bold - 38"/>
              </a:rPr>
              <a:t>island</a:t>
            </a:r>
          </a:p>
          <a:p>
            <a:pPr algn="ctr"/>
            <a:r>
              <a:rPr lang="en-GB" sz="2800" dirty="0">
                <a:solidFill>
                  <a:srgbClr val="00005E"/>
                </a:solidFill>
                <a:latin typeface="Arial Rounded MT Bold - 38"/>
              </a:rPr>
              <a:t>l</a:t>
            </a:r>
            <a:r>
              <a:rPr lang="en-GB" sz="2800" dirty="0">
                <a:solidFill>
                  <a:srgbClr val="00005E"/>
                </a:solidFill>
                <a:latin typeface="Arial Rounded MT Bold - 37"/>
              </a:rPr>
              <a:t>amb</a:t>
            </a:r>
          </a:p>
          <a:p>
            <a:pPr algn="ctr"/>
            <a:r>
              <a:rPr lang="en-GB" sz="2800" dirty="0">
                <a:solidFill>
                  <a:srgbClr val="00005E"/>
                </a:solidFill>
                <a:latin typeface="Arial Rounded MT Bold - 37"/>
              </a:rPr>
              <a:t>solemn</a:t>
            </a:r>
          </a:p>
          <a:p>
            <a:pPr algn="ctr"/>
            <a:r>
              <a:rPr lang="en-GB" sz="2800" dirty="0">
                <a:solidFill>
                  <a:srgbClr val="00005E"/>
                </a:solidFill>
                <a:latin typeface="Arial Rounded MT Bold - 37"/>
              </a:rPr>
              <a:t>thistle</a:t>
            </a:r>
          </a:p>
          <a:p>
            <a:pPr algn="ctr"/>
            <a:endParaRPr lang="en-GB" sz="2200" dirty="0">
              <a:solidFill>
                <a:srgbClr val="00005E"/>
              </a:solidFill>
              <a:latin typeface="Arial Rounded MT Bold - 37"/>
            </a:endParaRPr>
          </a:p>
          <a:p>
            <a:pPr algn="ctr"/>
            <a:endParaRPr lang="en-GB" sz="2200" dirty="0">
              <a:solidFill>
                <a:srgbClr val="00005E"/>
              </a:solidFill>
              <a:latin typeface="Arial Rounded MT Bold - 37"/>
            </a:endParaRPr>
          </a:p>
          <a:p>
            <a:pPr algn="ctr"/>
            <a:endParaRPr lang="en-GB" sz="2200" dirty="0">
              <a:solidFill>
                <a:srgbClr val="00005E"/>
              </a:solidFill>
              <a:latin typeface="Arial Rounded MT Bold - 37"/>
            </a:endParaRPr>
          </a:p>
          <a:p>
            <a:pPr algn="ctr"/>
            <a:endParaRPr lang="en-GB" sz="2200" dirty="0">
              <a:solidFill>
                <a:srgbClr val="00005E"/>
              </a:solidFill>
              <a:latin typeface="Arial Rounded MT Bold - 37"/>
            </a:endParaRPr>
          </a:p>
          <a:p>
            <a:pPr algn="ctr"/>
            <a:endParaRPr lang="en-GB" sz="2200" dirty="0">
              <a:solidFill>
                <a:srgbClr val="00005E"/>
              </a:solidFill>
              <a:latin typeface="Arial Rounded MT Bold - 37"/>
            </a:endParaRPr>
          </a:p>
          <a:p>
            <a:pPr algn="ctr"/>
            <a:endParaRPr lang="en-GB" sz="2200" dirty="0">
              <a:solidFill>
                <a:srgbClr val="00005E"/>
              </a:solidFill>
              <a:latin typeface="Arial Rounded MT Bold - 37"/>
            </a:endParaRPr>
          </a:p>
          <a:p>
            <a:pPr algn="ctr"/>
            <a:endParaRPr lang="en-GB" sz="2200" dirty="0">
              <a:solidFill>
                <a:srgbClr val="00005E"/>
              </a:solidFill>
              <a:latin typeface="Arial Rounded MT Bold - 37"/>
            </a:endParaRPr>
          </a:p>
          <a:p>
            <a:pPr algn="ctr"/>
            <a:endParaRPr lang="en-GB" sz="2200" dirty="0">
              <a:solidFill>
                <a:srgbClr val="00005E"/>
              </a:solidFill>
              <a:latin typeface="Arial Rounded MT Bold - 37"/>
            </a:endParaRPr>
          </a:p>
          <a:p>
            <a:pPr algn="ctr"/>
            <a:endParaRPr lang="en-GB" sz="2200" dirty="0">
              <a:solidFill>
                <a:srgbClr val="00005E"/>
              </a:solidFill>
              <a:latin typeface="Arial Rounded MT Bold - 3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907F1A-9663-4BA6-998D-ED83B915F21C}"/>
              </a:ext>
            </a:extLst>
          </p:cNvPr>
          <p:cNvSpPr txBox="1"/>
          <p:nvPr/>
        </p:nvSpPr>
        <p:spPr>
          <a:xfrm>
            <a:off x="254000" y="2971800"/>
            <a:ext cx="4114800" cy="181588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800" dirty="0">
                <a:solidFill>
                  <a:srgbClr val="000000"/>
                </a:solidFill>
                <a:latin typeface="Arial Rounded MT Bold - 34"/>
              </a:rPr>
              <a:t>Your test will be on 15.01.21</a:t>
            </a:r>
          </a:p>
          <a:p>
            <a:pPr algn="ctr"/>
            <a:r>
              <a:rPr lang="en-GB" sz="2800" dirty="0">
                <a:solidFill>
                  <a:srgbClr val="000000"/>
                </a:solidFill>
                <a:latin typeface="Arial Rounded MT Bold - 34"/>
              </a:rPr>
              <a:t>on</a:t>
            </a:r>
          </a:p>
          <a:p>
            <a:pPr algn="ctr"/>
            <a:r>
              <a:rPr lang="en-GB" sz="2800" dirty="0">
                <a:solidFill>
                  <a:srgbClr val="000000"/>
                </a:solidFill>
                <a:latin typeface="Arial Rounded MT Bold - 34"/>
              </a:rPr>
              <a:t>Teams </a:t>
            </a:r>
          </a:p>
        </p:txBody>
      </p:sp>
    </p:spTree>
    <p:extLst>
      <p:ext uri="{BB962C8B-B14F-4D97-AF65-F5344CB8AC3E}">
        <p14:creationId xmlns:p14="http://schemas.microsoft.com/office/powerpoint/2010/main" val="2596944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E9E952-E538-41D2-9D80-C6D5C32DD476}"/>
              </a:ext>
            </a:extLst>
          </p:cNvPr>
          <p:cNvSpPr txBox="1"/>
          <p:nvPr/>
        </p:nvSpPr>
        <p:spPr>
          <a:xfrm>
            <a:off x="584200" y="393700"/>
            <a:ext cx="97028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800" dirty="0">
                <a:solidFill>
                  <a:srgbClr val="00008B"/>
                </a:solidFill>
                <a:latin typeface="Arial Rounded MT Bold - 36"/>
              </a:rPr>
              <a:t>Blue group-</a:t>
            </a:r>
            <a:r>
              <a:rPr lang="en-GB" sz="2800" dirty="0">
                <a:solidFill>
                  <a:srgbClr val="00005E"/>
                </a:solidFill>
                <a:latin typeface="Arial Rounded MT Bold - 36"/>
              </a:rPr>
              <a:t> High frequency words.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E06E04-C92D-442B-9962-A5C25CCA4209}"/>
              </a:ext>
            </a:extLst>
          </p:cNvPr>
          <p:cNvSpPr txBox="1"/>
          <p:nvPr/>
        </p:nvSpPr>
        <p:spPr>
          <a:xfrm>
            <a:off x="215900" y="3060700"/>
            <a:ext cx="4114800" cy="181588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800" dirty="0">
                <a:solidFill>
                  <a:srgbClr val="000000"/>
                </a:solidFill>
                <a:latin typeface="Arial Rounded MT Bold - 34"/>
              </a:rPr>
              <a:t>Your test will be ​on 15.01.21</a:t>
            </a:r>
          </a:p>
          <a:p>
            <a:pPr algn="ctr"/>
            <a:r>
              <a:rPr lang="en-GB" sz="2800" dirty="0">
                <a:solidFill>
                  <a:srgbClr val="000000"/>
                </a:solidFill>
                <a:latin typeface="Arial Rounded MT Bold - 34"/>
              </a:rPr>
              <a:t>on </a:t>
            </a:r>
          </a:p>
          <a:p>
            <a:pPr algn="ctr"/>
            <a:r>
              <a:rPr lang="en-GB" sz="2800" dirty="0">
                <a:solidFill>
                  <a:srgbClr val="000000"/>
                </a:solidFill>
                <a:latin typeface="Arial Rounded MT Bold - 34"/>
              </a:rPr>
              <a:t>Teams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119B53-02DA-48BA-B94A-3FAC674EBB90}"/>
              </a:ext>
            </a:extLst>
          </p:cNvPr>
          <p:cNvSpPr txBox="1"/>
          <p:nvPr/>
        </p:nvSpPr>
        <p:spPr>
          <a:xfrm>
            <a:off x="5308600" y="1841500"/>
            <a:ext cx="4902200" cy="4955203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400" dirty="0">
                <a:solidFill>
                  <a:srgbClr val="0000FF"/>
                </a:solidFill>
                <a:latin typeface="Arial Rounded MT Bold - 32"/>
              </a:rPr>
              <a:t>Spelling words:</a:t>
            </a:r>
          </a:p>
          <a:p>
            <a:pPr algn="ctr"/>
            <a:endParaRPr lang="en-GB" sz="2400" dirty="0">
              <a:solidFill>
                <a:srgbClr val="0000FF"/>
              </a:solidFill>
              <a:latin typeface="Arial Rounded MT Bold - 32"/>
            </a:endParaRPr>
          </a:p>
          <a:p>
            <a:pPr algn="ctr"/>
            <a:r>
              <a:rPr lang="en-GB" sz="2400" dirty="0">
                <a:solidFill>
                  <a:srgbClr val="0000FF"/>
                </a:solidFill>
                <a:latin typeface="Arial Rounded MT Bold - 32"/>
              </a:rPr>
              <a:t>like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  <a:latin typeface="Arial Rounded MT Bold - 32"/>
              </a:rPr>
              <a:t>see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  <a:latin typeface="Arial Rounded MT Bold - 32"/>
              </a:rPr>
              <a:t>their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  <a:latin typeface="Arial Rounded MT Bold - 32"/>
              </a:rPr>
              <a:t>saw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  <a:latin typeface="Arial Rounded MT Bold - 32"/>
              </a:rPr>
              <a:t>his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  <a:latin typeface="Arial Rounded MT Bold - 32"/>
              </a:rPr>
              <a:t>some 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  <a:latin typeface="Arial Rounded MT Bold - 32"/>
              </a:rPr>
              <a:t>looked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  <a:latin typeface="Arial Rounded MT Bold - 32"/>
              </a:rPr>
              <a:t>people</a:t>
            </a:r>
          </a:p>
          <a:p>
            <a:pPr algn="ctr"/>
            <a:endParaRPr lang="en-GB" sz="1900" dirty="0">
              <a:solidFill>
                <a:srgbClr val="0000FF"/>
              </a:solidFill>
              <a:latin typeface="Arial Rounded MT Bold - 32"/>
            </a:endParaRPr>
          </a:p>
          <a:p>
            <a:pPr algn="ctr"/>
            <a:endParaRPr lang="en-GB" sz="1900" dirty="0">
              <a:solidFill>
                <a:srgbClr val="0000FF"/>
              </a:solidFill>
              <a:latin typeface="Arial Rounded MT Bold - 32"/>
            </a:endParaRPr>
          </a:p>
          <a:p>
            <a:pPr algn="ctr"/>
            <a:endParaRPr lang="en-GB" sz="1900" dirty="0">
              <a:solidFill>
                <a:srgbClr val="0000FF"/>
              </a:solidFill>
              <a:latin typeface="Arial Rounded MT Bold - 32"/>
            </a:endParaRPr>
          </a:p>
          <a:p>
            <a:pPr algn="ctr"/>
            <a:endParaRPr lang="en-GB" sz="1900" dirty="0">
              <a:solidFill>
                <a:srgbClr val="0000FF"/>
              </a:solidFill>
              <a:latin typeface="Arial Rounded MT Bold - 32"/>
            </a:endParaRPr>
          </a:p>
        </p:txBody>
      </p:sp>
    </p:spTree>
    <p:extLst>
      <p:ext uri="{BB962C8B-B14F-4D97-AF65-F5344CB8AC3E}">
        <p14:creationId xmlns:p14="http://schemas.microsoft.com/office/powerpoint/2010/main" val="4076914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A1E075-57E9-4274-A8C5-A96A63F4E07C}"/>
              </a:ext>
            </a:extLst>
          </p:cNvPr>
          <p:cNvSpPr txBox="1"/>
          <p:nvPr/>
        </p:nvSpPr>
        <p:spPr>
          <a:xfrm>
            <a:off x="342900" y="495300"/>
            <a:ext cx="8737600" cy="698652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800" u="sng" dirty="0">
                <a:solidFill>
                  <a:srgbClr val="000000"/>
                </a:solidFill>
                <a:latin typeface="Arial Rounded MT Bold - 27"/>
              </a:rPr>
              <a:t>Year 5 &amp; 6</a:t>
            </a:r>
          </a:p>
          <a:p>
            <a:endParaRPr lang="en-GB" sz="2800" u="sng" dirty="0">
              <a:solidFill>
                <a:srgbClr val="000000"/>
              </a:solidFill>
              <a:latin typeface="Arial Rounded MT Bold - 27"/>
            </a:endParaRPr>
          </a:p>
          <a:p>
            <a:r>
              <a:rPr lang="en-GB" sz="2800" u="sng" dirty="0">
                <a:solidFill>
                  <a:srgbClr val="0000FF"/>
                </a:solidFill>
                <a:latin typeface="Arial Rounded MT Bold - 27"/>
              </a:rPr>
              <a:t>Blue:</a:t>
            </a:r>
          </a:p>
          <a:p>
            <a:r>
              <a:rPr lang="en-US" sz="2800" dirty="0">
                <a:solidFill>
                  <a:srgbClr val="0000FF"/>
                </a:solidFill>
                <a:latin typeface="Arial Rounded MT Bold - 27"/>
              </a:rPr>
              <a:t>You will be tested on the 8 spellings you're given.</a:t>
            </a:r>
          </a:p>
          <a:p>
            <a:endParaRPr lang="en-GB" sz="2800" dirty="0">
              <a:solidFill>
                <a:srgbClr val="0000FF"/>
              </a:solidFill>
              <a:latin typeface="Arial Rounded MT Bold - 27"/>
            </a:endParaRPr>
          </a:p>
          <a:p>
            <a:endParaRPr lang="en-GB" sz="2800" dirty="0">
              <a:solidFill>
                <a:srgbClr val="0000FF"/>
              </a:solidFill>
              <a:latin typeface="Arial Rounded MT Bold - 27"/>
            </a:endParaRPr>
          </a:p>
          <a:p>
            <a:r>
              <a:rPr lang="en-GB" sz="2800" u="sng" dirty="0">
                <a:solidFill>
                  <a:srgbClr val="00B050"/>
                </a:solidFill>
                <a:latin typeface="Arial Rounded MT Bold - 27"/>
              </a:rPr>
              <a:t>Green</a:t>
            </a:r>
            <a:r>
              <a:rPr lang="en-GB" sz="2800" u="sng" dirty="0">
                <a:solidFill>
                  <a:srgbClr val="3CB371"/>
                </a:solidFill>
                <a:latin typeface="Arial Rounded MT Bold - 27"/>
              </a:rPr>
              <a:t>:</a:t>
            </a:r>
          </a:p>
          <a:p>
            <a:r>
              <a:rPr lang="en-US" sz="2800" dirty="0">
                <a:solidFill>
                  <a:srgbClr val="3CB371"/>
                </a:solidFill>
                <a:latin typeface="Arial Rounded MT Bold - 27"/>
              </a:rPr>
              <a:t>You will be tested on the 5 spellings you're given plus 5 more. I will choose those 5 from the spelling sheet you have. </a:t>
            </a:r>
          </a:p>
          <a:p>
            <a:endParaRPr lang="en-GB" sz="2800" dirty="0">
              <a:solidFill>
                <a:srgbClr val="3CB371"/>
              </a:solidFill>
              <a:latin typeface="Arial Rounded MT Bold - 27"/>
            </a:endParaRPr>
          </a:p>
          <a:p>
            <a:endParaRPr lang="en-GB" sz="2800" dirty="0">
              <a:solidFill>
                <a:srgbClr val="3CB371"/>
              </a:solidFill>
              <a:latin typeface="Arial Rounded MT Bold - 27"/>
            </a:endParaRPr>
          </a:p>
          <a:p>
            <a:r>
              <a:rPr lang="en-GB" sz="2800" u="sng" dirty="0">
                <a:solidFill>
                  <a:schemeClr val="accent2">
                    <a:lumMod val="75000"/>
                  </a:schemeClr>
                </a:solidFill>
                <a:latin typeface="Arial Rounded MT Bold - 27"/>
              </a:rPr>
              <a:t>Ora</a:t>
            </a:r>
            <a:r>
              <a:rPr lang="en-GB" sz="2800" u="sng" dirty="0">
                <a:solidFill>
                  <a:srgbClr val="FF6820"/>
                </a:solidFill>
                <a:latin typeface="Arial Rounded MT Bold - 27"/>
              </a:rPr>
              <a:t>nge:</a:t>
            </a:r>
          </a:p>
          <a:p>
            <a:r>
              <a:rPr lang="en-US" sz="2800" dirty="0">
                <a:solidFill>
                  <a:srgbClr val="FF6820"/>
                </a:solidFill>
                <a:latin typeface="Arial Rounded MT Bold - 27"/>
              </a:rPr>
              <a:t>You will be tested on the 5 spellings you're given plus 5 more. The 5 extra spellings may or may not be chosen from the spelling sheet you have. </a:t>
            </a:r>
            <a:r>
              <a:rPr lang="en-US" sz="2800" dirty="0">
                <a:solidFill>
                  <a:srgbClr val="3CB371"/>
                </a:solidFill>
                <a:latin typeface="Arial - 27"/>
              </a:rPr>
              <a:t> </a:t>
            </a:r>
            <a:endParaRPr lang="en-GB" sz="2800" dirty="0">
              <a:solidFill>
                <a:srgbClr val="3CB371"/>
              </a:solidFill>
              <a:latin typeface="Arial - 27"/>
            </a:endParaRPr>
          </a:p>
        </p:txBody>
      </p:sp>
    </p:spTree>
    <p:extLst>
      <p:ext uri="{BB962C8B-B14F-4D97-AF65-F5344CB8AC3E}">
        <p14:creationId xmlns:p14="http://schemas.microsoft.com/office/powerpoint/2010/main" val="2251995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07497B-E67E-40EB-A33F-952777D446D0}"/>
              </a:ext>
            </a:extLst>
          </p:cNvPr>
          <p:cNvSpPr txBox="1"/>
          <p:nvPr/>
        </p:nvSpPr>
        <p:spPr>
          <a:xfrm>
            <a:off x="317500" y="1803400"/>
            <a:ext cx="7874000" cy="483209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Arial Rounded MT Bold - 27"/>
              </a:rPr>
              <a:t>Spelling task- 08.01.21</a:t>
            </a:r>
          </a:p>
          <a:p>
            <a:endParaRPr lang="en-GB" sz="2800" dirty="0">
              <a:solidFill>
                <a:srgbClr val="000000"/>
              </a:solidFill>
              <a:latin typeface="Arial Rounded MT Bold - 27"/>
            </a:endParaRPr>
          </a:p>
          <a:p>
            <a:r>
              <a:rPr lang="en-US" sz="2800" dirty="0">
                <a:solidFill>
                  <a:srgbClr val="002060"/>
                </a:solidFill>
                <a:latin typeface="Arial Rounded MT Bold - 27"/>
              </a:rPr>
              <a:t>Th</a:t>
            </a:r>
            <a:r>
              <a:rPr lang="en-US" sz="2800" dirty="0">
                <a:solidFill>
                  <a:srgbClr val="00008B"/>
                </a:solidFill>
                <a:latin typeface="Arial Rounded MT Bold - 28"/>
              </a:rPr>
              <a:t>is week I would like you to write 5</a:t>
            </a:r>
          </a:p>
          <a:p>
            <a:r>
              <a:rPr lang="en-US" sz="2800" dirty="0">
                <a:solidFill>
                  <a:srgbClr val="00008B"/>
                </a:solidFill>
                <a:latin typeface="Arial Rounded MT Bold - 28"/>
              </a:rPr>
              <a:t>sentences for the words you have been given to learn. Each sentence must include one of </a:t>
            </a:r>
          </a:p>
          <a:p>
            <a:r>
              <a:rPr lang="en-GB" sz="2800" dirty="0">
                <a:solidFill>
                  <a:srgbClr val="00008B"/>
                </a:solidFill>
                <a:latin typeface="Arial Rounded MT Bold - 28"/>
              </a:rPr>
              <a:t>the words. </a:t>
            </a:r>
          </a:p>
          <a:p>
            <a:r>
              <a:rPr lang="en-US" sz="2800" dirty="0">
                <a:solidFill>
                  <a:srgbClr val="00008B"/>
                </a:solidFill>
                <a:latin typeface="Arial Rounded MT Bold - 28"/>
              </a:rPr>
              <a:t>You must use the words in the correct context, so you will need to know what they mean.</a:t>
            </a:r>
          </a:p>
          <a:p>
            <a:r>
              <a:rPr lang="en-US" sz="2800" dirty="0">
                <a:solidFill>
                  <a:srgbClr val="00008B"/>
                </a:solidFill>
                <a:latin typeface="Arial Rounded MT Bold - 28"/>
              </a:rPr>
              <a:t>Please can you write this in your red spelling </a:t>
            </a:r>
          </a:p>
          <a:p>
            <a:r>
              <a:rPr lang="en-US" sz="2800" dirty="0">
                <a:solidFill>
                  <a:srgbClr val="00008B"/>
                </a:solidFill>
                <a:latin typeface="Arial Rounded MT Bold - 28"/>
              </a:rPr>
              <a:t>book. You need to underline the 5 spellings I gave you. </a:t>
            </a:r>
            <a:endParaRPr lang="en-GB" sz="2800" dirty="0">
              <a:solidFill>
                <a:srgbClr val="00008B"/>
              </a:solidFill>
              <a:latin typeface="Arial Rounded MT Bold - 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C5D011-5300-4CB9-9249-BD060B65C35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700" y="228600"/>
            <a:ext cx="1799971" cy="17999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523420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369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41F908-7269-46B3-A91B-28E39A1F22D5}"/>
              </a:ext>
            </a:extLst>
          </p:cNvPr>
          <p:cNvSpPr txBox="1"/>
          <p:nvPr/>
        </p:nvSpPr>
        <p:spPr>
          <a:xfrm>
            <a:off x="292100" y="889259"/>
            <a:ext cx="2489200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200" dirty="0">
                <a:solidFill>
                  <a:srgbClr val="00008B"/>
                </a:solidFill>
                <a:latin typeface="Arial Rounded MT Bold - 47"/>
              </a:rPr>
              <a:t>Year 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A5E27C5-B1C3-40C2-AFC2-4BD3B427F27F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00" y="333310"/>
            <a:ext cx="7378700" cy="81762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236719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A5B9C16-37A4-4242-9C24-BC595A76AFF9}"/>
              </a:ext>
            </a:extLst>
          </p:cNvPr>
          <p:cNvSpPr txBox="1"/>
          <p:nvPr/>
        </p:nvSpPr>
        <p:spPr>
          <a:xfrm>
            <a:off x="241300" y="130110"/>
            <a:ext cx="2489200" cy="58477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3200" dirty="0">
                <a:solidFill>
                  <a:srgbClr val="00008B"/>
                </a:solidFill>
                <a:latin typeface="Arial Rounded MT Bold - 47"/>
              </a:rPr>
              <a:t>Year 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361F66-0110-4EE6-B6DF-5C03B9A8FA2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7000"/>
            <a:ext cx="6816012" cy="864377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649347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1B9CD4-7EC9-4A3C-9977-1D4143B196CC}"/>
              </a:ext>
            </a:extLst>
          </p:cNvPr>
          <p:cNvSpPr txBox="1"/>
          <p:nvPr/>
        </p:nvSpPr>
        <p:spPr>
          <a:xfrm>
            <a:off x="393700" y="596900"/>
            <a:ext cx="3048000" cy="52322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800">
                <a:solidFill>
                  <a:srgbClr val="000000"/>
                </a:solidFill>
                <a:latin typeface="Arial Rounded MT Bold - 46"/>
              </a:rPr>
              <a:t>08.01.21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99FC06-6B92-461D-8452-1386FDE9F796}"/>
              </a:ext>
            </a:extLst>
          </p:cNvPr>
          <p:cNvSpPr txBox="1"/>
          <p:nvPr/>
        </p:nvSpPr>
        <p:spPr>
          <a:xfrm>
            <a:off x="317499" y="2273300"/>
            <a:ext cx="9535627" cy="181588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GB" sz="2800" dirty="0">
                <a:solidFill>
                  <a:srgbClr val="00008B"/>
                </a:solidFill>
                <a:latin typeface="Arial Rounded MT Bold - 47"/>
              </a:rPr>
              <a:t>Year 5-</a:t>
            </a:r>
            <a:r>
              <a:rPr lang="en-GB" sz="2800" dirty="0">
                <a:solidFill>
                  <a:srgbClr val="00005E"/>
                </a:solidFill>
                <a:latin typeface="Arial Rounded MT Bold - 47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 Rounded MT Bold - 47"/>
              </a:rPr>
              <a:t>To be able to spell words ending in -ant, -</a:t>
            </a:r>
            <a:r>
              <a:rPr lang="en-US" sz="2800" dirty="0" err="1">
                <a:solidFill>
                  <a:srgbClr val="000000"/>
                </a:solidFill>
                <a:latin typeface="Arial Rounded MT Bold - 47"/>
              </a:rPr>
              <a:t>ance</a:t>
            </a:r>
            <a:r>
              <a:rPr lang="en-US" sz="2800" dirty="0">
                <a:solidFill>
                  <a:srgbClr val="000000"/>
                </a:solidFill>
                <a:latin typeface="Arial Rounded MT Bold - 47"/>
              </a:rPr>
              <a:t>, -</a:t>
            </a:r>
            <a:r>
              <a:rPr lang="en-US" sz="2800" dirty="0" err="1">
                <a:solidFill>
                  <a:srgbClr val="000000"/>
                </a:solidFill>
                <a:latin typeface="Arial Rounded MT Bold - 47"/>
              </a:rPr>
              <a:t>ancy</a:t>
            </a:r>
            <a:r>
              <a:rPr lang="en-US" sz="2800" dirty="0">
                <a:solidFill>
                  <a:srgbClr val="000000"/>
                </a:solidFill>
                <a:latin typeface="Arial Rounded MT Bold - 47"/>
              </a:rPr>
              <a:t>, -</a:t>
            </a:r>
            <a:r>
              <a:rPr lang="en-US" sz="2800" dirty="0" err="1">
                <a:solidFill>
                  <a:srgbClr val="000000"/>
                </a:solidFill>
                <a:latin typeface="Arial Rounded MT Bold - 47"/>
              </a:rPr>
              <a:t>ent</a:t>
            </a:r>
            <a:r>
              <a:rPr lang="en-US" sz="2800" dirty="0">
                <a:solidFill>
                  <a:srgbClr val="000000"/>
                </a:solidFill>
                <a:latin typeface="Arial Rounded MT Bold - 47"/>
              </a:rPr>
              <a:t>, -</a:t>
            </a:r>
            <a:r>
              <a:rPr lang="en-US" sz="2800" dirty="0" err="1">
                <a:solidFill>
                  <a:srgbClr val="000000"/>
                </a:solidFill>
                <a:latin typeface="Arial Rounded MT Bold - 47"/>
              </a:rPr>
              <a:t>ence</a:t>
            </a:r>
            <a:r>
              <a:rPr lang="en-US" sz="2800" dirty="0">
                <a:solidFill>
                  <a:srgbClr val="000000"/>
                </a:solidFill>
                <a:latin typeface="Arial Rounded MT Bold - 47"/>
              </a:rPr>
              <a:t> and -ency.</a:t>
            </a:r>
          </a:p>
          <a:p>
            <a:endParaRPr lang="en-GB" sz="2800" dirty="0">
              <a:solidFill>
                <a:srgbClr val="000000"/>
              </a:solidFill>
              <a:latin typeface="Arial Rounded MT Bold - 47"/>
            </a:endParaRPr>
          </a:p>
          <a:p>
            <a:r>
              <a:rPr lang="en-GB" sz="2800" dirty="0">
                <a:solidFill>
                  <a:srgbClr val="000000"/>
                </a:solidFill>
                <a:latin typeface="Arial Rounded MT Bold - 47"/>
              </a:rPr>
              <a:t>Ye</a:t>
            </a:r>
            <a:r>
              <a:rPr lang="en-GB" sz="2800" dirty="0">
                <a:solidFill>
                  <a:srgbClr val="00008B"/>
                </a:solidFill>
                <a:latin typeface="Arial Rounded MT Bold - 47"/>
              </a:rPr>
              <a:t>ar 6- </a:t>
            </a:r>
            <a:r>
              <a:rPr lang="en-US" sz="2800" dirty="0">
                <a:solidFill>
                  <a:srgbClr val="000000"/>
                </a:solidFill>
                <a:latin typeface="Arial Rounded MT Bold - 47"/>
              </a:rPr>
              <a:t>To be able to spell words that include silent letters.</a:t>
            </a:r>
            <a:endParaRPr lang="en-GB" sz="2800" dirty="0">
              <a:solidFill>
                <a:srgbClr val="000000"/>
              </a:solidFill>
              <a:latin typeface="Arial Rounded MT Bold - 47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41B9FC-F0CA-4321-987D-D87599DF303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596900"/>
            <a:ext cx="1357249" cy="13572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406875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DBEB37-6A42-4546-A2A9-DAA890BBE842}"/>
              </a:ext>
            </a:extLst>
          </p:cNvPr>
          <p:cNvSpPr txBox="1"/>
          <p:nvPr/>
        </p:nvSpPr>
        <p:spPr>
          <a:xfrm>
            <a:off x="203200" y="228600"/>
            <a:ext cx="9042400" cy="181588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800" b="1" dirty="0">
                <a:solidFill>
                  <a:srgbClr val="00005E"/>
                </a:solidFill>
                <a:latin typeface="Arial Rounded MT Bold - 36"/>
              </a:rPr>
              <a:t>Year 5</a:t>
            </a:r>
          </a:p>
          <a:p>
            <a:endParaRPr lang="en-GB" sz="2800" b="1" dirty="0">
              <a:solidFill>
                <a:srgbClr val="00005E"/>
              </a:solidFill>
              <a:latin typeface="Arial Rounded MT Bold - 36"/>
            </a:endParaRPr>
          </a:p>
          <a:p>
            <a:r>
              <a:rPr lang="en-US" sz="2800" dirty="0">
                <a:solidFill>
                  <a:srgbClr val="00005E"/>
                </a:solidFill>
                <a:latin typeface="Arial Rounded MT Bold - 36"/>
              </a:rPr>
              <a:t>Ho</a:t>
            </a:r>
            <a:r>
              <a:rPr lang="en-US" sz="2800" dirty="0">
                <a:solidFill>
                  <a:srgbClr val="00008B"/>
                </a:solidFill>
                <a:latin typeface="Arial Rounded MT Bold - 36"/>
              </a:rPr>
              <a:t>w many words can you think of that end in -ant, -</a:t>
            </a:r>
            <a:r>
              <a:rPr lang="en-US" sz="2800" dirty="0" err="1">
                <a:solidFill>
                  <a:srgbClr val="00008B"/>
                </a:solidFill>
                <a:latin typeface="Arial Rounded MT Bold - 36"/>
              </a:rPr>
              <a:t>ance</a:t>
            </a:r>
            <a:r>
              <a:rPr lang="en-US" sz="2800" dirty="0">
                <a:solidFill>
                  <a:srgbClr val="00008B"/>
                </a:solidFill>
                <a:latin typeface="Arial Rounded MT Bold - 36"/>
              </a:rPr>
              <a:t> or -</a:t>
            </a:r>
            <a:r>
              <a:rPr lang="en-US" sz="2800" dirty="0" err="1">
                <a:solidFill>
                  <a:srgbClr val="00008B"/>
                </a:solidFill>
                <a:latin typeface="Arial Rounded MT Bold - 36"/>
              </a:rPr>
              <a:t>ancy</a:t>
            </a:r>
            <a:r>
              <a:rPr lang="en-US" sz="2800" dirty="0">
                <a:solidFill>
                  <a:srgbClr val="00008B"/>
                </a:solidFill>
                <a:latin typeface="Arial Rounded MT Bold - 36"/>
              </a:rPr>
              <a:t>?</a:t>
            </a:r>
            <a:endParaRPr lang="en-GB" sz="2800" dirty="0">
              <a:solidFill>
                <a:srgbClr val="00008B"/>
              </a:solidFill>
              <a:latin typeface="Arial Rounded MT Bold - 36"/>
            </a:endParaRPr>
          </a:p>
        </p:txBody>
      </p:sp>
    </p:spTree>
    <p:extLst>
      <p:ext uri="{BB962C8B-B14F-4D97-AF65-F5344CB8AC3E}">
        <p14:creationId xmlns:p14="http://schemas.microsoft.com/office/powerpoint/2010/main" val="2149365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998EAC-E304-41CD-84D8-B16B1B5261D0}"/>
              </a:ext>
            </a:extLst>
          </p:cNvPr>
          <p:cNvSpPr txBox="1"/>
          <p:nvPr/>
        </p:nvSpPr>
        <p:spPr>
          <a:xfrm>
            <a:off x="266700" y="0"/>
            <a:ext cx="9042400" cy="181588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800" b="1" dirty="0">
                <a:solidFill>
                  <a:srgbClr val="00005E"/>
                </a:solidFill>
                <a:latin typeface="Arial Rounded MT Bold - 36"/>
              </a:rPr>
              <a:t>Year 5</a:t>
            </a:r>
          </a:p>
          <a:p>
            <a:endParaRPr lang="en-GB" sz="2800" b="1" dirty="0">
              <a:solidFill>
                <a:srgbClr val="00005E"/>
              </a:solidFill>
              <a:latin typeface="Arial Rounded MT Bold - 36"/>
            </a:endParaRPr>
          </a:p>
          <a:p>
            <a:r>
              <a:rPr lang="en-US" sz="2800" dirty="0">
                <a:solidFill>
                  <a:srgbClr val="00005E"/>
                </a:solidFill>
                <a:latin typeface="Arial Rounded MT Bold - 36"/>
              </a:rPr>
              <a:t>Ho</a:t>
            </a:r>
            <a:r>
              <a:rPr lang="en-US" sz="2800" dirty="0">
                <a:solidFill>
                  <a:srgbClr val="00008B"/>
                </a:solidFill>
                <a:latin typeface="Arial Rounded MT Bold - 36"/>
              </a:rPr>
              <a:t>w many words can you think of that end in -</a:t>
            </a:r>
            <a:r>
              <a:rPr lang="en-US" sz="2800" dirty="0" err="1">
                <a:solidFill>
                  <a:srgbClr val="00008B"/>
                </a:solidFill>
                <a:latin typeface="Arial Rounded MT Bold - 36"/>
              </a:rPr>
              <a:t>ent</a:t>
            </a:r>
            <a:r>
              <a:rPr lang="en-US" sz="2800" dirty="0">
                <a:solidFill>
                  <a:srgbClr val="00008B"/>
                </a:solidFill>
                <a:latin typeface="Arial Rounded MT Bold - 36"/>
              </a:rPr>
              <a:t>, -</a:t>
            </a:r>
            <a:r>
              <a:rPr lang="en-US" sz="2800" dirty="0" err="1">
                <a:solidFill>
                  <a:srgbClr val="00008B"/>
                </a:solidFill>
                <a:latin typeface="Arial Rounded MT Bold - 36"/>
              </a:rPr>
              <a:t>ence</a:t>
            </a:r>
            <a:r>
              <a:rPr lang="en-US" sz="2800" dirty="0">
                <a:solidFill>
                  <a:srgbClr val="00008B"/>
                </a:solidFill>
                <a:latin typeface="Arial Rounded MT Bold - 36"/>
              </a:rPr>
              <a:t> or -</a:t>
            </a:r>
            <a:r>
              <a:rPr lang="en-US" sz="2800" dirty="0" err="1">
                <a:solidFill>
                  <a:srgbClr val="00008B"/>
                </a:solidFill>
                <a:latin typeface="Arial Rounded MT Bold - 36"/>
              </a:rPr>
              <a:t>ency</a:t>
            </a:r>
            <a:r>
              <a:rPr lang="en-US" sz="2800" dirty="0">
                <a:solidFill>
                  <a:srgbClr val="00008B"/>
                </a:solidFill>
                <a:latin typeface="Arial Rounded MT Bold - 36"/>
              </a:rPr>
              <a:t>?</a:t>
            </a:r>
            <a:endParaRPr lang="en-GB" sz="2800" dirty="0">
              <a:solidFill>
                <a:srgbClr val="00008B"/>
              </a:solidFill>
              <a:latin typeface="Arial Rounded MT Bold - 36"/>
            </a:endParaRPr>
          </a:p>
        </p:txBody>
      </p:sp>
    </p:spTree>
    <p:extLst>
      <p:ext uri="{BB962C8B-B14F-4D97-AF65-F5344CB8AC3E}">
        <p14:creationId xmlns:p14="http://schemas.microsoft.com/office/powerpoint/2010/main" val="3657893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28C02F-D06A-4E79-9F09-B760277CFF4B}"/>
              </a:ext>
            </a:extLst>
          </p:cNvPr>
          <p:cNvSpPr txBox="1"/>
          <p:nvPr/>
        </p:nvSpPr>
        <p:spPr>
          <a:xfrm>
            <a:off x="241300" y="868436"/>
            <a:ext cx="9677400" cy="480131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400" dirty="0">
                <a:solidFill>
                  <a:srgbClr val="00008B"/>
                </a:solidFill>
                <a:latin typeface="Arial Rounded MT Bold - 36"/>
              </a:rPr>
              <a:t>Year 5-</a:t>
            </a:r>
            <a:r>
              <a:rPr lang="en-GB" sz="2400" dirty="0">
                <a:solidFill>
                  <a:srgbClr val="00005E"/>
                </a:solidFill>
                <a:latin typeface="Arial Rounded MT Bold - 36"/>
              </a:rPr>
              <a:t> </a:t>
            </a:r>
            <a:r>
              <a:rPr lang="en-GB" sz="2400" dirty="0">
                <a:solidFill>
                  <a:srgbClr val="000000"/>
                </a:solidFill>
                <a:latin typeface="Arial Rounded MT Bold - 36"/>
              </a:rPr>
              <a:t>To be </a:t>
            </a:r>
            <a:r>
              <a:rPr lang="en-US" sz="2400" dirty="0">
                <a:solidFill>
                  <a:srgbClr val="000000"/>
                </a:solidFill>
                <a:latin typeface="Arial Rounded MT Bold - 36"/>
              </a:rPr>
              <a:t>able to spell words ending in -​ant, -</a:t>
            </a:r>
            <a:r>
              <a:rPr lang="en-US" sz="2400" dirty="0" err="1">
                <a:solidFill>
                  <a:srgbClr val="000000"/>
                </a:solidFill>
                <a:latin typeface="Arial Rounded MT Bold - 36"/>
              </a:rPr>
              <a:t>ance</a:t>
            </a:r>
            <a:r>
              <a:rPr lang="en-US" sz="2400" dirty="0">
                <a:solidFill>
                  <a:srgbClr val="000000"/>
                </a:solidFill>
                <a:latin typeface="Arial Rounded MT Bold - 36"/>
              </a:rPr>
              <a:t>, -</a:t>
            </a:r>
            <a:r>
              <a:rPr lang="en-US" sz="2400" dirty="0" err="1">
                <a:solidFill>
                  <a:srgbClr val="000000"/>
                </a:solidFill>
                <a:latin typeface="Arial Rounded MT Bold - 36"/>
              </a:rPr>
              <a:t>ancy</a:t>
            </a:r>
            <a:r>
              <a:rPr lang="en-US" sz="2400" dirty="0">
                <a:solidFill>
                  <a:srgbClr val="000000"/>
                </a:solidFill>
                <a:latin typeface="Arial Rounded MT Bold - 36"/>
              </a:rPr>
              <a:t>, -</a:t>
            </a:r>
            <a:r>
              <a:rPr lang="en-US" sz="2400" dirty="0" err="1">
                <a:solidFill>
                  <a:srgbClr val="000000"/>
                </a:solidFill>
                <a:latin typeface="Arial Rounded MT Bold - 36"/>
              </a:rPr>
              <a:t>ent</a:t>
            </a:r>
            <a:r>
              <a:rPr lang="en-US" sz="2400" dirty="0">
                <a:solidFill>
                  <a:srgbClr val="000000"/>
                </a:solidFill>
                <a:latin typeface="Arial Rounded MT Bold - 36"/>
              </a:rPr>
              <a:t>, -</a:t>
            </a:r>
            <a:r>
              <a:rPr lang="en-US" sz="2400" dirty="0" err="1">
                <a:solidFill>
                  <a:srgbClr val="000000"/>
                </a:solidFill>
                <a:latin typeface="Arial Rounded MT Bold - 36"/>
              </a:rPr>
              <a:t>ence</a:t>
            </a:r>
            <a:r>
              <a:rPr lang="en-US" sz="2400" dirty="0">
                <a:solidFill>
                  <a:srgbClr val="000000"/>
                </a:solidFill>
                <a:latin typeface="Arial Rounded MT Bold - 36"/>
              </a:rPr>
              <a:t> and -ency.</a:t>
            </a:r>
          </a:p>
          <a:p>
            <a:endParaRPr lang="en-GB" sz="2400" dirty="0">
              <a:solidFill>
                <a:srgbClr val="000000"/>
              </a:solidFill>
              <a:latin typeface="Arial Rounded MT Bold - 36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 Rounded MT Bold - 36"/>
              </a:rPr>
              <a:t>Yo</a:t>
            </a:r>
            <a:r>
              <a:rPr lang="en-US" sz="2400" dirty="0">
                <a:solidFill>
                  <a:srgbClr val="00005E"/>
                </a:solidFill>
                <a:latin typeface="Arial Rounded MT Bold - 36"/>
              </a:rPr>
              <a:t>u can use related words to help you to ​decide if it's an -ant, -</a:t>
            </a:r>
            <a:r>
              <a:rPr lang="en-US" sz="2400" dirty="0" err="1">
                <a:solidFill>
                  <a:srgbClr val="00005E"/>
                </a:solidFill>
                <a:latin typeface="Arial Rounded MT Bold - 36"/>
              </a:rPr>
              <a:t>ance</a:t>
            </a:r>
            <a:r>
              <a:rPr lang="en-US" sz="2400" dirty="0">
                <a:solidFill>
                  <a:srgbClr val="00005E"/>
                </a:solidFill>
                <a:latin typeface="Arial Rounded MT Bold - 36"/>
              </a:rPr>
              <a:t> or -</a:t>
            </a:r>
            <a:r>
              <a:rPr lang="en-US" sz="2400" dirty="0" err="1">
                <a:solidFill>
                  <a:srgbClr val="00005E"/>
                </a:solidFill>
                <a:latin typeface="Arial Rounded MT Bold - 36"/>
              </a:rPr>
              <a:t>ancy</a:t>
            </a:r>
            <a:r>
              <a:rPr lang="en-US" sz="2400" dirty="0">
                <a:solidFill>
                  <a:srgbClr val="00005E"/>
                </a:solidFill>
                <a:latin typeface="Arial Rounded MT Bold - 36"/>
              </a:rPr>
              <a:t> ending. You can use the root words, or words ending in ​-</a:t>
            </a:r>
            <a:r>
              <a:rPr lang="en-US" sz="2400" dirty="0" err="1">
                <a:solidFill>
                  <a:srgbClr val="00005E"/>
                </a:solidFill>
                <a:latin typeface="Arial Rounded MT Bold - 36"/>
              </a:rPr>
              <a:t>ation</a:t>
            </a:r>
            <a:r>
              <a:rPr lang="en-US" sz="2400" dirty="0">
                <a:solidFill>
                  <a:srgbClr val="00005E"/>
                </a:solidFill>
                <a:latin typeface="Arial Rounded MT Bold - 36"/>
              </a:rPr>
              <a:t> to help (</a:t>
            </a:r>
            <a:r>
              <a:rPr lang="en-US" sz="2400" dirty="0" err="1">
                <a:solidFill>
                  <a:srgbClr val="00005E"/>
                </a:solidFill>
                <a:latin typeface="Arial Rounded MT Bold - 36"/>
              </a:rPr>
              <a:t>eg.</a:t>
            </a:r>
            <a:r>
              <a:rPr lang="en-US" sz="2400" dirty="0">
                <a:solidFill>
                  <a:srgbClr val="00005E"/>
                </a:solidFill>
                <a:latin typeface="Arial Rounded MT Bold - 36"/>
              </a:rPr>
              <a:t> observation- observant.)</a:t>
            </a:r>
          </a:p>
          <a:p>
            <a:endParaRPr lang="en-GB" sz="2400" dirty="0">
              <a:solidFill>
                <a:srgbClr val="00005E"/>
              </a:solidFill>
              <a:latin typeface="Arial Rounded MT Bold - 36"/>
            </a:endParaRPr>
          </a:p>
          <a:p>
            <a:r>
              <a:rPr lang="en-US" sz="2400" dirty="0">
                <a:solidFill>
                  <a:srgbClr val="00005E"/>
                </a:solidFill>
                <a:latin typeface="Arial Rounded MT Bold - 36"/>
              </a:rPr>
              <a:t>Use -</a:t>
            </a:r>
            <a:r>
              <a:rPr lang="en-US" sz="2400" dirty="0" err="1">
                <a:solidFill>
                  <a:srgbClr val="00005E"/>
                </a:solidFill>
                <a:latin typeface="Arial Rounded MT Bold - 36"/>
              </a:rPr>
              <a:t>ent</a:t>
            </a:r>
            <a:r>
              <a:rPr lang="en-US" sz="2400" dirty="0">
                <a:solidFill>
                  <a:srgbClr val="00005E"/>
                </a:solidFill>
                <a:latin typeface="Arial Rounded MT Bold - 36"/>
              </a:rPr>
              <a:t>, -</a:t>
            </a:r>
            <a:r>
              <a:rPr lang="en-US" sz="2400" dirty="0" err="1">
                <a:solidFill>
                  <a:srgbClr val="00005E"/>
                </a:solidFill>
                <a:latin typeface="Arial Rounded MT Bold - 36"/>
              </a:rPr>
              <a:t>ence</a:t>
            </a:r>
            <a:r>
              <a:rPr lang="en-US" sz="2400" dirty="0">
                <a:solidFill>
                  <a:srgbClr val="00005E"/>
                </a:solidFill>
                <a:latin typeface="Arial Rounded MT Bold - 36"/>
              </a:rPr>
              <a:t> and -</a:t>
            </a:r>
            <a:r>
              <a:rPr lang="en-US" sz="2400" dirty="0" err="1">
                <a:solidFill>
                  <a:srgbClr val="00005E"/>
                </a:solidFill>
                <a:latin typeface="Arial Rounded MT Bold - 36"/>
              </a:rPr>
              <a:t>ency</a:t>
            </a:r>
            <a:r>
              <a:rPr lang="en-US" sz="2400" dirty="0">
                <a:solidFill>
                  <a:srgbClr val="00005E"/>
                </a:solidFill>
                <a:latin typeface="Arial Rounded MT Bold - 36"/>
              </a:rPr>
              <a:t> after soft c, soft g and qu. </a:t>
            </a:r>
          </a:p>
          <a:p>
            <a:endParaRPr lang="en-GB" sz="2400" dirty="0">
              <a:solidFill>
                <a:srgbClr val="00005E"/>
              </a:solidFill>
              <a:latin typeface="Arial Rounded MT Bold - 36"/>
            </a:endParaRPr>
          </a:p>
          <a:p>
            <a:r>
              <a:rPr lang="en-US" sz="2400" dirty="0">
                <a:solidFill>
                  <a:srgbClr val="00005E"/>
                </a:solidFill>
                <a:latin typeface="Arial Rounded MT Bold - 36"/>
              </a:rPr>
              <a:t>Th</a:t>
            </a:r>
            <a:r>
              <a:rPr lang="en-US" sz="2400" dirty="0">
                <a:solidFill>
                  <a:srgbClr val="000000"/>
                </a:solidFill>
                <a:latin typeface="Arial Rounded MT Bold - 36"/>
              </a:rPr>
              <a:t>ere are many words, however, where the above rules don't help. They just have to be learned.</a:t>
            </a:r>
            <a:r>
              <a:rPr lang="en-US" sz="2400" dirty="0">
                <a:solidFill>
                  <a:srgbClr val="000000"/>
                </a:solidFill>
                <a:latin typeface="Arial - 36"/>
              </a:rPr>
              <a:t> </a:t>
            </a:r>
          </a:p>
          <a:p>
            <a:endParaRPr lang="en-GB" sz="2100" dirty="0">
              <a:solidFill>
                <a:srgbClr val="000000"/>
              </a:solidFill>
              <a:latin typeface="Arial - 36"/>
            </a:endParaRPr>
          </a:p>
          <a:p>
            <a:endParaRPr lang="en-GB" sz="2100" dirty="0">
              <a:solidFill>
                <a:srgbClr val="000000"/>
              </a:solidFill>
              <a:latin typeface="Arial - 36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B62CC6E3-7BB9-4901-B9BD-44DCA802ABA4}"/>
              </a:ext>
            </a:extLst>
          </p:cNvPr>
          <p:cNvSpPr/>
          <p:nvPr/>
        </p:nvSpPr>
        <p:spPr>
          <a:xfrm>
            <a:off x="469900" y="5334000"/>
            <a:ext cx="12701" cy="12701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0" y="0"/>
                </a:moveTo>
                <a:lnTo>
                  <a:pt x="12700" y="12700"/>
                </a:lnTo>
              </a:path>
            </a:pathLst>
          </a:custGeom>
          <a:ln w="266700" cap="flat" cmpd="sng" algn="ctr">
            <a:solidFill>
              <a:srgbClr val="FFFF00">
                <a:alpha val="5000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577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2224BE-FC58-4C75-805B-5A2793E24C8A}"/>
              </a:ext>
            </a:extLst>
          </p:cNvPr>
          <p:cNvSpPr txBox="1"/>
          <p:nvPr/>
        </p:nvSpPr>
        <p:spPr>
          <a:xfrm>
            <a:off x="304800" y="609600"/>
            <a:ext cx="9385300" cy="95410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800" dirty="0">
                <a:solidFill>
                  <a:srgbClr val="00008B"/>
                </a:solidFill>
                <a:latin typeface="Arial Rounded MT Bold - 36"/>
              </a:rPr>
              <a:t>Spelling focus: </a:t>
            </a:r>
            <a:r>
              <a:rPr lang="en-US" sz="2800" dirty="0">
                <a:solidFill>
                  <a:srgbClr val="000000"/>
                </a:solidFill>
                <a:latin typeface="Arial Rounded MT Bold - 36"/>
              </a:rPr>
              <a:t>To be able to spell words ending in -ant, -</a:t>
            </a:r>
            <a:r>
              <a:rPr lang="en-US" sz="2800" dirty="0" err="1">
                <a:solidFill>
                  <a:srgbClr val="000000"/>
                </a:solidFill>
                <a:latin typeface="Arial Rounded MT Bold - 36"/>
              </a:rPr>
              <a:t>ance</a:t>
            </a:r>
            <a:r>
              <a:rPr lang="en-US" sz="2800" dirty="0">
                <a:solidFill>
                  <a:srgbClr val="000000"/>
                </a:solidFill>
                <a:latin typeface="Arial Rounded MT Bold - 36"/>
              </a:rPr>
              <a:t>, -</a:t>
            </a:r>
            <a:r>
              <a:rPr lang="en-US" sz="2800" dirty="0" err="1">
                <a:solidFill>
                  <a:srgbClr val="000000"/>
                </a:solidFill>
                <a:latin typeface="Arial Rounded MT Bold - 36"/>
              </a:rPr>
              <a:t>ancy</a:t>
            </a:r>
            <a:r>
              <a:rPr lang="en-US" sz="2800" dirty="0">
                <a:solidFill>
                  <a:srgbClr val="000000"/>
                </a:solidFill>
                <a:latin typeface="Arial Rounded MT Bold - 36"/>
              </a:rPr>
              <a:t>, -</a:t>
            </a:r>
            <a:r>
              <a:rPr lang="en-US" sz="2800" dirty="0" err="1">
                <a:solidFill>
                  <a:srgbClr val="000000"/>
                </a:solidFill>
                <a:latin typeface="Arial Rounded MT Bold - 36"/>
              </a:rPr>
              <a:t>ent</a:t>
            </a:r>
            <a:r>
              <a:rPr lang="en-US" sz="2800" dirty="0">
                <a:solidFill>
                  <a:srgbClr val="000000"/>
                </a:solidFill>
                <a:latin typeface="Arial Rounded MT Bold - 36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 Rounded MT Bold - 36"/>
              </a:rPr>
              <a:t>ence</a:t>
            </a:r>
            <a:r>
              <a:rPr lang="en-US" sz="2800" dirty="0">
                <a:solidFill>
                  <a:srgbClr val="000000"/>
                </a:solidFill>
                <a:latin typeface="Arial Rounded MT Bold - 36"/>
              </a:rPr>
              <a:t> and -ency. </a:t>
            </a:r>
            <a:endParaRPr lang="en-GB" sz="2800" dirty="0">
              <a:solidFill>
                <a:srgbClr val="000000"/>
              </a:solidFill>
              <a:latin typeface="Arial Rounded MT Bold - 36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2CAF7E-2610-449A-A908-6372B8E8364F}"/>
              </a:ext>
            </a:extLst>
          </p:cNvPr>
          <p:cNvSpPr txBox="1"/>
          <p:nvPr/>
        </p:nvSpPr>
        <p:spPr>
          <a:xfrm>
            <a:off x="5233178" y="2440992"/>
            <a:ext cx="5486832" cy="717119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800" dirty="0">
                <a:solidFill>
                  <a:srgbClr val="00008B"/>
                </a:solidFill>
                <a:latin typeface="Arial Rounded MT Bold - 37"/>
              </a:rPr>
              <a:t>Spelling words:</a:t>
            </a:r>
          </a:p>
          <a:p>
            <a:pPr algn="ctr"/>
            <a:endParaRPr lang="en-GB" sz="2800" dirty="0">
              <a:solidFill>
                <a:srgbClr val="00008B"/>
              </a:solidFill>
              <a:latin typeface="Arial Rounded MT Bold - 37"/>
            </a:endParaRPr>
          </a:p>
          <a:p>
            <a:pPr algn="ctr"/>
            <a:r>
              <a:rPr lang="en-GB" sz="2800" dirty="0">
                <a:latin typeface="Arial Rounded MT Bold - 37"/>
              </a:rPr>
              <a:t>ob</a:t>
            </a:r>
            <a:r>
              <a:rPr lang="en-GB" sz="2800" dirty="0">
                <a:solidFill>
                  <a:srgbClr val="000000"/>
                </a:solidFill>
                <a:latin typeface="Arial Rounded MT Bold - 37"/>
              </a:rPr>
              <a:t>servant</a:t>
            </a:r>
          </a:p>
          <a:p>
            <a:pPr algn="ctr"/>
            <a:r>
              <a:rPr lang="en-GB" sz="2800" dirty="0">
                <a:solidFill>
                  <a:srgbClr val="000000"/>
                </a:solidFill>
                <a:latin typeface="Arial Rounded MT Bold - 37"/>
              </a:rPr>
              <a:t>tolerance</a:t>
            </a:r>
          </a:p>
          <a:p>
            <a:pPr algn="ctr"/>
            <a:r>
              <a:rPr lang="en-GB" sz="2800" dirty="0">
                <a:solidFill>
                  <a:srgbClr val="000000"/>
                </a:solidFill>
                <a:latin typeface="Arial Rounded MT Bold - 37"/>
              </a:rPr>
              <a:t>hesitancy</a:t>
            </a:r>
          </a:p>
          <a:p>
            <a:pPr algn="ctr"/>
            <a:r>
              <a:rPr lang="en-GB" sz="2800" dirty="0">
                <a:solidFill>
                  <a:srgbClr val="000000"/>
                </a:solidFill>
                <a:latin typeface="Arial Rounded MT Bold - 37"/>
              </a:rPr>
              <a:t>innocent</a:t>
            </a:r>
          </a:p>
          <a:p>
            <a:pPr algn="ctr"/>
            <a:r>
              <a:rPr lang="en-GB" sz="2800" dirty="0">
                <a:solidFill>
                  <a:srgbClr val="000000"/>
                </a:solidFill>
                <a:latin typeface="Arial Rounded MT Bold - 37"/>
              </a:rPr>
              <a:t>confidence</a:t>
            </a:r>
          </a:p>
          <a:p>
            <a:pPr algn="ctr"/>
            <a:endParaRPr lang="en-GB" sz="2200" dirty="0">
              <a:solidFill>
                <a:srgbClr val="000000"/>
              </a:solidFill>
              <a:latin typeface="Arial Rounded MT Bold - 37"/>
            </a:endParaRPr>
          </a:p>
          <a:p>
            <a:pPr algn="ctr"/>
            <a:endParaRPr lang="en-GB" sz="2200" dirty="0">
              <a:solidFill>
                <a:srgbClr val="000000"/>
              </a:solidFill>
              <a:latin typeface="Arial Rounded MT Bold - 37"/>
            </a:endParaRPr>
          </a:p>
          <a:p>
            <a:pPr algn="ctr"/>
            <a:endParaRPr lang="en-GB" sz="2200" dirty="0">
              <a:solidFill>
                <a:srgbClr val="000000"/>
              </a:solidFill>
              <a:latin typeface="Arial Rounded MT Bold - 37"/>
            </a:endParaRPr>
          </a:p>
          <a:p>
            <a:pPr algn="ctr"/>
            <a:endParaRPr lang="en-GB" sz="2200" dirty="0">
              <a:solidFill>
                <a:srgbClr val="000000"/>
              </a:solidFill>
              <a:latin typeface="Arial Rounded MT Bold - 37"/>
            </a:endParaRPr>
          </a:p>
          <a:p>
            <a:pPr algn="ctr"/>
            <a:endParaRPr lang="en-GB" sz="2200" dirty="0">
              <a:solidFill>
                <a:srgbClr val="000000"/>
              </a:solidFill>
              <a:latin typeface="Arial Rounded MT Bold - 37"/>
            </a:endParaRPr>
          </a:p>
          <a:p>
            <a:pPr algn="ctr"/>
            <a:endParaRPr lang="en-GB" sz="2200" dirty="0">
              <a:solidFill>
                <a:srgbClr val="000000"/>
              </a:solidFill>
              <a:latin typeface="Arial Rounded MT Bold - 37"/>
            </a:endParaRPr>
          </a:p>
          <a:p>
            <a:pPr algn="ctr"/>
            <a:endParaRPr lang="en-GB" sz="2200" dirty="0">
              <a:solidFill>
                <a:srgbClr val="000000"/>
              </a:solidFill>
              <a:latin typeface="Arial Rounded MT Bold - 37"/>
            </a:endParaRPr>
          </a:p>
          <a:p>
            <a:pPr algn="ctr"/>
            <a:endParaRPr lang="en-GB" sz="2200" dirty="0">
              <a:solidFill>
                <a:srgbClr val="000000"/>
              </a:solidFill>
              <a:latin typeface="Arial Rounded MT Bold - 37"/>
            </a:endParaRPr>
          </a:p>
          <a:p>
            <a:pPr algn="ctr"/>
            <a:endParaRPr lang="en-GB" sz="2200" dirty="0">
              <a:solidFill>
                <a:srgbClr val="000000"/>
              </a:solidFill>
              <a:latin typeface="Arial Rounded MT Bold - 37"/>
            </a:endParaRPr>
          </a:p>
          <a:p>
            <a:pPr algn="ctr"/>
            <a:endParaRPr lang="en-GB" sz="2200" dirty="0">
              <a:solidFill>
                <a:srgbClr val="000000"/>
              </a:solidFill>
              <a:latin typeface="Arial Rounded MT Bold - 37"/>
            </a:endParaRPr>
          </a:p>
          <a:p>
            <a:pPr algn="ctr"/>
            <a:endParaRPr lang="en-GB" sz="2200" dirty="0">
              <a:solidFill>
                <a:srgbClr val="000000"/>
              </a:solidFill>
              <a:latin typeface="Arial Rounded MT Bold - 37"/>
            </a:endParaRPr>
          </a:p>
          <a:p>
            <a:pPr algn="ctr"/>
            <a:endParaRPr lang="en-GB" sz="2200" dirty="0">
              <a:solidFill>
                <a:srgbClr val="000000"/>
              </a:solidFill>
              <a:latin typeface="Arial Rounded MT Bold - 3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410183-6E11-4E40-9238-B4A946345C2C}"/>
              </a:ext>
            </a:extLst>
          </p:cNvPr>
          <p:cNvSpPr txBox="1"/>
          <p:nvPr/>
        </p:nvSpPr>
        <p:spPr>
          <a:xfrm>
            <a:off x="317500" y="3340100"/>
            <a:ext cx="4114800" cy="181588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GB" sz="2800" dirty="0">
                <a:solidFill>
                  <a:srgbClr val="000000"/>
                </a:solidFill>
                <a:latin typeface="Arial Rounded MT Bold - 34"/>
              </a:rPr>
              <a:t>Your test will be on 15.01.21</a:t>
            </a:r>
          </a:p>
          <a:p>
            <a:pPr algn="ctr"/>
            <a:r>
              <a:rPr lang="en-GB" sz="2800" dirty="0">
                <a:solidFill>
                  <a:srgbClr val="000000"/>
                </a:solidFill>
                <a:latin typeface="Arial Rounded MT Bold - 34"/>
              </a:rPr>
              <a:t>on </a:t>
            </a:r>
          </a:p>
          <a:p>
            <a:pPr algn="ctr"/>
            <a:r>
              <a:rPr lang="en-GB" sz="2800" dirty="0">
                <a:solidFill>
                  <a:srgbClr val="000000"/>
                </a:solidFill>
                <a:latin typeface="Arial Rounded MT Bold - 34"/>
              </a:rPr>
              <a:t>Teams</a:t>
            </a:r>
          </a:p>
        </p:txBody>
      </p:sp>
    </p:spTree>
    <p:extLst>
      <p:ext uri="{BB962C8B-B14F-4D97-AF65-F5344CB8AC3E}">
        <p14:creationId xmlns:p14="http://schemas.microsoft.com/office/powerpoint/2010/main" val="2480429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179EAB-6D8A-4F79-BEDD-744B69AAF4FD}"/>
              </a:ext>
            </a:extLst>
          </p:cNvPr>
          <p:cNvSpPr txBox="1"/>
          <p:nvPr/>
        </p:nvSpPr>
        <p:spPr>
          <a:xfrm>
            <a:off x="317500" y="596900"/>
            <a:ext cx="9677400" cy="418576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GB" sz="2800" dirty="0">
                <a:solidFill>
                  <a:srgbClr val="00008B"/>
                </a:solidFill>
                <a:latin typeface="Arial Rounded MT Bold - 36"/>
              </a:rPr>
              <a:t>Year 6-</a:t>
            </a:r>
            <a:r>
              <a:rPr lang="en-GB" sz="2800" dirty="0">
                <a:solidFill>
                  <a:srgbClr val="00005E"/>
                </a:solidFill>
                <a:latin typeface="Arial Rounded MT Bold - 36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Arial Rounded MT Bold - 36"/>
              </a:rPr>
              <a:t>To be able to spell words that include silent letters. </a:t>
            </a:r>
          </a:p>
          <a:p>
            <a:endParaRPr lang="en-GB" sz="2800" dirty="0">
              <a:solidFill>
                <a:srgbClr val="000000"/>
              </a:solidFill>
              <a:latin typeface="Arial Rounded MT Bold - 36"/>
            </a:endParaRP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 Rounded MT Bold - 36"/>
              </a:rPr>
              <a:t>Th</a:t>
            </a:r>
            <a:r>
              <a:rPr lang="en-US" sz="2800" dirty="0">
                <a:solidFill>
                  <a:srgbClr val="00008B"/>
                </a:solidFill>
                <a:latin typeface="Arial Rounded MT Bold - 36"/>
              </a:rPr>
              <a:t>ese are letters whose presence cannot be predicted from the pronunciation of the word.</a:t>
            </a:r>
          </a:p>
          <a:p>
            <a:endParaRPr lang="en-GB" sz="2800" dirty="0">
              <a:solidFill>
                <a:srgbClr val="00008B"/>
              </a:solidFill>
              <a:latin typeface="Arial Rounded MT Bold - 36"/>
            </a:endParaRPr>
          </a:p>
          <a:p>
            <a:r>
              <a:rPr lang="en-US" sz="2800" dirty="0">
                <a:latin typeface="Arial Rounded MT Bold - 36"/>
              </a:rPr>
              <a:t>So</a:t>
            </a:r>
            <a:r>
              <a:rPr lang="en-US" sz="2800" dirty="0">
                <a:solidFill>
                  <a:srgbClr val="000000"/>
                </a:solidFill>
                <a:latin typeface="Arial Rounded MT Bold - 36"/>
              </a:rPr>
              <a:t>me letters which are no longer sounded used to be sounded hundreds of years ago: </a:t>
            </a:r>
            <a:r>
              <a:rPr lang="en-US" sz="2800" dirty="0" err="1">
                <a:solidFill>
                  <a:srgbClr val="000000"/>
                </a:solidFill>
                <a:latin typeface="Arial Rounded MT Bold - 36"/>
              </a:rPr>
              <a:t>eg</a:t>
            </a:r>
            <a:r>
              <a:rPr lang="en-US" sz="2800" dirty="0">
                <a:solidFill>
                  <a:srgbClr val="000000"/>
                </a:solidFill>
                <a:latin typeface="Arial Rounded MT Bold - 36"/>
              </a:rPr>
              <a:t> in </a:t>
            </a:r>
            <a:r>
              <a:rPr lang="en-US" sz="2800" i="1" dirty="0">
                <a:solidFill>
                  <a:srgbClr val="000000"/>
                </a:solidFill>
                <a:latin typeface="Arial Rounded MT Bold - 36"/>
              </a:rPr>
              <a:t>knight </a:t>
            </a:r>
            <a:r>
              <a:rPr lang="en-US" sz="2800" dirty="0">
                <a:solidFill>
                  <a:srgbClr val="000000"/>
                </a:solidFill>
                <a:latin typeface="Arial Rounded MT Bold - 36"/>
              </a:rPr>
              <a:t>there was a k sound before the n. </a:t>
            </a:r>
          </a:p>
          <a:p>
            <a:endParaRPr lang="en-GB" sz="2100" dirty="0">
              <a:solidFill>
                <a:srgbClr val="000000"/>
              </a:solidFill>
              <a:latin typeface="Arial Rounded MT Bold - 36"/>
            </a:endParaRPr>
          </a:p>
          <a:p>
            <a:endParaRPr lang="en-GB" sz="2100" dirty="0">
              <a:solidFill>
                <a:srgbClr val="000000"/>
              </a:solidFill>
              <a:latin typeface="Arial Rounded MT Bold - 36"/>
            </a:endParaRPr>
          </a:p>
        </p:txBody>
      </p:sp>
    </p:spTree>
    <p:extLst>
      <p:ext uri="{BB962C8B-B14F-4D97-AF65-F5344CB8AC3E}">
        <p14:creationId xmlns:p14="http://schemas.microsoft.com/office/powerpoint/2010/main" val="1377498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513</Words>
  <Application>Microsoft Office PowerPoint</Application>
  <PresentationFormat>Custom</PresentationFormat>
  <Paragraphs>101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Arial - 36</vt:lpstr>
      <vt:lpstr>Arial - 33</vt:lpstr>
      <vt:lpstr>Arial Rounded MT Bold - 47</vt:lpstr>
      <vt:lpstr>Calibri Light</vt:lpstr>
      <vt:lpstr>Arial Rounded MT Bold - 38</vt:lpstr>
      <vt:lpstr>Arial - 27</vt:lpstr>
      <vt:lpstr>Arial Rounded MT Bold - 27</vt:lpstr>
      <vt:lpstr>Arial Rounded MT Bold - 34</vt:lpstr>
      <vt:lpstr>Arial Rounded MT Bold - 28</vt:lpstr>
      <vt:lpstr>Arial</vt:lpstr>
      <vt:lpstr>Arial Rounded MT Bold - 32</vt:lpstr>
      <vt:lpstr>Arial Rounded MT Bold - 36</vt:lpstr>
      <vt:lpstr>Calibri</vt:lpstr>
      <vt:lpstr>Arial Rounded MT Bold - 37</vt:lpstr>
      <vt:lpstr>Arial Rounded MT Bold - 46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Barker</dc:creator>
  <cp:lastModifiedBy>Katie Barker</cp:lastModifiedBy>
  <cp:revision>5</cp:revision>
  <dcterms:created xsi:type="dcterms:W3CDTF">2021-01-06T19:28:41Z</dcterms:created>
  <dcterms:modified xsi:type="dcterms:W3CDTF">2021-01-07T14:53:22Z</dcterms:modified>
</cp:coreProperties>
</file>