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15"/>
  </p:notesMasterIdLst>
  <p:handoutMasterIdLst>
    <p:handoutMasterId r:id="rId16"/>
  </p:handoutMasterIdLst>
  <p:sldIdLst>
    <p:sldId id="258" r:id="rId2"/>
    <p:sldId id="273" r:id="rId3"/>
    <p:sldId id="274" r:id="rId4"/>
    <p:sldId id="275" r:id="rId5"/>
    <p:sldId id="276" r:id="rId6"/>
    <p:sldId id="277" r:id="rId7"/>
    <p:sldId id="278" r:id="rId8"/>
    <p:sldId id="279" r:id="rId9"/>
    <p:sldId id="280" r:id="rId10"/>
    <p:sldId id="281" r:id="rId11"/>
    <p:sldId id="282" r:id="rId12"/>
    <p:sldId id="283" r:id="rId13"/>
    <p:sldId id="267" r:id="rId14"/>
  </p:sldIdLst>
  <p:sldSz cx="9144000" cy="6858000" type="screen4x3"/>
  <p:notesSz cx="6858000" cy="9144000"/>
  <p:embeddedFontLst>
    <p:embeddedFont>
      <p:font typeface="Calibri" panose="020F0502020204030204" pitchFamily="34" charset="0"/>
      <p:regular r:id="rId17"/>
      <p:bold r:id="rId18"/>
      <p:italic r:id="rId19"/>
      <p:boldItalic r:id="rId20"/>
    </p:embeddedFont>
    <p:embeddedFont>
      <p:font typeface="Twinkl" pitchFamily="2" charset="77"/>
      <p:regular r:id="rId21"/>
      <p:bold r:id="rId2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4" pos="340" userDrawn="1">
          <p15:clr>
            <a:srgbClr val="A4A3A4"/>
          </p15:clr>
        </p15:guide>
        <p15:guide id="5" orient="horz" pos="3974" userDrawn="1">
          <p15:clr>
            <a:srgbClr val="A4A3A4"/>
          </p15:clr>
        </p15:guide>
        <p15:guide id="6" pos="5420" userDrawn="1">
          <p15:clr>
            <a:srgbClr val="A4A3A4"/>
          </p15:clr>
        </p15:guide>
        <p15:guide id="7" orient="horz" pos="346" userDrawn="1">
          <p15:clr>
            <a:srgbClr val="A4A3A4"/>
          </p15:clr>
        </p15:guide>
        <p15:guide id="8" pos="476" userDrawn="1">
          <p15:clr>
            <a:srgbClr val="A4A3A4"/>
          </p15:clr>
        </p15:guide>
        <p15:guide id="9" orient="horz" pos="482" userDrawn="1">
          <p15:clr>
            <a:srgbClr val="A4A3A4"/>
          </p15:clr>
        </p15:guide>
        <p15:guide id="10" orient="horz" pos="3838" userDrawn="1">
          <p15:clr>
            <a:srgbClr val="A4A3A4"/>
          </p15:clr>
        </p15:guide>
        <p15:guide id="11" pos="528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C0105"/>
    <a:srgbClr val="18A0DB"/>
    <a:srgbClr val="DE1E5A"/>
    <a:srgbClr val="4DB1E3"/>
    <a:srgbClr val="80C1EB"/>
    <a:srgbClr val="ACDDFC"/>
    <a:srgbClr val="FFFFFF"/>
    <a:srgbClr val="4AA1D9"/>
    <a:srgbClr val="21A6F9"/>
    <a:srgbClr val="1C1C1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00" autoAdjust="0"/>
    <p:restoredTop sz="94660"/>
  </p:normalViewPr>
  <p:slideViewPr>
    <p:cSldViewPr snapToGrid="0" showGuides="1">
      <p:cViewPr varScale="1">
        <p:scale>
          <a:sx n="95" d="100"/>
          <a:sy n="95" d="100"/>
        </p:scale>
        <p:origin x="1560" y="184"/>
      </p:cViewPr>
      <p:guideLst>
        <p:guide orient="horz" pos="2160"/>
        <p:guide pos="2880"/>
        <p:guide pos="340"/>
        <p:guide orient="horz" pos="3974"/>
        <p:guide pos="5420"/>
        <p:guide orient="horz" pos="346"/>
        <p:guide pos="476"/>
        <p:guide orient="horz" pos="482"/>
        <p:guide orient="horz" pos="3838"/>
        <p:guide pos="5284"/>
      </p:guideLst>
    </p:cSldViewPr>
  </p:slideViewPr>
  <p:notesTextViewPr>
    <p:cViewPr>
      <p:scale>
        <a:sx n="3" d="2"/>
        <a:sy n="3" d="2"/>
      </p:scale>
      <p:origin x="0" y="0"/>
    </p:cViewPr>
  </p:notesTextViewPr>
  <p:notesViewPr>
    <p:cSldViewPr snapToGrid="0" showGuides="1">
      <p:cViewPr varScale="1">
        <p:scale>
          <a:sx n="77" d="100"/>
          <a:sy n="77" d="100"/>
        </p:scale>
        <p:origin x="2646"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B34F151-63AC-41CE-96F5-7702E930870C}" type="datetimeFigureOut">
              <a:rPr lang="en-GB" smtClean="0"/>
              <a:t>15/11/2021</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676B846-B279-40AC-BFF5-DBC4013370C2}" type="slidenum">
              <a:rPr lang="en-GB" smtClean="0"/>
              <a:t>‹#›</a:t>
            </a:fld>
            <a:endParaRPr lang="en-GB"/>
          </a:p>
        </p:txBody>
      </p:sp>
    </p:spTree>
    <p:extLst>
      <p:ext uri="{BB962C8B-B14F-4D97-AF65-F5344CB8AC3E}">
        <p14:creationId xmlns:p14="http://schemas.microsoft.com/office/powerpoint/2010/main" val="26453970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02C5D1-7818-41B5-ABAD-5E4B38A5388F}" type="datetimeFigureOut">
              <a:rPr lang="en-GB" smtClean="0"/>
              <a:t>15/11/2021</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521341-850D-40E1-BB3D-87946DC9B06D}" type="slidenum">
              <a:rPr lang="en-GB" smtClean="0"/>
              <a:t>‹#›</a:t>
            </a:fld>
            <a:endParaRPr lang="en-GB"/>
          </a:p>
        </p:txBody>
      </p:sp>
    </p:spTree>
    <p:extLst>
      <p:ext uri="{BB962C8B-B14F-4D97-AF65-F5344CB8AC3E}">
        <p14:creationId xmlns:p14="http://schemas.microsoft.com/office/powerpoint/2010/main" val="847048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hyperlink" Target="https://www.twinkl.co.uk/" TargetMode="Externa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hyperlink" Target="https://www.twinkl.co.uk/" TargetMode="Externa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2767" y="6196125"/>
            <a:ext cx="576495" cy="580719"/>
          </a:xfrm>
          <a:prstGeom prst="rect">
            <a:avLst/>
          </a:prstGeom>
        </p:spPr>
      </p:pic>
      <p:sp>
        <p:nvSpPr>
          <p:cNvPr id="2" name="Rectangle 1">
            <a:hlinkClick r:id="rId4"/>
          </p:cNvPr>
          <p:cNvSpPr/>
          <p:nvPr userDrawn="1"/>
        </p:nvSpPr>
        <p:spPr>
          <a:xfrm>
            <a:off x="4137660" y="5561814"/>
            <a:ext cx="86868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37040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2610794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with Box">
    <p:spTree>
      <p:nvGrpSpPr>
        <p:cNvPr id="1" name=""/>
        <p:cNvGrpSpPr/>
        <p:nvPr/>
      </p:nvGrpSpPr>
      <p:grpSpPr>
        <a:xfrm>
          <a:off x="0" y="0"/>
          <a:ext cx="0" cy="0"/>
          <a:chOff x="0" y="0"/>
          <a:chExt cx="0" cy="0"/>
        </a:xfrm>
      </p:grpSpPr>
      <p:sp>
        <p:nvSpPr>
          <p:cNvPr id="4" name="Rounded Rectangle 3"/>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72497" y="5734211"/>
            <a:ext cx="576495" cy="580719"/>
          </a:xfrm>
          <a:prstGeom prst="rect">
            <a:avLst/>
          </a:prstGeom>
        </p:spPr>
      </p:pic>
    </p:spTree>
    <p:extLst>
      <p:ext uri="{BB962C8B-B14F-4D97-AF65-F5344CB8AC3E}">
        <p14:creationId xmlns:p14="http://schemas.microsoft.com/office/powerpoint/2010/main" val="34298710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7523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2767" y="6196125"/>
            <a:ext cx="576495" cy="580719"/>
          </a:xfrm>
          <a:prstGeom prst="rect">
            <a:avLst/>
          </a:prstGeom>
        </p:spPr>
      </p:pic>
      <p:sp>
        <p:nvSpPr>
          <p:cNvPr id="4" name="Rectangle 3">
            <a:hlinkClick r:id="rId4"/>
          </p:cNvPr>
          <p:cNvSpPr/>
          <p:nvPr userDrawn="1"/>
        </p:nvSpPr>
        <p:spPr>
          <a:xfrm>
            <a:off x="4137660" y="3152488"/>
            <a:ext cx="86868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8197377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9745" y="695325"/>
            <a:ext cx="8164510" cy="1150938"/>
          </a:xfrm>
          <a:prstGeom prst="roundRect">
            <a:avLst>
              <a:gd name="adj" fmla="val 9641"/>
            </a:avLst>
          </a:prstGeom>
          <a:noFill/>
          <a:ln w="25400">
            <a:noFill/>
          </a:ln>
        </p:spPr>
        <p:txBody>
          <a:bodyPr vert="horz" lIns="252000" tIns="252000" rIns="252000" bIns="252000" rtlCol="0" anchor="ctr" anchorCtr="1">
            <a:normAutofit/>
          </a:bodyPr>
          <a:lstStyle/>
          <a:p>
            <a:r>
              <a:rPr lang="en-US"/>
              <a:t>Click to edit Master title style</a:t>
            </a:r>
            <a:endParaRPr lang="en-US" dirty="0"/>
          </a:p>
        </p:txBody>
      </p:sp>
      <p:sp>
        <p:nvSpPr>
          <p:cNvPr id="3" name="Text Placeholder 2"/>
          <p:cNvSpPr>
            <a:spLocks noGrp="1"/>
          </p:cNvSpPr>
          <p:nvPr>
            <p:ph type="body" idx="1"/>
          </p:nvPr>
        </p:nvSpPr>
        <p:spPr>
          <a:xfrm>
            <a:off x="489745" y="1957386"/>
            <a:ext cx="8164510" cy="4387851"/>
          </a:xfrm>
          <a:prstGeom prst="roundRect">
            <a:avLst>
              <a:gd name="adj" fmla="val 2585"/>
            </a:avLst>
          </a:prstGeom>
          <a:noFill/>
          <a:ln w="25400">
            <a:noFill/>
          </a:ln>
        </p:spPr>
        <p:txBody>
          <a:bodyPr vert="horz" lIns="252000" tIns="252000" rIns="252000" bIns="25200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38920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7" r:id="rId3"/>
    <p:sldLayoutId id="2147483663" r:id="rId4"/>
    <p:sldLayoutId id="2147483666" r:id="rId5"/>
  </p:sldLayoutIdLst>
  <p:txStyles>
    <p:titleStyle>
      <a:lvl1pPr algn="l" defTabSz="914400" rtl="0" eaLnBrk="1" latinLnBrk="0" hangingPunct="1">
        <a:lnSpc>
          <a:spcPct val="90000"/>
        </a:lnSpc>
        <a:spcBef>
          <a:spcPct val="0"/>
        </a:spcBef>
        <a:buNone/>
        <a:defRPr sz="4000" b="1" kern="1200">
          <a:solidFill>
            <a:srgbClr val="1C1C1C"/>
          </a:solidFill>
          <a:latin typeface="Twinkl"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hyperlink" Target="https://www.twinkl.co.uk/resources/ks2-twinkl-originals/twinkl-educational-publishing-fiction-stories-english-key-stage-2/coles-kingdom-ks2-twinkl-originals"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hlinkClick r:id="rId2"/>
          </p:cNvPr>
          <p:cNvSpPr txBox="1"/>
          <p:nvPr/>
        </p:nvSpPr>
        <p:spPr>
          <a:xfrm>
            <a:off x="4132053" y="5546785"/>
            <a:ext cx="854015" cy="560717"/>
          </a:xfrm>
          <a:prstGeom prst="rect">
            <a:avLst/>
          </a:prstGeom>
          <a:noFill/>
        </p:spPr>
        <p:txBody>
          <a:bodyPr wrap="square" rtlCol="0">
            <a:spAutoFit/>
          </a:bodyPr>
          <a:lstStyle/>
          <a:p>
            <a:endParaRPr lang="en-GB" dirty="0"/>
          </a:p>
        </p:txBody>
      </p:sp>
    </p:spTree>
    <p:extLst>
      <p:ext uri="{BB962C8B-B14F-4D97-AF65-F5344CB8AC3E}">
        <p14:creationId xmlns:p14="http://schemas.microsoft.com/office/powerpoint/2010/main" val="22118862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44709E-4DA4-40A3-852E-D6E94536D2E8}"/>
              </a:ext>
            </a:extLst>
          </p:cNvPr>
          <p:cNvSpPr>
            <a:spLocks noGrp="1"/>
          </p:cNvSpPr>
          <p:nvPr>
            <p:ph type="title"/>
          </p:nvPr>
        </p:nvSpPr>
        <p:spPr>
          <a:xfrm>
            <a:off x="436228" y="520840"/>
            <a:ext cx="8241045" cy="994306"/>
          </a:xfrm>
        </p:spPr>
        <p:txBody>
          <a:bodyPr/>
          <a:lstStyle/>
          <a:p>
            <a:pPr algn="ctr"/>
            <a:r>
              <a:rPr lang="en-GB" sz="3600" dirty="0"/>
              <a:t>Analysing an Imaginary</a:t>
            </a:r>
            <a:br>
              <a:rPr lang="en-GB" sz="3600" dirty="0"/>
            </a:br>
            <a:r>
              <a:rPr lang="en-GB" sz="3600" dirty="0"/>
              <a:t>Setting Description</a:t>
            </a:r>
          </a:p>
        </p:txBody>
      </p:sp>
      <p:sp>
        <p:nvSpPr>
          <p:cNvPr id="3" name="Rectangle 2">
            <a:extLst>
              <a:ext uri="{FF2B5EF4-FFF2-40B4-BE49-F238E27FC236}">
                <a16:creationId xmlns:a16="http://schemas.microsoft.com/office/drawing/2014/main" id="{6ED6E2B6-6C7D-452B-87C1-B1AD68BD72BF}"/>
              </a:ext>
            </a:extLst>
          </p:cNvPr>
          <p:cNvSpPr/>
          <p:nvPr/>
        </p:nvSpPr>
        <p:spPr>
          <a:xfrm>
            <a:off x="581701" y="1389310"/>
            <a:ext cx="7980598" cy="565539"/>
          </a:xfrm>
          <a:prstGeom prst="rect">
            <a:avLst/>
          </a:prstGeom>
        </p:spPr>
        <p:txBody>
          <a:bodyPr wrap="square">
            <a:spAutoFit/>
          </a:bodyPr>
          <a:lstStyle/>
          <a:p>
            <a:pPr lvl="0" algn="just">
              <a:lnSpc>
                <a:spcPct val="200000"/>
              </a:lnSpc>
            </a:pPr>
            <a:r>
              <a:rPr lang="en-GB" dirty="0"/>
              <a:t>Read this imaginary setting description before beginning to plan your own.</a:t>
            </a:r>
          </a:p>
        </p:txBody>
      </p:sp>
      <p:grpSp>
        <p:nvGrpSpPr>
          <p:cNvPr id="8" name="Group 7">
            <a:extLst>
              <a:ext uri="{FF2B5EF4-FFF2-40B4-BE49-F238E27FC236}">
                <a16:creationId xmlns:a16="http://schemas.microsoft.com/office/drawing/2014/main" id="{D7DACF79-5A52-4225-85E7-4833885942D5}"/>
              </a:ext>
            </a:extLst>
          </p:cNvPr>
          <p:cNvGrpSpPr/>
          <p:nvPr/>
        </p:nvGrpSpPr>
        <p:grpSpPr>
          <a:xfrm>
            <a:off x="3137482" y="2086251"/>
            <a:ext cx="5366094" cy="4113213"/>
            <a:chOff x="3137482" y="2086251"/>
            <a:chExt cx="5366094" cy="4113213"/>
          </a:xfrm>
        </p:grpSpPr>
        <p:sp>
          <p:nvSpPr>
            <p:cNvPr id="6" name="Rectangle 5">
              <a:extLst>
                <a:ext uri="{FF2B5EF4-FFF2-40B4-BE49-F238E27FC236}">
                  <a16:creationId xmlns:a16="http://schemas.microsoft.com/office/drawing/2014/main" id="{05E0D9AC-A17D-4E5A-A695-7B26FD962D1D}"/>
                </a:ext>
              </a:extLst>
            </p:cNvPr>
            <p:cNvSpPr/>
            <p:nvPr/>
          </p:nvSpPr>
          <p:spPr>
            <a:xfrm>
              <a:off x="3137482" y="2086251"/>
              <a:ext cx="5366094" cy="411321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F2C09B6E-1137-477C-9B5B-9509176A6F0D}"/>
                </a:ext>
              </a:extLst>
            </p:cNvPr>
            <p:cNvSpPr/>
            <p:nvPr/>
          </p:nvSpPr>
          <p:spPr>
            <a:xfrm>
              <a:off x="3196205" y="2136585"/>
              <a:ext cx="5304068" cy="3970318"/>
            </a:xfrm>
            <a:prstGeom prst="rect">
              <a:avLst/>
            </a:prstGeom>
            <a:solidFill>
              <a:schemeClr val="bg1"/>
            </a:solidFill>
          </p:spPr>
          <p:txBody>
            <a:bodyPr wrap="square">
              <a:spAutoFit/>
            </a:bodyPr>
            <a:lstStyle/>
            <a:p>
              <a:pPr lvl="0"/>
              <a:r>
                <a:rPr lang="en-GB" dirty="0"/>
                <a:t>The city inside the great white walls burst with colour and light. Flowers of all kinds decorated the walls like a tapestry; marble pillars supported cool, shaded balconies and clear, crystalline pools filled stone basins. </a:t>
              </a:r>
              <a:r>
                <a:rPr lang="en-GB" b="1" dirty="0">
                  <a:solidFill>
                    <a:schemeClr val="accent5">
                      <a:lumMod val="50000"/>
                    </a:schemeClr>
                  </a:solidFill>
                </a:rPr>
                <a:t>Mist from a nearby water feature speckled Cole’s skin and he sighed as the thick layer of dust covering his body was swept away by a gentle breeze. </a:t>
              </a:r>
              <a:r>
                <a:rPr lang="en-GB" dirty="0"/>
                <a:t>Above everything towered the monumental palace with its marble turrets and, looking up, Cole saw soft, white clouds which seemed to vanish at the boundary wall as though trapped in this little oasis. It was, in every way, the complete opposite of the oppressive, stifling heat outside the palace walls. </a:t>
              </a:r>
            </a:p>
          </p:txBody>
        </p:sp>
      </p:grpSp>
      <p:sp>
        <p:nvSpPr>
          <p:cNvPr id="10" name="Google Shape;69;p15">
            <a:extLst>
              <a:ext uri="{FF2B5EF4-FFF2-40B4-BE49-F238E27FC236}">
                <a16:creationId xmlns:a16="http://schemas.microsoft.com/office/drawing/2014/main" id="{4B4714F0-D390-4772-8789-CC972537C89A}"/>
              </a:ext>
            </a:extLst>
          </p:cNvPr>
          <p:cNvSpPr txBox="1"/>
          <p:nvPr/>
        </p:nvSpPr>
        <p:spPr>
          <a:xfrm>
            <a:off x="643727" y="2086250"/>
            <a:ext cx="2376309" cy="4113213"/>
          </a:xfrm>
          <a:prstGeom prst="rect">
            <a:avLst/>
          </a:prstGeom>
          <a:solidFill>
            <a:schemeClr val="accent5">
              <a:lumMod val="20000"/>
              <a:lumOff val="80000"/>
            </a:schemeClr>
          </a:solidFill>
          <a:ln w="12700" cap="flat" cmpd="sng">
            <a:noFill/>
            <a:prstDash val="solid"/>
            <a:round/>
            <a:headEnd type="none" w="sm" len="sm"/>
            <a:tailEnd type="none" w="sm" len="sm"/>
          </a:ln>
        </p:spPr>
        <p:txBody>
          <a:bodyPr spcFirstLastPara="1" wrap="square" lIns="91425" tIns="91425" rIns="91425" bIns="91425" anchor="ctr" anchorCtr="0">
            <a:noAutofit/>
          </a:bodyPr>
          <a:lstStyle/>
          <a:p>
            <a:pPr lvl="0"/>
            <a:r>
              <a:rPr lang="en-GB" sz="1600" dirty="0">
                <a:solidFill>
                  <a:schemeClr val="accent5">
                    <a:lumMod val="50000"/>
                  </a:schemeClr>
                </a:solidFill>
              </a:rPr>
              <a:t>Here, the author describes how the mist feels on Cole’s skin.</a:t>
            </a:r>
          </a:p>
          <a:p>
            <a:pPr lvl="0"/>
            <a:endParaRPr lang="en-GB" sz="1600" dirty="0">
              <a:solidFill>
                <a:schemeClr val="accent5">
                  <a:lumMod val="50000"/>
                </a:schemeClr>
              </a:solidFill>
            </a:endParaRPr>
          </a:p>
          <a:p>
            <a:pPr lvl="0"/>
            <a:r>
              <a:rPr lang="en-GB" sz="1600" dirty="0">
                <a:solidFill>
                  <a:schemeClr val="accent5">
                    <a:lumMod val="50000"/>
                  </a:schemeClr>
                </a:solidFill>
              </a:rPr>
              <a:t>It is important to include more of the five </a:t>
            </a:r>
            <a:r>
              <a:rPr lang="en-GB" sz="1600" b="1" dirty="0">
                <a:solidFill>
                  <a:schemeClr val="accent5">
                    <a:lumMod val="50000"/>
                  </a:schemeClr>
                </a:solidFill>
              </a:rPr>
              <a:t>senses</a:t>
            </a:r>
            <a:r>
              <a:rPr lang="en-GB" sz="1600" dirty="0">
                <a:solidFill>
                  <a:schemeClr val="accent5">
                    <a:lumMod val="50000"/>
                  </a:schemeClr>
                </a:solidFill>
              </a:rPr>
              <a:t> in your description than just what the character can see. However, there is no need to describe every sensation if it does not add to the overall effect of the description.</a:t>
            </a:r>
          </a:p>
        </p:txBody>
      </p:sp>
    </p:spTree>
    <p:extLst>
      <p:ext uri="{BB962C8B-B14F-4D97-AF65-F5344CB8AC3E}">
        <p14:creationId xmlns:p14="http://schemas.microsoft.com/office/powerpoint/2010/main" val="2755868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44709E-4DA4-40A3-852E-D6E94536D2E8}"/>
              </a:ext>
            </a:extLst>
          </p:cNvPr>
          <p:cNvSpPr>
            <a:spLocks noGrp="1"/>
          </p:cNvSpPr>
          <p:nvPr>
            <p:ph type="title"/>
          </p:nvPr>
        </p:nvSpPr>
        <p:spPr>
          <a:xfrm>
            <a:off x="436228" y="520840"/>
            <a:ext cx="8241045" cy="994306"/>
          </a:xfrm>
        </p:spPr>
        <p:txBody>
          <a:bodyPr/>
          <a:lstStyle/>
          <a:p>
            <a:pPr algn="ctr"/>
            <a:r>
              <a:rPr lang="en-GB" sz="3600" dirty="0"/>
              <a:t>Analysing an Imaginary</a:t>
            </a:r>
            <a:br>
              <a:rPr lang="en-GB" sz="3600" dirty="0"/>
            </a:br>
            <a:r>
              <a:rPr lang="en-GB" sz="3600" dirty="0"/>
              <a:t>Setting Description</a:t>
            </a:r>
          </a:p>
        </p:txBody>
      </p:sp>
      <p:sp>
        <p:nvSpPr>
          <p:cNvPr id="3" name="Rectangle 2">
            <a:extLst>
              <a:ext uri="{FF2B5EF4-FFF2-40B4-BE49-F238E27FC236}">
                <a16:creationId xmlns:a16="http://schemas.microsoft.com/office/drawing/2014/main" id="{6ED6E2B6-6C7D-452B-87C1-B1AD68BD72BF}"/>
              </a:ext>
            </a:extLst>
          </p:cNvPr>
          <p:cNvSpPr/>
          <p:nvPr/>
        </p:nvSpPr>
        <p:spPr>
          <a:xfrm>
            <a:off x="581701" y="1389310"/>
            <a:ext cx="7980598" cy="565539"/>
          </a:xfrm>
          <a:prstGeom prst="rect">
            <a:avLst/>
          </a:prstGeom>
        </p:spPr>
        <p:txBody>
          <a:bodyPr wrap="square">
            <a:spAutoFit/>
          </a:bodyPr>
          <a:lstStyle/>
          <a:p>
            <a:pPr lvl="0" algn="just">
              <a:lnSpc>
                <a:spcPct val="200000"/>
              </a:lnSpc>
            </a:pPr>
            <a:r>
              <a:rPr lang="en-GB" dirty="0"/>
              <a:t>Read this imaginary setting description before beginning to plan your own.</a:t>
            </a:r>
          </a:p>
        </p:txBody>
      </p:sp>
      <p:grpSp>
        <p:nvGrpSpPr>
          <p:cNvPr id="8" name="Group 7">
            <a:extLst>
              <a:ext uri="{FF2B5EF4-FFF2-40B4-BE49-F238E27FC236}">
                <a16:creationId xmlns:a16="http://schemas.microsoft.com/office/drawing/2014/main" id="{D7DACF79-5A52-4225-85E7-4833885942D5}"/>
              </a:ext>
            </a:extLst>
          </p:cNvPr>
          <p:cNvGrpSpPr/>
          <p:nvPr/>
        </p:nvGrpSpPr>
        <p:grpSpPr>
          <a:xfrm>
            <a:off x="3137482" y="2086251"/>
            <a:ext cx="5366094" cy="4113213"/>
            <a:chOff x="3137482" y="2086251"/>
            <a:chExt cx="5366094" cy="4113213"/>
          </a:xfrm>
        </p:grpSpPr>
        <p:sp>
          <p:nvSpPr>
            <p:cNvPr id="6" name="Rectangle 5">
              <a:extLst>
                <a:ext uri="{FF2B5EF4-FFF2-40B4-BE49-F238E27FC236}">
                  <a16:creationId xmlns:a16="http://schemas.microsoft.com/office/drawing/2014/main" id="{05E0D9AC-A17D-4E5A-A695-7B26FD962D1D}"/>
                </a:ext>
              </a:extLst>
            </p:cNvPr>
            <p:cNvSpPr/>
            <p:nvPr/>
          </p:nvSpPr>
          <p:spPr>
            <a:xfrm>
              <a:off x="3137482" y="2086251"/>
              <a:ext cx="5366094" cy="411321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F2C09B6E-1137-477C-9B5B-9509176A6F0D}"/>
                </a:ext>
              </a:extLst>
            </p:cNvPr>
            <p:cNvSpPr/>
            <p:nvPr/>
          </p:nvSpPr>
          <p:spPr>
            <a:xfrm>
              <a:off x="3196205" y="2136585"/>
              <a:ext cx="5304068" cy="3970318"/>
            </a:xfrm>
            <a:prstGeom prst="rect">
              <a:avLst/>
            </a:prstGeom>
            <a:solidFill>
              <a:schemeClr val="bg1"/>
            </a:solidFill>
          </p:spPr>
          <p:txBody>
            <a:bodyPr wrap="square">
              <a:spAutoFit/>
            </a:bodyPr>
            <a:lstStyle/>
            <a:p>
              <a:pPr lvl="0"/>
              <a:r>
                <a:rPr lang="en-GB" dirty="0"/>
                <a:t>The city inside the great white walls burst with colour and light. Flowers of all kinds decorated the walls like a tapestry; marble pillars supported cool, shaded balconies and clear, crystalline pools filled stone basins. Mist from a nearby water feature speckled Cole’s skin and </a:t>
              </a:r>
              <a:r>
                <a:rPr lang="en-GB" b="1" dirty="0">
                  <a:solidFill>
                    <a:srgbClr val="C00000"/>
                  </a:solidFill>
                </a:rPr>
                <a:t>he sighed as the thick layer of dust covering his body was swept away by a gentle breeze.</a:t>
              </a:r>
              <a:r>
                <a:rPr lang="en-GB" dirty="0"/>
                <a:t> Above everything towered the monumental palace with its marble turrets and, looking up, Cole saw soft, white clouds which seemed to vanish at the boundary wall as though trapped in this little oasis. It was, in every way, the complete opposite of the oppressive, stifling heat outside the palace walls. </a:t>
              </a:r>
            </a:p>
          </p:txBody>
        </p:sp>
      </p:grpSp>
      <p:sp>
        <p:nvSpPr>
          <p:cNvPr id="10" name="Google Shape;69;p15">
            <a:extLst>
              <a:ext uri="{FF2B5EF4-FFF2-40B4-BE49-F238E27FC236}">
                <a16:creationId xmlns:a16="http://schemas.microsoft.com/office/drawing/2014/main" id="{4B4714F0-D390-4772-8789-CC972537C89A}"/>
              </a:ext>
            </a:extLst>
          </p:cNvPr>
          <p:cNvSpPr txBox="1"/>
          <p:nvPr/>
        </p:nvSpPr>
        <p:spPr>
          <a:xfrm>
            <a:off x="643727" y="2086250"/>
            <a:ext cx="2376309" cy="4113213"/>
          </a:xfrm>
          <a:prstGeom prst="rect">
            <a:avLst/>
          </a:prstGeom>
          <a:solidFill>
            <a:schemeClr val="accent1">
              <a:lumMod val="20000"/>
              <a:lumOff val="80000"/>
            </a:schemeClr>
          </a:solidFill>
          <a:ln w="12700" cap="flat" cmpd="sng">
            <a:noFill/>
            <a:prstDash val="solid"/>
            <a:round/>
            <a:headEnd type="none" w="sm" len="sm"/>
            <a:tailEnd type="none" w="sm" len="sm"/>
          </a:ln>
        </p:spPr>
        <p:txBody>
          <a:bodyPr spcFirstLastPara="1" wrap="square" lIns="91425" tIns="91425" rIns="91425" bIns="91425" anchor="ctr" anchorCtr="0">
            <a:noAutofit/>
          </a:bodyPr>
          <a:lstStyle/>
          <a:p>
            <a:pPr lvl="0"/>
            <a:r>
              <a:rPr lang="en-GB" sz="1600" dirty="0">
                <a:solidFill>
                  <a:srgbClr val="BC0105"/>
                </a:solidFill>
              </a:rPr>
              <a:t>The author also describes how Cole reacts to the setting. This helps the reader to feel as though they are experiencing the atmosphere with the character, and gives them clues about how the character is feeling.</a:t>
            </a:r>
          </a:p>
          <a:p>
            <a:pPr lvl="0"/>
            <a:endParaRPr lang="en-GB" sz="1600" dirty="0">
              <a:solidFill>
                <a:srgbClr val="BC0105"/>
              </a:solidFill>
            </a:endParaRPr>
          </a:p>
          <a:p>
            <a:pPr lvl="0"/>
            <a:r>
              <a:rPr lang="en-GB" sz="1600" dirty="0">
                <a:solidFill>
                  <a:srgbClr val="BC0105"/>
                </a:solidFill>
              </a:rPr>
              <a:t>How do you think Cole is feeling in the setting?</a:t>
            </a:r>
          </a:p>
        </p:txBody>
      </p:sp>
    </p:spTree>
    <p:extLst>
      <p:ext uri="{BB962C8B-B14F-4D97-AF65-F5344CB8AC3E}">
        <p14:creationId xmlns:p14="http://schemas.microsoft.com/office/powerpoint/2010/main" val="932681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93E904E-740A-4EE1-9550-D259B4DA3E9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61689" y="2709644"/>
            <a:ext cx="2428330" cy="3434912"/>
          </a:xfrm>
          <a:prstGeom prst="rect">
            <a:avLst/>
          </a:prstGeom>
          <a:ln>
            <a:solidFill>
              <a:schemeClr val="tx1"/>
            </a:solidFill>
          </a:ln>
        </p:spPr>
      </p:pic>
      <p:sp>
        <p:nvSpPr>
          <p:cNvPr id="2" name="Title 1">
            <a:extLst>
              <a:ext uri="{FF2B5EF4-FFF2-40B4-BE49-F238E27FC236}">
                <a16:creationId xmlns:a16="http://schemas.microsoft.com/office/drawing/2014/main" id="{2A899C32-9871-42A7-BF5F-43099C2E3DB7}"/>
              </a:ext>
            </a:extLst>
          </p:cNvPr>
          <p:cNvSpPr>
            <a:spLocks noGrp="1"/>
          </p:cNvSpPr>
          <p:nvPr>
            <p:ph type="title"/>
          </p:nvPr>
        </p:nvSpPr>
        <p:spPr>
          <a:xfrm>
            <a:off x="457198" y="478895"/>
            <a:ext cx="8220075" cy="1375072"/>
          </a:xfrm>
        </p:spPr>
        <p:txBody>
          <a:bodyPr/>
          <a:lstStyle/>
          <a:p>
            <a:pPr algn="ctr"/>
            <a:r>
              <a:rPr lang="en-GB" sz="3600" dirty="0"/>
              <a:t>Planning Your Own Imaginary Setting Description</a:t>
            </a:r>
          </a:p>
        </p:txBody>
      </p:sp>
      <p:sp>
        <p:nvSpPr>
          <p:cNvPr id="3" name="Rectangle 2">
            <a:extLst>
              <a:ext uri="{FF2B5EF4-FFF2-40B4-BE49-F238E27FC236}">
                <a16:creationId xmlns:a16="http://schemas.microsoft.com/office/drawing/2014/main" id="{7C792BF2-37EA-4F13-BFF7-590EE1E67E2F}"/>
              </a:ext>
            </a:extLst>
          </p:cNvPr>
          <p:cNvSpPr/>
          <p:nvPr/>
        </p:nvSpPr>
        <p:spPr>
          <a:xfrm>
            <a:off x="811064" y="1853967"/>
            <a:ext cx="7512342" cy="646331"/>
          </a:xfrm>
          <a:prstGeom prst="rect">
            <a:avLst/>
          </a:prstGeom>
        </p:spPr>
        <p:txBody>
          <a:bodyPr wrap="square">
            <a:spAutoFit/>
          </a:bodyPr>
          <a:lstStyle/>
          <a:p>
            <a:r>
              <a:rPr lang="en-GB" dirty="0"/>
              <a:t>Use the </a:t>
            </a:r>
            <a:r>
              <a:rPr lang="en-GB" b="1" dirty="0"/>
              <a:t>Planning an Imaginary Setting Description Activity Sheet </a:t>
            </a:r>
            <a:r>
              <a:rPr lang="en-GB" dirty="0"/>
              <a:t>and </a:t>
            </a:r>
            <a:r>
              <a:rPr lang="en-GB" b="1" dirty="0"/>
              <a:t>PowerPoint</a:t>
            </a:r>
            <a:r>
              <a:rPr lang="en-GB" dirty="0"/>
              <a:t> to help you to create your own description.</a:t>
            </a:r>
          </a:p>
        </p:txBody>
      </p:sp>
      <p:pic>
        <p:nvPicPr>
          <p:cNvPr id="7" name="Picture 6">
            <a:extLst>
              <a:ext uri="{FF2B5EF4-FFF2-40B4-BE49-F238E27FC236}">
                <a16:creationId xmlns:a16="http://schemas.microsoft.com/office/drawing/2014/main" id="{FB70E36A-F3EA-4190-BAA6-F7D518B182D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7921" y="2709644"/>
            <a:ext cx="2428330" cy="3434912"/>
          </a:xfrm>
          <a:prstGeom prst="rect">
            <a:avLst/>
          </a:prstGeom>
          <a:ln>
            <a:solidFill>
              <a:schemeClr val="tx1"/>
            </a:solidFill>
          </a:ln>
        </p:spPr>
      </p:pic>
      <p:pic>
        <p:nvPicPr>
          <p:cNvPr id="9" name="Picture 8">
            <a:extLst>
              <a:ext uri="{FF2B5EF4-FFF2-40B4-BE49-F238E27FC236}">
                <a16:creationId xmlns:a16="http://schemas.microsoft.com/office/drawing/2014/main" id="{F81C5BD6-C6CD-44A5-8657-C35D0C70F7D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59805" y="2709644"/>
            <a:ext cx="2428330" cy="3434912"/>
          </a:xfrm>
          <a:prstGeom prst="rect">
            <a:avLst/>
          </a:prstGeom>
          <a:ln>
            <a:solidFill>
              <a:schemeClr val="tx1"/>
            </a:solidFill>
          </a:ln>
        </p:spPr>
      </p:pic>
    </p:spTree>
    <p:extLst>
      <p:ext uri="{BB962C8B-B14F-4D97-AF65-F5344CB8AC3E}">
        <p14:creationId xmlns:p14="http://schemas.microsoft.com/office/powerpoint/2010/main" val="33817890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80758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44709E-4DA4-40A3-852E-D6E94536D2E8}"/>
              </a:ext>
            </a:extLst>
          </p:cNvPr>
          <p:cNvSpPr>
            <a:spLocks noGrp="1"/>
          </p:cNvSpPr>
          <p:nvPr>
            <p:ph type="title"/>
          </p:nvPr>
        </p:nvSpPr>
        <p:spPr>
          <a:xfrm>
            <a:off x="436228" y="520840"/>
            <a:ext cx="8241045" cy="994306"/>
          </a:xfrm>
        </p:spPr>
        <p:txBody>
          <a:bodyPr/>
          <a:lstStyle/>
          <a:p>
            <a:pPr algn="ctr"/>
            <a:r>
              <a:rPr lang="en-GB" sz="3600" dirty="0"/>
              <a:t>Analysing an Imaginary</a:t>
            </a:r>
            <a:br>
              <a:rPr lang="en-GB" sz="3600" dirty="0"/>
            </a:br>
            <a:r>
              <a:rPr lang="en-GB" sz="3600" dirty="0"/>
              <a:t>Setting Description</a:t>
            </a:r>
          </a:p>
        </p:txBody>
      </p:sp>
      <p:sp>
        <p:nvSpPr>
          <p:cNvPr id="3" name="Rectangle 2">
            <a:extLst>
              <a:ext uri="{FF2B5EF4-FFF2-40B4-BE49-F238E27FC236}">
                <a16:creationId xmlns:a16="http://schemas.microsoft.com/office/drawing/2014/main" id="{6ED6E2B6-6C7D-452B-87C1-B1AD68BD72BF}"/>
              </a:ext>
            </a:extLst>
          </p:cNvPr>
          <p:cNvSpPr/>
          <p:nvPr/>
        </p:nvSpPr>
        <p:spPr>
          <a:xfrm>
            <a:off x="581701" y="1389310"/>
            <a:ext cx="7980598" cy="565539"/>
          </a:xfrm>
          <a:prstGeom prst="rect">
            <a:avLst/>
          </a:prstGeom>
        </p:spPr>
        <p:txBody>
          <a:bodyPr wrap="square">
            <a:spAutoFit/>
          </a:bodyPr>
          <a:lstStyle/>
          <a:p>
            <a:pPr lvl="0" algn="just">
              <a:lnSpc>
                <a:spcPct val="200000"/>
              </a:lnSpc>
            </a:pPr>
            <a:r>
              <a:rPr lang="en-GB" dirty="0"/>
              <a:t>Read this imaginary setting description before beginning to plan your own.</a:t>
            </a:r>
          </a:p>
        </p:txBody>
      </p:sp>
      <p:grpSp>
        <p:nvGrpSpPr>
          <p:cNvPr id="8" name="Group 7">
            <a:extLst>
              <a:ext uri="{FF2B5EF4-FFF2-40B4-BE49-F238E27FC236}">
                <a16:creationId xmlns:a16="http://schemas.microsoft.com/office/drawing/2014/main" id="{D7DACF79-5A52-4225-85E7-4833885942D5}"/>
              </a:ext>
            </a:extLst>
          </p:cNvPr>
          <p:cNvGrpSpPr/>
          <p:nvPr/>
        </p:nvGrpSpPr>
        <p:grpSpPr>
          <a:xfrm>
            <a:off x="3137482" y="2086251"/>
            <a:ext cx="5366094" cy="4113213"/>
            <a:chOff x="3137482" y="2086251"/>
            <a:chExt cx="5366094" cy="4113213"/>
          </a:xfrm>
        </p:grpSpPr>
        <p:sp>
          <p:nvSpPr>
            <p:cNvPr id="6" name="Rectangle 5">
              <a:extLst>
                <a:ext uri="{FF2B5EF4-FFF2-40B4-BE49-F238E27FC236}">
                  <a16:creationId xmlns:a16="http://schemas.microsoft.com/office/drawing/2014/main" id="{05E0D9AC-A17D-4E5A-A695-7B26FD962D1D}"/>
                </a:ext>
              </a:extLst>
            </p:cNvPr>
            <p:cNvSpPr/>
            <p:nvPr/>
          </p:nvSpPr>
          <p:spPr>
            <a:xfrm>
              <a:off x="3137482" y="2086251"/>
              <a:ext cx="5366094" cy="411321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F2C09B6E-1137-477C-9B5B-9509176A6F0D}"/>
                </a:ext>
              </a:extLst>
            </p:cNvPr>
            <p:cNvSpPr/>
            <p:nvPr/>
          </p:nvSpPr>
          <p:spPr>
            <a:xfrm>
              <a:off x="3196205" y="2136585"/>
              <a:ext cx="5240259" cy="3970318"/>
            </a:xfrm>
            <a:prstGeom prst="rect">
              <a:avLst/>
            </a:prstGeom>
          </p:spPr>
          <p:txBody>
            <a:bodyPr wrap="square">
              <a:spAutoFit/>
            </a:bodyPr>
            <a:lstStyle/>
            <a:p>
              <a:pPr lvl="0"/>
              <a:r>
                <a:rPr lang="en-GB" dirty="0"/>
                <a:t>The city inside the great white walls burst with colour and light. Flowers of all kinds decorated the walls like a tapestry; marble pillars supported cool, shaded balconies and clear, crystalline pools filled stone basins. Mist from a nearby water feature speckled Cole’s skin and he sighed as the thick layer of dust covering his body was swept away by a gentle breeze. Above everything towered the monumental palace with its marble turrets and, looking up, Cole saw soft, white clouds which seemed to vanish at the boundary wall as though trapped in this little oasis. It was, in every way, the complete opposite of the oppressive, stifling heat outside the palace walls. </a:t>
              </a:r>
            </a:p>
          </p:txBody>
        </p:sp>
      </p:grpSp>
      <p:sp>
        <p:nvSpPr>
          <p:cNvPr id="10" name="Google Shape;69;p15">
            <a:extLst>
              <a:ext uri="{FF2B5EF4-FFF2-40B4-BE49-F238E27FC236}">
                <a16:creationId xmlns:a16="http://schemas.microsoft.com/office/drawing/2014/main" id="{4B4714F0-D390-4772-8789-CC972537C89A}"/>
              </a:ext>
            </a:extLst>
          </p:cNvPr>
          <p:cNvSpPr txBox="1"/>
          <p:nvPr/>
        </p:nvSpPr>
        <p:spPr>
          <a:xfrm>
            <a:off x="643727" y="2086251"/>
            <a:ext cx="2376309" cy="1234322"/>
          </a:xfrm>
          <a:prstGeom prst="rect">
            <a:avLst/>
          </a:prstGeom>
          <a:solidFill>
            <a:schemeClr val="accent4">
              <a:lumMod val="50000"/>
            </a:schemeClr>
          </a:solidFill>
          <a:ln w="12700"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dirty="0">
                <a:solidFill>
                  <a:schemeClr val="bg1"/>
                </a:solidFill>
              </a:rPr>
              <a:t>What is your favourite thing in this description?</a:t>
            </a:r>
            <a:endParaRPr dirty="0">
              <a:solidFill>
                <a:schemeClr val="bg1"/>
              </a:solidFill>
            </a:endParaRPr>
          </a:p>
        </p:txBody>
      </p:sp>
      <p:sp>
        <p:nvSpPr>
          <p:cNvPr id="11" name="Google Shape;71;p15">
            <a:extLst>
              <a:ext uri="{FF2B5EF4-FFF2-40B4-BE49-F238E27FC236}">
                <a16:creationId xmlns:a16="http://schemas.microsoft.com/office/drawing/2014/main" id="{EA2459EF-D0BE-40DD-BFC3-0FAEB85DB936}"/>
              </a:ext>
            </a:extLst>
          </p:cNvPr>
          <p:cNvSpPr txBox="1"/>
          <p:nvPr/>
        </p:nvSpPr>
        <p:spPr>
          <a:xfrm>
            <a:off x="643727" y="3374710"/>
            <a:ext cx="2376309" cy="1234321"/>
          </a:xfrm>
          <a:prstGeom prst="rect">
            <a:avLst/>
          </a:prstGeom>
          <a:solidFill>
            <a:schemeClr val="accent4">
              <a:lumMod val="50000"/>
            </a:schemeClr>
          </a:solidFill>
          <a:ln w="12700"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dirty="0">
                <a:solidFill>
                  <a:schemeClr val="bg1"/>
                </a:solidFill>
              </a:rPr>
              <a:t>What is the atmosphere like in this place?</a:t>
            </a:r>
            <a:endParaRPr dirty="0">
              <a:solidFill>
                <a:schemeClr val="bg1"/>
              </a:solidFill>
            </a:endParaRPr>
          </a:p>
        </p:txBody>
      </p:sp>
      <p:sp>
        <p:nvSpPr>
          <p:cNvPr id="12" name="Google Shape;72;p15">
            <a:extLst>
              <a:ext uri="{FF2B5EF4-FFF2-40B4-BE49-F238E27FC236}">
                <a16:creationId xmlns:a16="http://schemas.microsoft.com/office/drawing/2014/main" id="{9CB002E1-8CB0-44BC-A6AC-43CF8452FC7A}"/>
              </a:ext>
            </a:extLst>
          </p:cNvPr>
          <p:cNvSpPr txBox="1"/>
          <p:nvPr/>
        </p:nvSpPr>
        <p:spPr>
          <a:xfrm>
            <a:off x="643727" y="4663168"/>
            <a:ext cx="2376309" cy="1536296"/>
          </a:xfrm>
          <a:prstGeom prst="rect">
            <a:avLst/>
          </a:prstGeom>
          <a:solidFill>
            <a:schemeClr val="accent4">
              <a:lumMod val="50000"/>
            </a:schemeClr>
          </a:solidFill>
          <a:ln w="12700"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dirty="0">
                <a:solidFill>
                  <a:schemeClr val="bg1"/>
                </a:solidFill>
              </a:rPr>
              <a:t>How has the author made the reader feel this way about the place?</a:t>
            </a:r>
            <a:endParaRPr dirty="0">
              <a:solidFill>
                <a:schemeClr val="bg1"/>
              </a:solidFill>
            </a:endParaRPr>
          </a:p>
        </p:txBody>
      </p:sp>
    </p:spTree>
    <p:extLst>
      <p:ext uri="{BB962C8B-B14F-4D97-AF65-F5344CB8AC3E}">
        <p14:creationId xmlns:p14="http://schemas.microsoft.com/office/powerpoint/2010/main" val="3724584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44709E-4DA4-40A3-852E-D6E94536D2E8}"/>
              </a:ext>
            </a:extLst>
          </p:cNvPr>
          <p:cNvSpPr>
            <a:spLocks noGrp="1"/>
          </p:cNvSpPr>
          <p:nvPr>
            <p:ph type="title"/>
          </p:nvPr>
        </p:nvSpPr>
        <p:spPr>
          <a:xfrm>
            <a:off x="436228" y="520840"/>
            <a:ext cx="8241045" cy="994306"/>
          </a:xfrm>
        </p:spPr>
        <p:txBody>
          <a:bodyPr/>
          <a:lstStyle/>
          <a:p>
            <a:pPr algn="ctr"/>
            <a:r>
              <a:rPr lang="en-GB" sz="3600" dirty="0"/>
              <a:t>Analysing an Imaginary</a:t>
            </a:r>
            <a:br>
              <a:rPr lang="en-GB" sz="3600" dirty="0"/>
            </a:br>
            <a:r>
              <a:rPr lang="en-GB" sz="3600" dirty="0"/>
              <a:t>Setting Description</a:t>
            </a:r>
          </a:p>
        </p:txBody>
      </p:sp>
      <p:sp>
        <p:nvSpPr>
          <p:cNvPr id="3" name="Rectangle 2">
            <a:extLst>
              <a:ext uri="{FF2B5EF4-FFF2-40B4-BE49-F238E27FC236}">
                <a16:creationId xmlns:a16="http://schemas.microsoft.com/office/drawing/2014/main" id="{6ED6E2B6-6C7D-452B-87C1-B1AD68BD72BF}"/>
              </a:ext>
            </a:extLst>
          </p:cNvPr>
          <p:cNvSpPr/>
          <p:nvPr/>
        </p:nvSpPr>
        <p:spPr>
          <a:xfrm>
            <a:off x="581701" y="1389310"/>
            <a:ext cx="7980598" cy="565539"/>
          </a:xfrm>
          <a:prstGeom prst="rect">
            <a:avLst/>
          </a:prstGeom>
        </p:spPr>
        <p:txBody>
          <a:bodyPr wrap="square">
            <a:spAutoFit/>
          </a:bodyPr>
          <a:lstStyle/>
          <a:p>
            <a:pPr lvl="0" algn="just">
              <a:lnSpc>
                <a:spcPct val="200000"/>
              </a:lnSpc>
            </a:pPr>
            <a:r>
              <a:rPr lang="en-GB" dirty="0"/>
              <a:t>Read this imaginary setting description before beginning to plan your own.</a:t>
            </a:r>
          </a:p>
        </p:txBody>
      </p:sp>
      <p:grpSp>
        <p:nvGrpSpPr>
          <p:cNvPr id="8" name="Group 7">
            <a:extLst>
              <a:ext uri="{FF2B5EF4-FFF2-40B4-BE49-F238E27FC236}">
                <a16:creationId xmlns:a16="http://schemas.microsoft.com/office/drawing/2014/main" id="{D7DACF79-5A52-4225-85E7-4833885942D5}"/>
              </a:ext>
            </a:extLst>
          </p:cNvPr>
          <p:cNvGrpSpPr/>
          <p:nvPr/>
        </p:nvGrpSpPr>
        <p:grpSpPr>
          <a:xfrm>
            <a:off x="3137482" y="2086251"/>
            <a:ext cx="5366094" cy="4113213"/>
            <a:chOff x="3137482" y="2086251"/>
            <a:chExt cx="5366094" cy="4113213"/>
          </a:xfrm>
        </p:grpSpPr>
        <p:sp>
          <p:nvSpPr>
            <p:cNvPr id="6" name="Rectangle 5">
              <a:extLst>
                <a:ext uri="{FF2B5EF4-FFF2-40B4-BE49-F238E27FC236}">
                  <a16:creationId xmlns:a16="http://schemas.microsoft.com/office/drawing/2014/main" id="{05E0D9AC-A17D-4E5A-A695-7B26FD962D1D}"/>
                </a:ext>
              </a:extLst>
            </p:cNvPr>
            <p:cNvSpPr/>
            <p:nvPr/>
          </p:nvSpPr>
          <p:spPr>
            <a:xfrm>
              <a:off x="3137482" y="2086251"/>
              <a:ext cx="5366094" cy="411321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F2C09B6E-1137-477C-9B5B-9509176A6F0D}"/>
                </a:ext>
              </a:extLst>
            </p:cNvPr>
            <p:cNvSpPr/>
            <p:nvPr/>
          </p:nvSpPr>
          <p:spPr>
            <a:xfrm>
              <a:off x="3196205" y="2136585"/>
              <a:ext cx="5240259" cy="3970318"/>
            </a:xfrm>
            <a:prstGeom prst="rect">
              <a:avLst/>
            </a:prstGeom>
            <a:solidFill>
              <a:schemeClr val="bg1"/>
            </a:solidFill>
          </p:spPr>
          <p:txBody>
            <a:bodyPr wrap="square">
              <a:spAutoFit/>
            </a:bodyPr>
            <a:lstStyle/>
            <a:p>
              <a:pPr lvl="0" algn="just"/>
              <a:r>
                <a:rPr lang="en-GB" dirty="0"/>
                <a:t>The city inside the great white walls burst with </a:t>
              </a:r>
              <a:r>
                <a:rPr lang="en-GB" b="1" dirty="0">
                  <a:solidFill>
                    <a:schemeClr val="accent3"/>
                  </a:solidFill>
                </a:rPr>
                <a:t>colour and light</a:t>
              </a:r>
              <a:r>
                <a:rPr lang="en-GB" dirty="0"/>
                <a:t>. Flowers of all kinds </a:t>
              </a:r>
              <a:r>
                <a:rPr lang="en-GB" b="1" dirty="0">
                  <a:solidFill>
                    <a:schemeClr val="accent3"/>
                  </a:solidFill>
                </a:rPr>
                <a:t>decorated</a:t>
              </a:r>
              <a:r>
                <a:rPr lang="en-GB" dirty="0"/>
                <a:t> the walls like a tapestry; marble pillars supported cool, shaded </a:t>
              </a:r>
              <a:r>
                <a:rPr lang="en-GB" b="1" dirty="0">
                  <a:solidFill>
                    <a:schemeClr val="accent3"/>
                  </a:solidFill>
                </a:rPr>
                <a:t>balconies</a:t>
              </a:r>
              <a:r>
                <a:rPr lang="en-GB" dirty="0"/>
                <a:t> and clear, </a:t>
              </a:r>
              <a:r>
                <a:rPr lang="en-GB" b="1" dirty="0">
                  <a:solidFill>
                    <a:schemeClr val="accent3"/>
                  </a:solidFill>
                </a:rPr>
                <a:t>crystalline pools</a:t>
              </a:r>
              <a:r>
                <a:rPr lang="en-GB" dirty="0"/>
                <a:t> filled stone basins. Mist from a nearby </a:t>
              </a:r>
              <a:r>
                <a:rPr lang="en-GB" b="1" dirty="0">
                  <a:solidFill>
                    <a:schemeClr val="accent3"/>
                  </a:solidFill>
                </a:rPr>
                <a:t>water feature </a:t>
              </a:r>
              <a:r>
                <a:rPr lang="en-GB" dirty="0"/>
                <a:t>speckled Cole’s skin and he sighed as the thick layer of dust covering his body was swept away by a </a:t>
              </a:r>
              <a:r>
                <a:rPr lang="en-GB" b="1" dirty="0">
                  <a:solidFill>
                    <a:schemeClr val="accent3"/>
                  </a:solidFill>
                </a:rPr>
                <a:t>gentle breeze</a:t>
              </a:r>
              <a:r>
                <a:rPr lang="en-GB" dirty="0"/>
                <a:t>. Above everything towered the </a:t>
              </a:r>
              <a:r>
                <a:rPr lang="en-GB" b="1" dirty="0">
                  <a:solidFill>
                    <a:schemeClr val="accent3"/>
                  </a:solidFill>
                </a:rPr>
                <a:t>monumental palace</a:t>
              </a:r>
              <a:r>
                <a:rPr lang="en-GB" dirty="0">
                  <a:solidFill>
                    <a:schemeClr val="accent3"/>
                  </a:solidFill>
                </a:rPr>
                <a:t> </a:t>
              </a:r>
              <a:r>
                <a:rPr lang="en-GB" dirty="0"/>
                <a:t>with its </a:t>
              </a:r>
              <a:r>
                <a:rPr lang="en-GB" b="1" dirty="0">
                  <a:solidFill>
                    <a:schemeClr val="accent3"/>
                  </a:solidFill>
                </a:rPr>
                <a:t>marble turrets</a:t>
              </a:r>
              <a:r>
                <a:rPr lang="en-GB" dirty="0"/>
                <a:t> and, looking up, Cole saw </a:t>
              </a:r>
              <a:r>
                <a:rPr lang="en-GB" b="1" dirty="0">
                  <a:solidFill>
                    <a:schemeClr val="accent3"/>
                  </a:solidFill>
                </a:rPr>
                <a:t>soft, white clouds </a:t>
              </a:r>
              <a:r>
                <a:rPr lang="en-GB" dirty="0"/>
                <a:t>which seemed to vanish at the boundary wall as though trapped in this little </a:t>
              </a:r>
              <a:r>
                <a:rPr lang="en-GB" b="1" dirty="0">
                  <a:solidFill>
                    <a:schemeClr val="accent3"/>
                  </a:solidFill>
                </a:rPr>
                <a:t>oasis</a:t>
              </a:r>
              <a:r>
                <a:rPr lang="en-GB" dirty="0"/>
                <a:t>. It was, in every way, the complete opposite of the oppressive, stifling heat outside the palace walls. </a:t>
              </a:r>
            </a:p>
          </p:txBody>
        </p:sp>
      </p:grpSp>
      <p:sp>
        <p:nvSpPr>
          <p:cNvPr id="10" name="Google Shape;69;p15">
            <a:extLst>
              <a:ext uri="{FF2B5EF4-FFF2-40B4-BE49-F238E27FC236}">
                <a16:creationId xmlns:a16="http://schemas.microsoft.com/office/drawing/2014/main" id="{4B4714F0-D390-4772-8789-CC972537C89A}"/>
              </a:ext>
            </a:extLst>
          </p:cNvPr>
          <p:cNvSpPr txBox="1"/>
          <p:nvPr/>
        </p:nvSpPr>
        <p:spPr>
          <a:xfrm>
            <a:off x="643727" y="2086250"/>
            <a:ext cx="2376309" cy="4113213"/>
          </a:xfrm>
          <a:prstGeom prst="rect">
            <a:avLst/>
          </a:prstGeom>
          <a:solidFill>
            <a:schemeClr val="accent2"/>
          </a:solidFill>
          <a:ln w="12700" cap="flat" cmpd="sng">
            <a:noFill/>
            <a:prstDash val="solid"/>
            <a:round/>
            <a:headEnd type="none" w="sm" len="sm"/>
            <a:tailEnd type="none" w="sm" len="sm"/>
          </a:ln>
        </p:spPr>
        <p:txBody>
          <a:bodyPr spcFirstLastPara="1" wrap="square" lIns="91425" tIns="91425" rIns="91425" bIns="91425" anchor="ctr" anchorCtr="0">
            <a:noAutofit/>
          </a:bodyPr>
          <a:lstStyle/>
          <a:p>
            <a:pPr lvl="0"/>
            <a:r>
              <a:rPr lang="en-GB" dirty="0">
                <a:solidFill>
                  <a:schemeClr val="bg1"/>
                </a:solidFill>
              </a:rPr>
              <a:t>The setting is a beautiful and pleasant one. The author describes typically attractive features of the setting. </a:t>
            </a:r>
          </a:p>
          <a:p>
            <a:pPr lvl="0"/>
            <a:endParaRPr lang="en-GB" dirty="0">
              <a:solidFill>
                <a:schemeClr val="bg1"/>
              </a:solidFill>
            </a:endParaRPr>
          </a:p>
          <a:p>
            <a:pPr lvl="0"/>
            <a:r>
              <a:rPr lang="en-GB" dirty="0">
                <a:solidFill>
                  <a:schemeClr val="bg1"/>
                </a:solidFill>
              </a:rPr>
              <a:t>It is also a very grand place. The author describes impressive objects and buildings.</a:t>
            </a:r>
          </a:p>
        </p:txBody>
      </p:sp>
    </p:spTree>
    <p:extLst>
      <p:ext uri="{BB962C8B-B14F-4D97-AF65-F5344CB8AC3E}">
        <p14:creationId xmlns:p14="http://schemas.microsoft.com/office/powerpoint/2010/main" val="256445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44709E-4DA4-40A3-852E-D6E94536D2E8}"/>
              </a:ext>
            </a:extLst>
          </p:cNvPr>
          <p:cNvSpPr>
            <a:spLocks noGrp="1"/>
          </p:cNvSpPr>
          <p:nvPr>
            <p:ph type="title"/>
          </p:nvPr>
        </p:nvSpPr>
        <p:spPr>
          <a:xfrm>
            <a:off x="436228" y="520840"/>
            <a:ext cx="8241045" cy="994306"/>
          </a:xfrm>
        </p:spPr>
        <p:txBody>
          <a:bodyPr/>
          <a:lstStyle/>
          <a:p>
            <a:pPr algn="ctr"/>
            <a:r>
              <a:rPr lang="en-GB" sz="3600" dirty="0"/>
              <a:t>Analysing an Imaginary</a:t>
            </a:r>
            <a:br>
              <a:rPr lang="en-GB" sz="3600" dirty="0"/>
            </a:br>
            <a:r>
              <a:rPr lang="en-GB" sz="3600" dirty="0"/>
              <a:t>Setting Description</a:t>
            </a:r>
          </a:p>
        </p:txBody>
      </p:sp>
      <p:sp>
        <p:nvSpPr>
          <p:cNvPr id="3" name="Rectangle 2">
            <a:extLst>
              <a:ext uri="{FF2B5EF4-FFF2-40B4-BE49-F238E27FC236}">
                <a16:creationId xmlns:a16="http://schemas.microsoft.com/office/drawing/2014/main" id="{6ED6E2B6-6C7D-452B-87C1-B1AD68BD72BF}"/>
              </a:ext>
            </a:extLst>
          </p:cNvPr>
          <p:cNvSpPr/>
          <p:nvPr/>
        </p:nvSpPr>
        <p:spPr>
          <a:xfrm>
            <a:off x="581701" y="1389310"/>
            <a:ext cx="7980598" cy="565539"/>
          </a:xfrm>
          <a:prstGeom prst="rect">
            <a:avLst/>
          </a:prstGeom>
        </p:spPr>
        <p:txBody>
          <a:bodyPr wrap="square">
            <a:spAutoFit/>
          </a:bodyPr>
          <a:lstStyle/>
          <a:p>
            <a:pPr lvl="0" algn="just">
              <a:lnSpc>
                <a:spcPct val="200000"/>
              </a:lnSpc>
            </a:pPr>
            <a:r>
              <a:rPr lang="en-GB" dirty="0"/>
              <a:t>Read this imaginary setting description before beginning to plan your own.</a:t>
            </a:r>
          </a:p>
        </p:txBody>
      </p:sp>
      <p:grpSp>
        <p:nvGrpSpPr>
          <p:cNvPr id="8" name="Group 7">
            <a:extLst>
              <a:ext uri="{FF2B5EF4-FFF2-40B4-BE49-F238E27FC236}">
                <a16:creationId xmlns:a16="http://schemas.microsoft.com/office/drawing/2014/main" id="{D7DACF79-5A52-4225-85E7-4833885942D5}"/>
              </a:ext>
            </a:extLst>
          </p:cNvPr>
          <p:cNvGrpSpPr/>
          <p:nvPr/>
        </p:nvGrpSpPr>
        <p:grpSpPr>
          <a:xfrm>
            <a:off x="3137482" y="2086251"/>
            <a:ext cx="5366094" cy="4113213"/>
            <a:chOff x="3137482" y="2086251"/>
            <a:chExt cx="5366094" cy="4113213"/>
          </a:xfrm>
        </p:grpSpPr>
        <p:sp>
          <p:nvSpPr>
            <p:cNvPr id="6" name="Rectangle 5">
              <a:extLst>
                <a:ext uri="{FF2B5EF4-FFF2-40B4-BE49-F238E27FC236}">
                  <a16:creationId xmlns:a16="http://schemas.microsoft.com/office/drawing/2014/main" id="{05E0D9AC-A17D-4E5A-A695-7B26FD962D1D}"/>
                </a:ext>
              </a:extLst>
            </p:cNvPr>
            <p:cNvSpPr/>
            <p:nvPr/>
          </p:nvSpPr>
          <p:spPr>
            <a:xfrm>
              <a:off x="3137482" y="2086251"/>
              <a:ext cx="5366094" cy="411321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F2C09B6E-1137-477C-9B5B-9509176A6F0D}"/>
                </a:ext>
              </a:extLst>
            </p:cNvPr>
            <p:cNvSpPr/>
            <p:nvPr/>
          </p:nvSpPr>
          <p:spPr>
            <a:xfrm>
              <a:off x="3196205" y="2136585"/>
              <a:ext cx="5240259" cy="3970318"/>
            </a:xfrm>
            <a:prstGeom prst="rect">
              <a:avLst/>
            </a:prstGeom>
            <a:solidFill>
              <a:schemeClr val="bg1"/>
            </a:solidFill>
          </p:spPr>
          <p:txBody>
            <a:bodyPr wrap="square">
              <a:spAutoFit/>
            </a:bodyPr>
            <a:lstStyle/>
            <a:p>
              <a:pPr lvl="0" algn="just"/>
              <a:r>
                <a:rPr lang="en-GB" dirty="0"/>
                <a:t>The city inside the great white walls burst with colour and light. Flowers of all kinds decorated the walls like a tapestry; marble pillars supported cool, shaded balconies and clear, crystalline pools filled stone basins. Mist from a nearby water feature speckled Cole’s skin and he sighed as the thick layer of dust covering his body was swept away by a gentle breeze. Above everything towered the monumental palace with its marble turrets and, looking up, Cole saw soft, white clouds which seemed to vanish at the boundary wall as though trapped in this little oasis. It was, in every way, the complete opposite of the oppressive, stifling heat outside the palace walls. </a:t>
              </a:r>
            </a:p>
          </p:txBody>
        </p:sp>
      </p:grpSp>
      <p:sp>
        <p:nvSpPr>
          <p:cNvPr id="10" name="Google Shape;69;p15">
            <a:extLst>
              <a:ext uri="{FF2B5EF4-FFF2-40B4-BE49-F238E27FC236}">
                <a16:creationId xmlns:a16="http://schemas.microsoft.com/office/drawing/2014/main" id="{4B4714F0-D390-4772-8789-CC972537C89A}"/>
              </a:ext>
            </a:extLst>
          </p:cNvPr>
          <p:cNvSpPr txBox="1"/>
          <p:nvPr/>
        </p:nvSpPr>
        <p:spPr>
          <a:xfrm>
            <a:off x="643727" y="2086250"/>
            <a:ext cx="2376309" cy="4113213"/>
          </a:xfrm>
          <a:prstGeom prst="rect">
            <a:avLst/>
          </a:prstGeom>
          <a:solidFill>
            <a:schemeClr val="accent4">
              <a:lumMod val="50000"/>
            </a:schemeClr>
          </a:solidFill>
          <a:ln w="12700" cap="flat" cmpd="sng">
            <a:noFill/>
            <a:prstDash val="solid"/>
            <a:round/>
            <a:headEnd type="none" w="sm" len="sm"/>
            <a:tailEnd type="none" w="sm" len="sm"/>
          </a:ln>
        </p:spPr>
        <p:txBody>
          <a:bodyPr spcFirstLastPara="1" wrap="square" lIns="91425" tIns="91425" rIns="91425" bIns="91425" anchor="ctr" anchorCtr="0">
            <a:noAutofit/>
          </a:bodyPr>
          <a:lstStyle/>
          <a:p>
            <a:pPr lvl="0"/>
            <a:r>
              <a:rPr lang="en-GB" dirty="0">
                <a:solidFill>
                  <a:schemeClr val="bg1"/>
                </a:solidFill>
              </a:rPr>
              <a:t>The author has used figurative language to help the reader to feel the same way as Cole does.</a:t>
            </a:r>
          </a:p>
          <a:p>
            <a:pPr lvl="0"/>
            <a:r>
              <a:rPr lang="en-GB" dirty="0">
                <a:solidFill>
                  <a:schemeClr val="bg1"/>
                </a:solidFill>
              </a:rPr>
              <a:t>Figurative language conjures up images and sounds in the reader’s mind.</a:t>
            </a:r>
          </a:p>
          <a:p>
            <a:pPr lvl="0"/>
            <a:r>
              <a:rPr lang="en-GB" dirty="0">
                <a:solidFill>
                  <a:schemeClr val="bg1"/>
                </a:solidFill>
              </a:rPr>
              <a:t>Can you see any examples of figurative language here?</a:t>
            </a:r>
          </a:p>
        </p:txBody>
      </p:sp>
    </p:spTree>
    <p:extLst>
      <p:ext uri="{BB962C8B-B14F-4D97-AF65-F5344CB8AC3E}">
        <p14:creationId xmlns:p14="http://schemas.microsoft.com/office/powerpoint/2010/main" val="1973949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44709E-4DA4-40A3-852E-D6E94536D2E8}"/>
              </a:ext>
            </a:extLst>
          </p:cNvPr>
          <p:cNvSpPr>
            <a:spLocks noGrp="1"/>
          </p:cNvSpPr>
          <p:nvPr>
            <p:ph type="title"/>
          </p:nvPr>
        </p:nvSpPr>
        <p:spPr>
          <a:xfrm>
            <a:off x="436228" y="520840"/>
            <a:ext cx="8241045" cy="994306"/>
          </a:xfrm>
        </p:spPr>
        <p:txBody>
          <a:bodyPr/>
          <a:lstStyle/>
          <a:p>
            <a:pPr algn="ctr"/>
            <a:r>
              <a:rPr lang="en-GB" sz="3600" dirty="0"/>
              <a:t>Analysing an Imaginary</a:t>
            </a:r>
            <a:br>
              <a:rPr lang="en-GB" sz="3600" dirty="0"/>
            </a:br>
            <a:r>
              <a:rPr lang="en-GB" sz="3600" dirty="0"/>
              <a:t>Setting Description</a:t>
            </a:r>
          </a:p>
        </p:txBody>
      </p:sp>
      <p:sp>
        <p:nvSpPr>
          <p:cNvPr id="3" name="Rectangle 2">
            <a:extLst>
              <a:ext uri="{FF2B5EF4-FFF2-40B4-BE49-F238E27FC236}">
                <a16:creationId xmlns:a16="http://schemas.microsoft.com/office/drawing/2014/main" id="{6ED6E2B6-6C7D-452B-87C1-B1AD68BD72BF}"/>
              </a:ext>
            </a:extLst>
          </p:cNvPr>
          <p:cNvSpPr/>
          <p:nvPr/>
        </p:nvSpPr>
        <p:spPr>
          <a:xfrm>
            <a:off x="581701" y="1389310"/>
            <a:ext cx="7980598" cy="565539"/>
          </a:xfrm>
          <a:prstGeom prst="rect">
            <a:avLst/>
          </a:prstGeom>
        </p:spPr>
        <p:txBody>
          <a:bodyPr wrap="square">
            <a:spAutoFit/>
          </a:bodyPr>
          <a:lstStyle/>
          <a:p>
            <a:pPr lvl="0" algn="just">
              <a:lnSpc>
                <a:spcPct val="200000"/>
              </a:lnSpc>
            </a:pPr>
            <a:r>
              <a:rPr lang="en-GB" dirty="0"/>
              <a:t>Read this imaginary setting description before beginning to plan your own.</a:t>
            </a:r>
          </a:p>
        </p:txBody>
      </p:sp>
      <p:grpSp>
        <p:nvGrpSpPr>
          <p:cNvPr id="8" name="Group 7">
            <a:extLst>
              <a:ext uri="{FF2B5EF4-FFF2-40B4-BE49-F238E27FC236}">
                <a16:creationId xmlns:a16="http://schemas.microsoft.com/office/drawing/2014/main" id="{D7DACF79-5A52-4225-85E7-4833885942D5}"/>
              </a:ext>
            </a:extLst>
          </p:cNvPr>
          <p:cNvGrpSpPr/>
          <p:nvPr/>
        </p:nvGrpSpPr>
        <p:grpSpPr>
          <a:xfrm>
            <a:off x="3137482" y="2086251"/>
            <a:ext cx="5366094" cy="4113213"/>
            <a:chOff x="3137482" y="2086251"/>
            <a:chExt cx="5366094" cy="4113213"/>
          </a:xfrm>
        </p:grpSpPr>
        <p:sp>
          <p:nvSpPr>
            <p:cNvPr id="6" name="Rectangle 5">
              <a:extLst>
                <a:ext uri="{FF2B5EF4-FFF2-40B4-BE49-F238E27FC236}">
                  <a16:creationId xmlns:a16="http://schemas.microsoft.com/office/drawing/2014/main" id="{05E0D9AC-A17D-4E5A-A695-7B26FD962D1D}"/>
                </a:ext>
              </a:extLst>
            </p:cNvPr>
            <p:cNvSpPr/>
            <p:nvPr/>
          </p:nvSpPr>
          <p:spPr>
            <a:xfrm>
              <a:off x="3137482" y="2086251"/>
              <a:ext cx="5366094" cy="411321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F2C09B6E-1137-477C-9B5B-9509176A6F0D}"/>
                </a:ext>
              </a:extLst>
            </p:cNvPr>
            <p:cNvSpPr/>
            <p:nvPr/>
          </p:nvSpPr>
          <p:spPr>
            <a:xfrm>
              <a:off x="3196205" y="2136585"/>
              <a:ext cx="5240259" cy="3970318"/>
            </a:xfrm>
            <a:prstGeom prst="rect">
              <a:avLst/>
            </a:prstGeom>
            <a:solidFill>
              <a:schemeClr val="bg1"/>
            </a:solidFill>
          </p:spPr>
          <p:txBody>
            <a:bodyPr wrap="square">
              <a:spAutoFit/>
            </a:bodyPr>
            <a:lstStyle/>
            <a:p>
              <a:pPr lvl="0" algn="just"/>
              <a:r>
                <a:rPr lang="en-GB" dirty="0"/>
                <a:t>The city inside the great white walls </a:t>
              </a:r>
              <a:r>
                <a:rPr lang="en-GB" b="1" dirty="0">
                  <a:solidFill>
                    <a:schemeClr val="accent1"/>
                  </a:solidFill>
                </a:rPr>
                <a:t>burst</a:t>
              </a:r>
              <a:r>
                <a:rPr lang="en-GB" dirty="0"/>
                <a:t> with colour and light. Flowers of all kinds decorated the walls like a tapestry; marble pillars supported cool, shaded balconies and clear, crystalline pools filled stone basins. Mist from a nearby water feature speckled Cole’s skin and he sighed as the thick layer of dust covering his body was swept away by a gentle breeze. Above everything towered the monumental palace with its marble turrets and, looking up, Cole saw soft, white clouds which seemed to vanish at the boundary wall as though trapped in this little oasis. It was, in every way, the complete opposite of the oppressive, stifling heat outside the palace walls. </a:t>
              </a:r>
            </a:p>
          </p:txBody>
        </p:sp>
      </p:grpSp>
      <p:sp>
        <p:nvSpPr>
          <p:cNvPr id="10" name="Google Shape;69;p15">
            <a:extLst>
              <a:ext uri="{FF2B5EF4-FFF2-40B4-BE49-F238E27FC236}">
                <a16:creationId xmlns:a16="http://schemas.microsoft.com/office/drawing/2014/main" id="{4B4714F0-D390-4772-8789-CC972537C89A}"/>
              </a:ext>
            </a:extLst>
          </p:cNvPr>
          <p:cNvSpPr txBox="1"/>
          <p:nvPr/>
        </p:nvSpPr>
        <p:spPr>
          <a:xfrm>
            <a:off x="643727" y="2086250"/>
            <a:ext cx="2376309" cy="4113213"/>
          </a:xfrm>
          <a:prstGeom prst="rect">
            <a:avLst/>
          </a:prstGeom>
          <a:solidFill>
            <a:schemeClr val="accent1">
              <a:lumMod val="20000"/>
              <a:lumOff val="80000"/>
            </a:schemeClr>
          </a:solidFill>
          <a:ln w="12700" cap="flat" cmpd="sng">
            <a:noFill/>
            <a:prstDash val="solid"/>
            <a:round/>
            <a:headEnd type="none" w="sm" len="sm"/>
            <a:tailEnd type="none" w="sm" len="sm"/>
          </a:ln>
        </p:spPr>
        <p:txBody>
          <a:bodyPr spcFirstLastPara="1" wrap="square" lIns="91425" tIns="91425" rIns="91425" bIns="91425" anchor="ctr" anchorCtr="0">
            <a:noAutofit/>
          </a:bodyPr>
          <a:lstStyle/>
          <a:p>
            <a:pPr lvl="0"/>
            <a:r>
              <a:rPr lang="en-GB" dirty="0">
                <a:solidFill>
                  <a:schemeClr val="accent1"/>
                </a:solidFill>
              </a:rPr>
              <a:t>This is a </a:t>
            </a:r>
            <a:r>
              <a:rPr lang="en-GB" b="1" dirty="0">
                <a:solidFill>
                  <a:schemeClr val="accent1"/>
                </a:solidFill>
              </a:rPr>
              <a:t>metaphor</a:t>
            </a:r>
            <a:r>
              <a:rPr lang="en-GB" dirty="0">
                <a:solidFill>
                  <a:schemeClr val="accent1"/>
                </a:solidFill>
              </a:rPr>
              <a:t>. The author claims that the city is ‘bursting’, which the reader knows isn’t true. ‘Burst’ conjures up the image of the lights and colours appearing in Cole’s vision quickly and all at once.</a:t>
            </a:r>
          </a:p>
        </p:txBody>
      </p:sp>
    </p:spTree>
    <p:extLst>
      <p:ext uri="{BB962C8B-B14F-4D97-AF65-F5344CB8AC3E}">
        <p14:creationId xmlns:p14="http://schemas.microsoft.com/office/powerpoint/2010/main" val="3884540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44709E-4DA4-40A3-852E-D6E94536D2E8}"/>
              </a:ext>
            </a:extLst>
          </p:cNvPr>
          <p:cNvSpPr>
            <a:spLocks noGrp="1"/>
          </p:cNvSpPr>
          <p:nvPr>
            <p:ph type="title"/>
          </p:nvPr>
        </p:nvSpPr>
        <p:spPr>
          <a:xfrm>
            <a:off x="436228" y="520840"/>
            <a:ext cx="8241045" cy="994306"/>
          </a:xfrm>
        </p:spPr>
        <p:txBody>
          <a:bodyPr/>
          <a:lstStyle/>
          <a:p>
            <a:pPr algn="ctr"/>
            <a:r>
              <a:rPr lang="en-GB" sz="3600" dirty="0"/>
              <a:t>Analysing an Imaginary</a:t>
            </a:r>
            <a:br>
              <a:rPr lang="en-GB" sz="3600" dirty="0"/>
            </a:br>
            <a:r>
              <a:rPr lang="en-GB" sz="3600" dirty="0"/>
              <a:t>Setting Description</a:t>
            </a:r>
          </a:p>
        </p:txBody>
      </p:sp>
      <p:sp>
        <p:nvSpPr>
          <p:cNvPr id="3" name="Rectangle 2">
            <a:extLst>
              <a:ext uri="{FF2B5EF4-FFF2-40B4-BE49-F238E27FC236}">
                <a16:creationId xmlns:a16="http://schemas.microsoft.com/office/drawing/2014/main" id="{6ED6E2B6-6C7D-452B-87C1-B1AD68BD72BF}"/>
              </a:ext>
            </a:extLst>
          </p:cNvPr>
          <p:cNvSpPr/>
          <p:nvPr/>
        </p:nvSpPr>
        <p:spPr>
          <a:xfrm>
            <a:off x="581701" y="1389310"/>
            <a:ext cx="7980598" cy="565539"/>
          </a:xfrm>
          <a:prstGeom prst="rect">
            <a:avLst/>
          </a:prstGeom>
        </p:spPr>
        <p:txBody>
          <a:bodyPr wrap="square">
            <a:spAutoFit/>
          </a:bodyPr>
          <a:lstStyle/>
          <a:p>
            <a:pPr lvl="0" algn="just">
              <a:lnSpc>
                <a:spcPct val="200000"/>
              </a:lnSpc>
            </a:pPr>
            <a:r>
              <a:rPr lang="en-GB" dirty="0"/>
              <a:t>Read this imaginary setting description before beginning to plan your own.</a:t>
            </a:r>
          </a:p>
        </p:txBody>
      </p:sp>
      <p:grpSp>
        <p:nvGrpSpPr>
          <p:cNvPr id="8" name="Group 7">
            <a:extLst>
              <a:ext uri="{FF2B5EF4-FFF2-40B4-BE49-F238E27FC236}">
                <a16:creationId xmlns:a16="http://schemas.microsoft.com/office/drawing/2014/main" id="{D7DACF79-5A52-4225-85E7-4833885942D5}"/>
              </a:ext>
            </a:extLst>
          </p:cNvPr>
          <p:cNvGrpSpPr/>
          <p:nvPr/>
        </p:nvGrpSpPr>
        <p:grpSpPr>
          <a:xfrm>
            <a:off x="3137482" y="2086251"/>
            <a:ext cx="5366094" cy="4113213"/>
            <a:chOff x="3137482" y="2086251"/>
            <a:chExt cx="5366094" cy="4113213"/>
          </a:xfrm>
        </p:grpSpPr>
        <p:sp>
          <p:nvSpPr>
            <p:cNvPr id="6" name="Rectangle 5">
              <a:extLst>
                <a:ext uri="{FF2B5EF4-FFF2-40B4-BE49-F238E27FC236}">
                  <a16:creationId xmlns:a16="http://schemas.microsoft.com/office/drawing/2014/main" id="{05E0D9AC-A17D-4E5A-A695-7B26FD962D1D}"/>
                </a:ext>
              </a:extLst>
            </p:cNvPr>
            <p:cNvSpPr/>
            <p:nvPr/>
          </p:nvSpPr>
          <p:spPr>
            <a:xfrm>
              <a:off x="3137482" y="2086251"/>
              <a:ext cx="5366094" cy="411321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F2C09B6E-1137-477C-9B5B-9509176A6F0D}"/>
                </a:ext>
              </a:extLst>
            </p:cNvPr>
            <p:cNvSpPr/>
            <p:nvPr/>
          </p:nvSpPr>
          <p:spPr>
            <a:xfrm>
              <a:off x="3196205" y="2136585"/>
              <a:ext cx="5304068" cy="3970318"/>
            </a:xfrm>
            <a:prstGeom prst="rect">
              <a:avLst/>
            </a:prstGeom>
            <a:solidFill>
              <a:schemeClr val="bg1"/>
            </a:solidFill>
          </p:spPr>
          <p:txBody>
            <a:bodyPr wrap="square">
              <a:spAutoFit/>
            </a:bodyPr>
            <a:lstStyle/>
            <a:p>
              <a:pPr lvl="0"/>
              <a:r>
                <a:rPr lang="en-GB" dirty="0"/>
                <a:t>The city inside the great white walls burst with colour and light. Flowers of all kinds decorated the walls </a:t>
              </a:r>
              <a:r>
                <a:rPr lang="en-GB" b="1" dirty="0">
                  <a:solidFill>
                    <a:schemeClr val="accent3"/>
                  </a:solidFill>
                </a:rPr>
                <a:t>like a tapestry</a:t>
              </a:r>
              <a:r>
                <a:rPr lang="en-GB" dirty="0"/>
                <a:t>; marble pillars supported cool, shaded balconies and clear, crystalline pools filled stone basins. Mist from a nearby water feature speckled Cole’s skin and he sighed as the thick layer of dust covering his body was swept away by a gentle breeze. Above everything towered the monumental palace with its marble turrets and, looking up, Cole saw soft, white clouds which seemed to vanish at the boundary wall as though trapped in this little oasis. It was, in every way, the complete opposite of the oppressive, stifling heat outside the palace walls. </a:t>
              </a:r>
            </a:p>
          </p:txBody>
        </p:sp>
      </p:grpSp>
      <p:sp>
        <p:nvSpPr>
          <p:cNvPr id="10" name="Google Shape;69;p15">
            <a:extLst>
              <a:ext uri="{FF2B5EF4-FFF2-40B4-BE49-F238E27FC236}">
                <a16:creationId xmlns:a16="http://schemas.microsoft.com/office/drawing/2014/main" id="{4B4714F0-D390-4772-8789-CC972537C89A}"/>
              </a:ext>
            </a:extLst>
          </p:cNvPr>
          <p:cNvSpPr txBox="1"/>
          <p:nvPr/>
        </p:nvSpPr>
        <p:spPr>
          <a:xfrm>
            <a:off x="643727" y="2086250"/>
            <a:ext cx="2376309" cy="4113213"/>
          </a:xfrm>
          <a:prstGeom prst="rect">
            <a:avLst/>
          </a:prstGeom>
          <a:solidFill>
            <a:schemeClr val="accent3">
              <a:lumMod val="20000"/>
              <a:lumOff val="80000"/>
            </a:schemeClr>
          </a:solidFill>
          <a:ln w="12700" cap="flat" cmpd="sng">
            <a:noFill/>
            <a:prstDash val="solid"/>
            <a:round/>
            <a:headEnd type="none" w="sm" len="sm"/>
            <a:tailEnd type="none" w="sm" len="sm"/>
          </a:ln>
        </p:spPr>
        <p:txBody>
          <a:bodyPr spcFirstLastPara="1" wrap="square" lIns="91425" tIns="91425" rIns="91425" bIns="91425" anchor="ctr" anchorCtr="0">
            <a:noAutofit/>
          </a:bodyPr>
          <a:lstStyle/>
          <a:p>
            <a:pPr lvl="0"/>
            <a:r>
              <a:rPr lang="en-GB" sz="1600" dirty="0">
                <a:solidFill>
                  <a:schemeClr val="accent3"/>
                </a:solidFill>
              </a:rPr>
              <a:t>This is a </a:t>
            </a:r>
            <a:r>
              <a:rPr lang="en-GB" sz="1600" b="1" dirty="0">
                <a:solidFill>
                  <a:schemeClr val="accent3"/>
                </a:solidFill>
              </a:rPr>
              <a:t>simile</a:t>
            </a:r>
            <a:r>
              <a:rPr lang="en-GB" sz="1600" dirty="0">
                <a:solidFill>
                  <a:schemeClr val="accent3"/>
                </a:solidFill>
              </a:rPr>
              <a:t>. </a:t>
            </a:r>
          </a:p>
          <a:p>
            <a:pPr lvl="0"/>
            <a:r>
              <a:rPr lang="en-GB" sz="1600" dirty="0">
                <a:solidFill>
                  <a:schemeClr val="accent3"/>
                </a:solidFill>
              </a:rPr>
              <a:t>Similes compare the setting to something else, to help the reader to visualise it. The author compares the flowers on the walls to a ‘tapestry’, suggesting that there are lots of flowers packed tightly together with no spaces in between, and very beautiful so that it looks like they were designed in a pattern.</a:t>
            </a:r>
          </a:p>
        </p:txBody>
      </p:sp>
    </p:spTree>
    <p:extLst>
      <p:ext uri="{BB962C8B-B14F-4D97-AF65-F5344CB8AC3E}">
        <p14:creationId xmlns:p14="http://schemas.microsoft.com/office/powerpoint/2010/main" val="2183452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44709E-4DA4-40A3-852E-D6E94536D2E8}"/>
              </a:ext>
            </a:extLst>
          </p:cNvPr>
          <p:cNvSpPr>
            <a:spLocks noGrp="1"/>
          </p:cNvSpPr>
          <p:nvPr>
            <p:ph type="title"/>
          </p:nvPr>
        </p:nvSpPr>
        <p:spPr>
          <a:xfrm>
            <a:off x="436228" y="520840"/>
            <a:ext cx="8241045" cy="994306"/>
          </a:xfrm>
        </p:spPr>
        <p:txBody>
          <a:bodyPr/>
          <a:lstStyle/>
          <a:p>
            <a:pPr algn="ctr"/>
            <a:r>
              <a:rPr lang="en-GB" sz="3600" dirty="0"/>
              <a:t>Analysing an Imaginary</a:t>
            </a:r>
            <a:br>
              <a:rPr lang="en-GB" sz="3600" dirty="0"/>
            </a:br>
            <a:r>
              <a:rPr lang="en-GB" sz="3600" dirty="0"/>
              <a:t>Setting Description</a:t>
            </a:r>
          </a:p>
        </p:txBody>
      </p:sp>
      <p:sp>
        <p:nvSpPr>
          <p:cNvPr id="3" name="Rectangle 2">
            <a:extLst>
              <a:ext uri="{FF2B5EF4-FFF2-40B4-BE49-F238E27FC236}">
                <a16:creationId xmlns:a16="http://schemas.microsoft.com/office/drawing/2014/main" id="{6ED6E2B6-6C7D-452B-87C1-B1AD68BD72BF}"/>
              </a:ext>
            </a:extLst>
          </p:cNvPr>
          <p:cNvSpPr/>
          <p:nvPr/>
        </p:nvSpPr>
        <p:spPr>
          <a:xfrm>
            <a:off x="581701" y="1389310"/>
            <a:ext cx="7980598" cy="565539"/>
          </a:xfrm>
          <a:prstGeom prst="rect">
            <a:avLst/>
          </a:prstGeom>
        </p:spPr>
        <p:txBody>
          <a:bodyPr wrap="square">
            <a:spAutoFit/>
          </a:bodyPr>
          <a:lstStyle/>
          <a:p>
            <a:pPr lvl="0" algn="just">
              <a:lnSpc>
                <a:spcPct val="200000"/>
              </a:lnSpc>
            </a:pPr>
            <a:r>
              <a:rPr lang="en-GB" dirty="0"/>
              <a:t>Read this imaginary setting description before beginning to plan your own.</a:t>
            </a:r>
          </a:p>
        </p:txBody>
      </p:sp>
      <p:grpSp>
        <p:nvGrpSpPr>
          <p:cNvPr id="8" name="Group 7">
            <a:extLst>
              <a:ext uri="{FF2B5EF4-FFF2-40B4-BE49-F238E27FC236}">
                <a16:creationId xmlns:a16="http://schemas.microsoft.com/office/drawing/2014/main" id="{D7DACF79-5A52-4225-85E7-4833885942D5}"/>
              </a:ext>
            </a:extLst>
          </p:cNvPr>
          <p:cNvGrpSpPr/>
          <p:nvPr/>
        </p:nvGrpSpPr>
        <p:grpSpPr>
          <a:xfrm>
            <a:off x="3137482" y="2086251"/>
            <a:ext cx="5366094" cy="4113213"/>
            <a:chOff x="3137482" y="2086251"/>
            <a:chExt cx="5366094" cy="4113213"/>
          </a:xfrm>
        </p:grpSpPr>
        <p:sp>
          <p:nvSpPr>
            <p:cNvPr id="6" name="Rectangle 5">
              <a:extLst>
                <a:ext uri="{FF2B5EF4-FFF2-40B4-BE49-F238E27FC236}">
                  <a16:creationId xmlns:a16="http://schemas.microsoft.com/office/drawing/2014/main" id="{05E0D9AC-A17D-4E5A-A695-7B26FD962D1D}"/>
                </a:ext>
              </a:extLst>
            </p:cNvPr>
            <p:cNvSpPr/>
            <p:nvPr/>
          </p:nvSpPr>
          <p:spPr>
            <a:xfrm>
              <a:off x="3137482" y="2086251"/>
              <a:ext cx="5366094" cy="411321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F2C09B6E-1137-477C-9B5B-9509176A6F0D}"/>
                </a:ext>
              </a:extLst>
            </p:cNvPr>
            <p:cNvSpPr/>
            <p:nvPr/>
          </p:nvSpPr>
          <p:spPr>
            <a:xfrm>
              <a:off x="3196205" y="2136585"/>
              <a:ext cx="5304068" cy="3970318"/>
            </a:xfrm>
            <a:prstGeom prst="rect">
              <a:avLst/>
            </a:prstGeom>
            <a:solidFill>
              <a:schemeClr val="bg1"/>
            </a:solidFill>
          </p:spPr>
          <p:txBody>
            <a:bodyPr wrap="square">
              <a:spAutoFit/>
            </a:bodyPr>
            <a:lstStyle/>
            <a:p>
              <a:pPr lvl="0"/>
              <a:r>
                <a:rPr lang="en-GB" dirty="0"/>
                <a:t>The city inside the great white walls burst with colour and light. Flowers of all kinds decorated the walls like a tapestry; marble pillars supported </a:t>
              </a:r>
              <a:r>
                <a:rPr lang="en-GB" b="1" dirty="0">
                  <a:solidFill>
                    <a:schemeClr val="accent5"/>
                  </a:solidFill>
                </a:rPr>
                <a:t>c</a:t>
              </a:r>
              <a:r>
                <a:rPr lang="en-GB" dirty="0"/>
                <a:t>ool, shaded balconies and </a:t>
              </a:r>
              <a:r>
                <a:rPr lang="en-GB" b="1" dirty="0">
                  <a:solidFill>
                    <a:schemeClr val="accent5"/>
                  </a:solidFill>
                </a:rPr>
                <a:t>c</a:t>
              </a:r>
              <a:r>
                <a:rPr lang="en-GB" dirty="0"/>
                <a:t>lear, </a:t>
              </a:r>
              <a:r>
                <a:rPr lang="en-GB" b="1" dirty="0">
                  <a:solidFill>
                    <a:schemeClr val="accent5"/>
                  </a:solidFill>
                </a:rPr>
                <a:t>c</a:t>
              </a:r>
              <a:r>
                <a:rPr lang="en-GB" dirty="0"/>
                <a:t>rystalline pools filled stone basins. Mist from a nearby water feature speckled Cole’s skin and he sighed as the thick layer of dust covering his body was swept away by a gentle breeze. Above everything towered the monumental palace with its marble turrets and, looking up, Cole saw soft, white clouds which seemed to vanish at the boundary wall as though trapped in this little oasis. It was, in every way, the complete opposite of the oppressive, stifling heat outside the palace walls. </a:t>
              </a:r>
            </a:p>
          </p:txBody>
        </p:sp>
      </p:grpSp>
      <p:sp>
        <p:nvSpPr>
          <p:cNvPr id="10" name="Google Shape;69;p15">
            <a:extLst>
              <a:ext uri="{FF2B5EF4-FFF2-40B4-BE49-F238E27FC236}">
                <a16:creationId xmlns:a16="http://schemas.microsoft.com/office/drawing/2014/main" id="{4B4714F0-D390-4772-8789-CC972537C89A}"/>
              </a:ext>
            </a:extLst>
          </p:cNvPr>
          <p:cNvSpPr txBox="1"/>
          <p:nvPr/>
        </p:nvSpPr>
        <p:spPr>
          <a:xfrm>
            <a:off x="643727" y="2086250"/>
            <a:ext cx="2376309" cy="4113213"/>
          </a:xfrm>
          <a:prstGeom prst="rect">
            <a:avLst/>
          </a:prstGeom>
          <a:solidFill>
            <a:schemeClr val="accent5">
              <a:lumMod val="20000"/>
              <a:lumOff val="80000"/>
            </a:schemeClr>
          </a:solidFill>
          <a:ln w="12700" cap="flat" cmpd="sng">
            <a:noFill/>
            <a:prstDash val="solid"/>
            <a:round/>
            <a:headEnd type="none" w="sm" len="sm"/>
            <a:tailEnd type="none" w="sm" len="sm"/>
          </a:ln>
        </p:spPr>
        <p:txBody>
          <a:bodyPr spcFirstLastPara="1" wrap="square" lIns="91425" tIns="91425" rIns="91425" bIns="91425" anchor="ctr" anchorCtr="0">
            <a:noAutofit/>
          </a:bodyPr>
          <a:lstStyle/>
          <a:p>
            <a:pPr lvl="0"/>
            <a:r>
              <a:rPr lang="en-GB" sz="1600" dirty="0">
                <a:solidFill>
                  <a:schemeClr val="accent5"/>
                </a:solidFill>
              </a:rPr>
              <a:t>Sometimes, authors will try to create sounds to support their setting descriptions. Here, the author has put three words beginning with ‘c’ close together, so that the reader repeats a clean, refreshing ‘c’ sound in their mind. This is called </a:t>
            </a:r>
            <a:r>
              <a:rPr lang="en-GB" sz="1600" b="1" dirty="0">
                <a:solidFill>
                  <a:schemeClr val="accent5"/>
                </a:solidFill>
              </a:rPr>
              <a:t>alliteration</a:t>
            </a:r>
            <a:r>
              <a:rPr lang="en-GB" sz="1600" dirty="0">
                <a:solidFill>
                  <a:schemeClr val="accent5"/>
                </a:solidFill>
              </a:rPr>
              <a:t>. Can you think of any more ‘c’ words that might describe this setting?</a:t>
            </a:r>
          </a:p>
        </p:txBody>
      </p:sp>
    </p:spTree>
    <p:extLst>
      <p:ext uri="{BB962C8B-B14F-4D97-AF65-F5344CB8AC3E}">
        <p14:creationId xmlns:p14="http://schemas.microsoft.com/office/powerpoint/2010/main" val="1937341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44709E-4DA4-40A3-852E-D6E94536D2E8}"/>
              </a:ext>
            </a:extLst>
          </p:cNvPr>
          <p:cNvSpPr>
            <a:spLocks noGrp="1"/>
          </p:cNvSpPr>
          <p:nvPr>
            <p:ph type="title"/>
          </p:nvPr>
        </p:nvSpPr>
        <p:spPr>
          <a:xfrm>
            <a:off x="436228" y="520840"/>
            <a:ext cx="8241045" cy="994306"/>
          </a:xfrm>
        </p:spPr>
        <p:txBody>
          <a:bodyPr/>
          <a:lstStyle/>
          <a:p>
            <a:pPr algn="ctr"/>
            <a:r>
              <a:rPr lang="en-GB" sz="3600" dirty="0"/>
              <a:t>Analysing an Imaginary</a:t>
            </a:r>
            <a:br>
              <a:rPr lang="en-GB" sz="3600" dirty="0"/>
            </a:br>
            <a:r>
              <a:rPr lang="en-GB" sz="3600" dirty="0"/>
              <a:t>Setting Description</a:t>
            </a:r>
          </a:p>
        </p:txBody>
      </p:sp>
      <p:sp>
        <p:nvSpPr>
          <p:cNvPr id="3" name="Rectangle 2">
            <a:extLst>
              <a:ext uri="{FF2B5EF4-FFF2-40B4-BE49-F238E27FC236}">
                <a16:creationId xmlns:a16="http://schemas.microsoft.com/office/drawing/2014/main" id="{6ED6E2B6-6C7D-452B-87C1-B1AD68BD72BF}"/>
              </a:ext>
            </a:extLst>
          </p:cNvPr>
          <p:cNvSpPr/>
          <p:nvPr/>
        </p:nvSpPr>
        <p:spPr>
          <a:xfrm>
            <a:off x="581701" y="1389310"/>
            <a:ext cx="7980598" cy="565539"/>
          </a:xfrm>
          <a:prstGeom prst="rect">
            <a:avLst/>
          </a:prstGeom>
        </p:spPr>
        <p:txBody>
          <a:bodyPr wrap="square">
            <a:spAutoFit/>
          </a:bodyPr>
          <a:lstStyle/>
          <a:p>
            <a:pPr lvl="0" algn="just">
              <a:lnSpc>
                <a:spcPct val="200000"/>
              </a:lnSpc>
            </a:pPr>
            <a:r>
              <a:rPr lang="en-GB" dirty="0"/>
              <a:t>Read this imaginary setting description before beginning to plan your own.</a:t>
            </a:r>
          </a:p>
        </p:txBody>
      </p:sp>
      <p:grpSp>
        <p:nvGrpSpPr>
          <p:cNvPr id="8" name="Group 7">
            <a:extLst>
              <a:ext uri="{FF2B5EF4-FFF2-40B4-BE49-F238E27FC236}">
                <a16:creationId xmlns:a16="http://schemas.microsoft.com/office/drawing/2014/main" id="{D7DACF79-5A52-4225-85E7-4833885942D5}"/>
              </a:ext>
            </a:extLst>
          </p:cNvPr>
          <p:cNvGrpSpPr/>
          <p:nvPr/>
        </p:nvGrpSpPr>
        <p:grpSpPr>
          <a:xfrm>
            <a:off x="3137482" y="2086251"/>
            <a:ext cx="5366094" cy="4113213"/>
            <a:chOff x="3137482" y="2086251"/>
            <a:chExt cx="5366094" cy="4113213"/>
          </a:xfrm>
        </p:grpSpPr>
        <p:sp>
          <p:nvSpPr>
            <p:cNvPr id="6" name="Rectangle 5">
              <a:extLst>
                <a:ext uri="{FF2B5EF4-FFF2-40B4-BE49-F238E27FC236}">
                  <a16:creationId xmlns:a16="http://schemas.microsoft.com/office/drawing/2014/main" id="{05E0D9AC-A17D-4E5A-A695-7B26FD962D1D}"/>
                </a:ext>
              </a:extLst>
            </p:cNvPr>
            <p:cNvSpPr/>
            <p:nvPr/>
          </p:nvSpPr>
          <p:spPr>
            <a:xfrm>
              <a:off x="3137482" y="2086251"/>
              <a:ext cx="5366094" cy="411321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F2C09B6E-1137-477C-9B5B-9509176A6F0D}"/>
                </a:ext>
              </a:extLst>
            </p:cNvPr>
            <p:cNvSpPr/>
            <p:nvPr/>
          </p:nvSpPr>
          <p:spPr>
            <a:xfrm>
              <a:off x="3196205" y="2136585"/>
              <a:ext cx="5304068" cy="3970318"/>
            </a:xfrm>
            <a:prstGeom prst="rect">
              <a:avLst/>
            </a:prstGeom>
            <a:solidFill>
              <a:schemeClr val="bg1"/>
            </a:solidFill>
          </p:spPr>
          <p:txBody>
            <a:bodyPr wrap="square">
              <a:spAutoFit/>
            </a:bodyPr>
            <a:lstStyle/>
            <a:p>
              <a:pPr lvl="0"/>
              <a:r>
                <a:rPr lang="en-GB" dirty="0"/>
                <a:t>The city inside the great white walls burst with colour and light. Flowers of all kinds decorated the walls like a tapestry; marble pillars supported </a:t>
              </a:r>
              <a:r>
                <a:rPr lang="en-GB" b="1" dirty="0">
                  <a:solidFill>
                    <a:schemeClr val="accent5"/>
                  </a:solidFill>
                </a:rPr>
                <a:t>c</a:t>
              </a:r>
              <a:r>
                <a:rPr lang="en-GB" dirty="0"/>
                <a:t>ool, shaded balconies and </a:t>
              </a:r>
              <a:r>
                <a:rPr lang="en-GB" b="1" dirty="0">
                  <a:solidFill>
                    <a:schemeClr val="accent5"/>
                  </a:solidFill>
                </a:rPr>
                <a:t>c</a:t>
              </a:r>
              <a:r>
                <a:rPr lang="en-GB" dirty="0"/>
                <a:t>lear, </a:t>
              </a:r>
              <a:r>
                <a:rPr lang="en-GB" b="1" dirty="0">
                  <a:solidFill>
                    <a:schemeClr val="accent5"/>
                  </a:solidFill>
                </a:rPr>
                <a:t>c</a:t>
              </a:r>
              <a:r>
                <a:rPr lang="en-GB" dirty="0"/>
                <a:t>rystalline pools filled stone basins. Mist from a nearby water feature speckled Cole’s skin and he sighed as the thick layer of dust covering his body was swept away by a gentle breeze. Above everything towered the monumental palace with its marble turrets and, looking up, Cole saw soft, white clouds which seemed to vanish at the boundary wall as though trapped in this little oasis. It was, in every way, the complete opposite of the oppressive, stifling heat outside the palace walls. </a:t>
              </a:r>
            </a:p>
          </p:txBody>
        </p:sp>
      </p:grpSp>
      <p:grpSp>
        <p:nvGrpSpPr>
          <p:cNvPr id="7" name="Group 6">
            <a:extLst>
              <a:ext uri="{FF2B5EF4-FFF2-40B4-BE49-F238E27FC236}">
                <a16:creationId xmlns:a16="http://schemas.microsoft.com/office/drawing/2014/main" id="{11120406-1281-4EFC-B741-0AD88311D387}"/>
              </a:ext>
            </a:extLst>
          </p:cNvPr>
          <p:cNvGrpSpPr/>
          <p:nvPr/>
        </p:nvGrpSpPr>
        <p:grpSpPr>
          <a:xfrm>
            <a:off x="640424" y="2086250"/>
            <a:ext cx="2390703" cy="4247317"/>
            <a:chOff x="640424" y="2086250"/>
            <a:chExt cx="2390703" cy="4247317"/>
          </a:xfrm>
        </p:grpSpPr>
        <p:sp>
          <p:nvSpPr>
            <p:cNvPr id="10" name="Google Shape;69;p15">
              <a:extLst>
                <a:ext uri="{FF2B5EF4-FFF2-40B4-BE49-F238E27FC236}">
                  <a16:creationId xmlns:a16="http://schemas.microsoft.com/office/drawing/2014/main" id="{4B4714F0-D390-4772-8789-CC972537C89A}"/>
                </a:ext>
              </a:extLst>
            </p:cNvPr>
            <p:cNvSpPr txBox="1"/>
            <p:nvPr/>
          </p:nvSpPr>
          <p:spPr>
            <a:xfrm>
              <a:off x="654818" y="2086465"/>
              <a:ext cx="2376309" cy="4113213"/>
            </a:xfrm>
            <a:prstGeom prst="rect">
              <a:avLst/>
            </a:prstGeom>
            <a:solidFill>
              <a:schemeClr val="accent5">
                <a:lumMod val="20000"/>
                <a:lumOff val="80000"/>
              </a:schemeClr>
            </a:solidFill>
            <a:ln w="12700" cap="flat" cmpd="sng">
              <a:noFill/>
              <a:prstDash val="solid"/>
              <a:round/>
              <a:headEnd type="none" w="sm" len="sm"/>
              <a:tailEnd type="none" w="sm" len="sm"/>
            </a:ln>
          </p:spPr>
          <p:txBody>
            <a:bodyPr spcFirstLastPara="1" wrap="square" lIns="91425" tIns="91425" rIns="91425" bIns="91425" anchor="t" anchorCtr="0">
              <a:noAutofit/>
            </a:bodyPr>
            <a:lstStyle/>
            <a:p>
              <a:pPr lvl="0" algn="ctr">
                <a:lnSpc>
                  <a:spcPct val="150000"/>
                </a:lnSpc>
              </a:pPr>
              <a:endParaRPr lang="en-GB" sz="1600" dirty="0">
                <a:solidFill>
                  <a:schemeClr val="accent5"/>
                </a:solidFill>
              </a:endParaRPr>
            </a:p>
          </p:txBody>
        </p:sp>
        <p:sp>
          <p:nvSpPr>
            <p:cNvPr id="5" name="Rectangle 4">
              <a:extLst>
                <a:ext uri="{FF2B5EF4-FFF2-40B4-BE49-F238E27FC236}">
                  <a16:creationId xmlns:a16="http://schemas.microsoft.com/office/drawing/2014/main" id="{875995E5-91C8-4DD0-822A-F711F0676F01}"/>
                </a:ext>
              </a:extLst>
            </p:cNvPr>
            <p:cNvSpPr/>
            <p:nvPr/>
          </p:nvSpPr>
          <p:spPr>
            <a:xfrm>
              <a:off x="640424" y="2086250"/>
              <a:ext cx="2284348" cy="4247317"/>
            </a:xfrm>
            <a:prstGeom prst="rect">
              <a:avLst/>
            </a:prstGeom>
          </p:spPr>
          <p:txBody>
            <a:bodyPr wrap="square">
              <a:spAutoFit/>
            </a:bodyPr>
            <a:lstStyle/>
            <a:p>
              <a:pPr algn="ctr">
                <a:lnSpc>
                  <a:spcPct val="150000"/>
                </a:lnSpc>
              </a:pPr>
              <a:r>
                <a:rPr lang="en-GB" sz="1600" dirty="0">
                  <a:solidFill>
                    <a:schemeClr val="accent5"/>
                  </a:solidFill>
                </a:rPr>
                <a:t>calm</a:t>
              </a:r>
            </a:p>
            <a:p>
              <a:pPr algn="ctr">
                <a:lnSpc>
                  <a:spcPct val="150000"/>
                </a:lnSpc>
              </a:pPr>
              <a:r>
                <a:rPr lang="en-GB" sz="1600" dirty="0">
                  <a:solidFill>
                    <a:schemeClr val="accent5"/>
                  </a:solidFill>
                </a:rPr>
                <a:t>clad</a:t>
              </a:r>
              <a:br>
                <a:rPr lang="en-GB" sz="1600" dirty="0">
                  <a:solidFill>
                    <a:schemeClr val="accent5"/>
                  </a:solidFill>
                </a:rPr>
              </a:br>
              <a:r>
                <a:rPr lang="en-GB" sz="1600" dirty="0">
                  <a:solidFill>
                    <a:schemeClr val="accent5"/>
                  </a:solidFill>
                </a:rPr>
                <a:t>classical</a:t>
              </a:r>
              <a:br>
                <a:rPr lang="en-GB" sz="1600" dirty="0">
                  <a:solidFill>
                    <a:schemeClr val="accent5"/>
                  </a:solidFill>
                </a:rPr>
              </a:br>
              <a:r>
                <a:rPr lang="en-GB" sz="1600" dirty="0">
                  <a:solidFill>
                    <a:schemeClr val="accent5"/>
                  </a:solidFill>
                </a:rPr>
                <a:t>classy</a:t>
              </a:r>
            </a:p>
            <a:p>
              <a:pPr algn="ctr">
                <a:lnSpc>
                  <a:spcPct val="150000"/>
                </a:lnSpc>
              </a:pPr>
              <a:r>
                <a:rPr lang="en-GB" sz="1600" dirty="0">
                  <a:solidFill>
                    <a:schemeClr val="accent5"/>
                  </a:solidFill>
                </a:rPr>
                <a:t>clean</a:t>
              </a:r>
            </a:p>
            <a:p>
              <a:pPr algn="ctr">
                <a:lnSpc>
                  <a:spcPct val="150000"/>
                </a:lnSpc>
              </a:pPr>
              <a:r>
                <a:rPr lang="en-GB" sz="1600" dirty="0">
                  <a:solidFill>
                    <a:schemeClr val="accent5"/>
                  </a:solidFill>
                </a:rPr>
                <a:t>cloudy</a:t>
              </a:r>
            </a:p>
            <a:p>
              <a:pPr algn="ctr">
                <a:lnSpc>
                  <a:spcPct val="150000"/>
                </a:lnSpc>
              </a:pPr>
              <a:r>
                <a:rPr lang="en-GB" sz="1600" dirty="0">
                  <a:solidFill>
                    <a:schemeClr val="accent5"/>
                  </a:solidFill>
                </a:rPr>
                <a:t>colourful</a:t>
              </a:r>
              <a:br>
                <a:rPr lang="en-GB" sz="1600" dirty="0">
                  <a:solidFill>
                    <a:schemeClr val="accent5"/>
                  </a:solidFill>
                </a:rPr>
              </a:br>
              <a:r>
                <a:rPr lang="en-GB" sz="1600" dirty="0">
                  <a:solidFill>
                    <a:schemeClr val="accent5"/>
                  </a:solidFill>
                </a:rPr>
                <a:t>comfy</a:t>
              </a:r>
            </a:p>
            <a:p>
              <a:pPr algn="ctr">
                <a:lnSpc>
                  <a:spcPct val="150000"/>
                </a:lnSpc>
              </a:pPr>
              <a:r>
                <a:rPr lang="en-GB" sz="1600" dirty="0">
                  <a:solidFill>
                    <a:schemeClr val="accent5"/>
                  </a:solidFill>
                </a:rPr>
                <a:t>covered</a:t>
              </a:r>
            </a:p>
            <a:p>
              <a:pPr algn="ctr">
                <a:lnSpc>
                  <a:spcPct val="150000"/>
                </a:lnSpc>
              </a:pPr>
              <a:r>
                <a:rPr lang="en-GB" sz="1600" dirty="0" err="1">
                  <a:solidFill>
                    <a:schemeClr val="accent5"/>
                  </a:solidFill>
                </a:rPr>
                <a:t>cozy</a:t>
              </a:r>
              <a:endParaRPr lang="en-GB" sz="1600" dirty="0">
                <a:solidFill>
                  <a:schemeClr val="accent5"/>
                </a:solidFill>
              </a:endParaRPr>
            </a:p>
            <a:p>
              <a:pPr algn="ctr">
                <a:lnSpc>
                  <a:spcPct val="150000"/>
                </a:lnSpc>
              </a:pPr>
              <a:r>
                <a:rPr lang="en-GB" sz="1600" dirty="0">
                  <a:solidFill>
                    <a:schemeClr val="accent5"/>
                  </a:solidFill>
                </a:rPr>
                <a:t>crisp</a:t>
              </a:r>
            </a:p>
          </p:txBody>
        </p:sp>
      </p:grpSp>
    </p:spTree>
    <p:extLst>
      <p:ext uri="{BB962C8B-B14F-4D97-AF65-F5344CB8AC3E}">
        <p14:creationId xmlns:p14="http://schemas.microsoft.com/office/powerpoint/2010/main" val="15879714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44709E-4DA4-40A3-852E-D6E94536D2E8}"/>
              </a:ext>
            </a:extLst>
          </p:cNvPr>
          <p:cNvSpPr>
            <a:spLocks noGrp="1"/>
          </p:cNvSpPr>
          <p:nvPr>
            <p:ph type="title"/>
          </p:nvPr>
        </p:nvSpPr>
        <p:spPr>
          <a:xfrm>
            <a:off x="436228" y="520840"/>
            <a:ext cx="8241045" cy="994306"/>
          </a:xfrm>
        </p:spPr>
        <p:txBody>
          <a:bodyPr/>
          <a:lstStyle/>
          <a:p>
            <a:pPr algn="ctr"/>
            <a:r>
              <a:rPr lang="en-GB" sz="3600" dirty="0"/>
              <a:t>Analysing an Imaginary</a:t>
            </a:r>
            <a:br>
              <a:rPr lang="en-GB" sz="3600" dirty="0"/>
            </a:br>
            <a:r>
              <a:rPr lang="en-GB" sz="3600" dirty="0"/>
              <a:t>Setting Description</a:t>
            </a:r>
          </a:p>
        </p:txBody>
      </p:sp>
      <p:sp>
        <p:nvSpPr>
          <p:cNvPr id="3" name="Rectangle 2">
            <a:extLst>
              <a:ext uri="{FF2B5EF4-FFF2-40B4-BE49-F238E27FC236}">
                <a16:creationId xmlns:a16="http://schemas.microsoft.com/office/drawing/2014/main" id="{6ED6E2B6-6C7D-452B-87C1-B1AD68BD72BF}"/>
              </a:ext>
            </a:extLst>
          </p:cNvPr>
          <p:cNvSpPr/>
          <p:nvPr/>
        </p:nvSpPr>
        <p:spPr>
          <a:xfrm>
            <a:off x="581701" y="1389310"/>
            <a:ext cx="7980598" cy="565539"/>
          </a:xfrm>
          <a:prstGeom prst="rect">
            <a:avLst/>
          </a:prstGeom>
        </p:spPr>
        <p:txBody>
          <a:bodyPr wrap="square">
            <a:spAutoFit/>
          </a:bodyPr>
          <a:lstStyle/>
          <a:p>
            <a:pPr lvl="0" algn="just">
              <a:lnSpc>
                <a:spcPct val="200000"/>
              </a:lnSpc>
            </a:pPr>
            <a:r>
              <a:rPr lang="en-GB" dirty="0"/>
              <a:t>Read this imaginary setting description before beginning to plan your own.</a:t>
            </a:r>
          </a:p>
        </p:txBody>
      </p:sp>
      <p:grpSp>
        <p:nvGrpSpPr>
          <p:cNvPr id="8" name="Group 7">
            <a:extLst>
              <a:ext uri="{FF2B5EF4-FFF2-40B4-BE49-F238E27FC236}">
                <a16:creationId xmlns:a16="http://schemas.microsoft.com/office/drawing/2014/main" id="{D7DACF79-5A52-4225-85E7-4833885942D5}"/>
              </a:ext>
            </a:extLst>
          </p:cNvPr>
          <p:cNvGrpSpPr/>
          <p:nvPr/>
        </p:nvGrpSpPr>
        <p:grpSpPr>
          <a:xfrm>
            <a:off x="3137482" y="2086251"/>
            <a:ext cx="5366094" cy="4113213"/>
            <a:chOff x="3137482" y="2086251"/>
            <a:chExt cx="5366094" cy="4113213"/>
          </a:xfrm>
        </p:grpSpPr>
        <p:sp>
          <p:nvSpPr>
            <p:cNvPr id="6" name="Rectangle 5">
              <a:extLst>
                <a:ext uri="{FF2B5EF4-FFF2-40B4-BE49-F238E27FC236}">
                  <a16:creationId xmlns:a16="http://schemas.microsoft.com/office/drawing/2014/main" id="{05E0D9AC-A17D-4E5A-A695-7B26FD962D1D}"/>
                </a:ext>
              </a:extLst>
            </p:cNvPr>
            <p:cNvSpPr/>
            <p:nvPr/>
          </p:nvSpPr>
          <p:spPr>
            <a:xfrm>
              <a:off x="3137482" y="2086251"/>
              <a:ext cx="5366094" cy="411321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F2C09B6E-1137-477C-9B5B-9509176A6F0D}"/>
                </a:ext>
              </a:extLst>
            </p:cNvPr>
            <p:cNvSpPr/>
            <p:nvPr/>
          </p:nvSpPr>
          <p:spPr>
            <a:xfrm>
              <a:off x="3196205" y="2136585"/>
              <a:ext cx="5304068" cy="3970318"/>
            </a:xfrm>
            <a:prstGeom prst="rect">
              <a:avLst/>
            </a:prstGeom>
            <a:solidFill>
              <a:schemeClr val="bg1"/>
            </a:solidFill>
          </p:spPr>
          <p:txBody>
            <a:bodyPr wrap="square">
              <a:spAutoFit/>
            </a:bodyPr>
            <a:lstStyle/>
            <a:p>
              <a:pPr lvl="0"/>
              <a:r>
                <a:rPr lang="en-GB" dirty="0"/>
                <a:t>The city inside the great white walls burst with colour and light. Flowers of all kinds decorated the walls like a tapestry; marble pillars supported c</a:t>
              </a:r>
              <a:r>
                <a:rPr lang="en-GB" b="1" dirty="0">
                  <a:solidFill>
                    <a:schemeClr val="accent4"/>
                  </a:solidFill>
                </a:rPr>
                <a:t>oo</a:t>
              </a:r>
              <a:r>
                <a:rPr lang="en-GB" dirty="0"/>
                <a:t>l, shaded balconies and clear, crystalline p</a:t>
              </a:r>
              <a:r>
                <a:rPr lang="en-GB" b="1" dirty="0">
                  <a:solidFill>
                    <a:schemeClr val="accent4"/>
                  </a:solidFill>
                </a:rPr>
                <a:t>oo</a:t>
              </a:r>
              <a:r>
                <a:rPr lang="en-GB" dirty="0"/>
                <a:t>ls filled stone basins. Mist from a nearby water feature speckled Cole’s skin and he sighed as the thick layer of dust covering his body was swept away by a gentle breeze. Above everything towered the monumental palace with its marble turrets and, looking up, Cole saw soft, white clouds which seemed to vanish at the boundary wall as though trapped in this little oasis. It was, in every way, the complete opposite of the oppressive, stifling heat outside the palace walls. </a:t>
              </a:r>
            </a:p>
          </p:txBody>
        </p:sp>
      </p:grpSp>
      <p:sp>
        <p:nvSpPr>
          <p:cNvPr id="10" name="Google Shape;69;p15">
            <a:extLst>
              <a:ext uri="{FF2B5EF4-FFF2-40B4-BE49-F238E27FC236}">
                <a16:creationId xmlns:a16="http://schemas.microsoft.com/office/drawing/2014/main" id="{4B4714F0-D390-4772-8789-CC972537C89A}"/>
              </a:ext>
            </a:extLst>
          </p:cNvPr>
          <p:cNvSpPr txBox="1"/>
          <p:nvPr/>
        </p:nvSpPr>
        <p:spPr>
          <a:xfrm>
            <a:off x="643727" y="2086250"/>
            <a:ext cx="2376309" cy="4113213"/>
          </a:xfrm>
          <a:prstGeom prst="rect">
            <a:avLst/>
          </a:prstGeom>
          <a:solidFill>
            <a:schemeClr val="accent4">
              <a:lumMod val="20000"/>
              <a:lumOff val="80000"/>
            </a:schemeClr>
          </a:solidFill>
          <a:ln w="12700" cap="flat" cmpd="sng">
            <a:noFill/>
            <a:prstDash val="solid"/>
            <a:round/>
            <a:headEnd type="none" w="sm" len="sm"/>
            <a:tailEnd type="none" w="sm" len="sm"/>
          </a:ln>
        </p:spPr>
        <p:txBody>
          <a:bodyPr spcFirstLastPara="1" wrap="square" lIns="91425" tIns="91425" rIns="91425" bIns="91425" anchor="ctr" anchorCtr="0">
            <a:noAutofit/>
          </a:bodyPr>
          <a:lstStyle/>
          <a:p>
            <a:pPr lvl="0"/>
            <a:r>
              <a:rPr lang="en-GB" sz="1600" dirty="0">
                <a:solidFill>
                  <a:schemeClr val="accent4"/>
                </a:solidFill>
              </a:rPr>
              <a:t>The author has also put two words with an ‘</a:t>
            </a:r>
            <a:r>
              <a:rPr lang="en-GB" sz="1600" dirty="0" err="1">
                <a:solidFill>
                  <a:schemeClr val="accent4"/>
                </a:solidFill>
              </a:rPr>
              <a:t>oo</a:t>
            </a:r>
            <a:r>
              <a:rPr lang="en-GB" sz="1600" dirty="0">
                <a:solidFill>
                  <a:schemeClr val="accent4"/>
                </a:solidFill>
              </a:rPr>
              <a:t>’ sound close together. Can you make an ‘</a:t>
            </a:r>
            <a:r>
              <a:rPr lang="en-GB" sz="1600" dirty="0" err="1">
                <a:solidFill>
                  <a:schemeClr val="accent4"/>
                </a:solidFill>
              </a:rPr>
              <a:t>oo</a:t>
            </a:r>
            <a:r>
              <a:rPr lang="en-GB" sz="1600" dirty="0">
                <a:solidFill>
                  <a:schemeClr val="accent4"/>
                </a:solidFill>
              </a:rPr>
              <a:t>’ sound that sounds like you are relaxed and happy?</a:t>
            </a:r>
          </a:p>
          <a:p>
            <a:pPr lvl="0"/>
            <a:endParaRPr lang="en-GB" sz="1600" dirty="0">
              <a:solidFill>
                <a:schemeClr val="accent4"/>
              </a:solidFill>
            </a:endParaRPr>
          </a:p>
          <a:p>
            <a:pPr lvl="0"/>
            <a:r>
              <a:rPr lang="en-GB" sz="1600" dirty="0">
                <a:solidFill>
                  <a:schemeClr val="accent4"/>
                </a:solidFill>
              </a:rPr>
              <a:t>This is called </a:t>
            </a:r>
            <a:r>
              <a:rPr lang="en-GB" sz="1600" b="1" dirty="0">
                <a:solidFill>
                  <a:schemeClr val="accent4"/>
                </a:solidFill>
              </a:rPr>
              <a:t>assonance</a:t>
            </a:r>
            <a:r>
              <a:rPr lang="en-GB" sz="1600" dirty="0">
                <a:solidFill>
                  <a:schemeClr val="accent4"/>
                </a:solidFill>
              </a:rPr>
              <a:t>. The author has made the reader hear the sound ‘</a:t>
            </a:r>
            <a:r>
              <a:rPr lang="en-GB" sz="1600" dirty="0" err="1">
                <a:solidFill>
                  <a:schemeClr val="accent4"/>
                </a:solidFill>
              </a:rPr>
              <a:t>oo</a:t>
            </a:r>
            <a:r>
              <a:rPr lang="en-GB" sz="1600" dirty="0">
                <a:solidFill>
                  <a:schemeClr val="accent4"/>
                </a:solidFill>
              </a:rPr>
              <a:t>’ twice to help them to feel the relaxed atmosphere of the setting.</a:t>
            </a:r>
          </a:p>
        </p:txBody>
      </p:sp>
    </p:spTree>
    <p:extLst>
      <p:ext uri="{BB962C8B-B14F-4D97-AF65-F5344CB8AC3E}">
        <p14:creationId xmlns:p14="http://schemas.microsoft.com/office/powerpoint/2010/main" val="1788179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theme/theme1.xml><?xml version="1.0" encoding="utf-8"?>
<a:theme xmlns:a="http://schemas.openxmlformats.org/drawingml/2006/main" name="Office Theme">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Custom 1">
      <a:majorFont>
        <a:latin typeface="Twinkl Sb"/>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owerPoint Template.potx" id="{F2D9965A-8C68-4F5E-A2B5-CF7E0DDA752E}" vid="{78487116-FFC1-4A12-BB7A-4083D6069C8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 Template</Template>
  <TotalTime>316</TotalTime>
  <Words>1945</Words>
  <Application>Microsoft Macintosh PowerPoint</Application>
  <PresentationFormat>On-screen Show (4:3)</PresentationFormat>
  <Paragraphs>62</Paragraphs>
  <Slides>13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Calibri</vt:lpstr>
      <vt:lpstr>Arial</vt:lpstr>
      <vt:lpstr>Twinkl</vt:lpstr>
      <vt:lpstr>Office Theme</vt:lpstr>
      <vt:lpstr>PowerPoint Presentation</vt:lpstr>
      <vt:lpstr>Analysing an Imaginary Setting Description</vt:lpstr>
      <vt:lpstr>Analysing an Imaginary Setting Description</vt:lpstr>
      <vt:lpstr>Analysing an Imaginary Setting Description</vt:lpstr>
      <vt:lpstr>Analysing an Imaginary Setting Description</vt:lpstr>
      <vt:lpstr>Analysing an Imaginary Setting Description</vt:lpstr>
      <vt:lpstr>Analysing an Imaginary Setting Description</vt:lpstr>
      <vt:lpstr>Analysing an Imaginary Setting Description</vt:lpstr>
      <vt:lpstr>Analysing an Imaginary Setting Description</vt:lpstr>
      <vt:lpstr>Analysing an Imaginary Setting Description</vt:lpstr>
      <vt:lpstr>Analysing an Imaginary Setting Description</vt:lpstr>
      <vt:lpstr>Planning Your Own Imaginary Setting Description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Natalie Heald</dc:creator>
  <cp:lastModifiedBy>Headteacher Grewelthorpe and Fountains CofE Primary Schools</cp:lastModifiedBy>
  <cp:revision>22</cp:revision>
  <dcterms:created xsi:type="dcterms:W3CDTF">2020-05-01T10:11:34Z</dcterms:created>
  <dcterms:modified xsi:type="dcterms:W3CDTF">2021-11-15T11:10:52Z</dcterms:modified>
</cp:coreProperties>
</file>