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56" r:id="rId5"/>
    <p:sldId id="257" r:id="rId6"/>
    <p:sldId id="267" r:id="rId7"/>
    <p:sldId id="261" r:id="rId8"/>
    <p:sldId id="264" r:id="rId9"/>
    <p:sldId id="266" r:id="rId10"/>
    <p:sldId id="268" r:id="rId11"/>
    <p:sldId id="263" r:id="rId12"/>
    <p:sldId id="262" r:id="rId13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9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D87B0526-8127-4566-B256-EA4F456FEA5F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FADE327-A693-4F3C-A3EE-9F5FA16B5E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1156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 through the words –</a:t>
            </a:r>
            <a:r>
              <a:rPr lang="en-GB" baseline="0" dirty="0" smtClean="0"/>
              <a:t> What image do they get when they hear these words…What sort of story will it be about? Which story genre will it be? Then read the story until </a:t>
            </a:r>
            <a:r>
              <a:rPr lang="en-GB" baseline="0" dirty="0" err="1" smtClean="0"/>
              <a:t>pg</a:t>
            </a:r>
            <a:r>
              <a:rPr lang="en-GB" baseline="0" dirty="0" smtClean="0"/>
              <a:t> 12.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DE327-A693-4F3C-A3EE-9F5FA16B5E2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7375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 through the words –</a:t>
            </a:r>
            <a:r>
              <a:rPr lang="en-GB" baseline="0" dirty="0" smtClean="0"/>
              <a:t> What image do they get when they hear these words…What sort of story will it be about? Which story genre will it be? Then read the story until </a:t>
            </a:r>
            <a:r>
              <a:rPr lang="en-GB" baseline="0" dirty="0" err="1" smtClean="0"/>
              <a:t>pg</a:t>
            </a:r>
            <a:r>
              <a:rPr lang="en-GB" baseline="0" dirty="0" smtClean="0"/>
              <a:t> 12.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DE327-A693-4F3C-A3EE-9F5FA16B5E2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8345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When</a:t>
            </a:r>
            <a:r>
              <a:rPr lang="en-GB" baseline="0" dirty="0" smtClean="0"/>
              <a:t> in slideshow format, click on the picture – it will take you to a video.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DE327-A693-4F3C-A3EE-9F5FA16B5E2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9791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</a:t>
            </a:r>
            <a:r>
              <a:rPr lang="en-GB" baseline="0" dirty="0" smtClean="0"/>
              <a:t> on my working wall – a reminder of the punctuation needed for using speech marks.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DE327-A693-4F3C-A3EE-9F5FA16B5E2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4317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Success</a:t>
            </a:r>
            <a:r>
              <a:rPr lang="en-GB" baseline="0" dirty="0" smtClean="0"/>
              <a:t> criteria for writing dialogue with speech marks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DE327-A693-4F3C-A3EE-9F5FA16B5E2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872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Modelled</a:t>
            </a:r>
            <a:r>
              <a:rPr lang="en-GB" baseline="0" dirty="0" smtClean="0"/>
              <a:t> speech writing. You can add more.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DE327-A693-4F3C-A3EE-9F5FA16B5E2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8407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goes in their books</a:t>
            </a:r>
            <a:r>
              <a:rPr lang="en-GB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DE327-A693-4F3C-A3EE-9F5FA16B5E2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7804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74DFACC-4CC6-46E8-8B5D-6AB8266CE46E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394497F-153F-4D84-A294-6CC75B64A76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7613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ACC-4CC6-46E8-8B5D-6AB8266CE46E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497F-153F-4D84-A294-6CC75B64A7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1257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ACC-4CC6-46E8-8B5D-6AB8266CE46E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497F-153F-4D84-A294-6CC75B64A7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1740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ACC-4CC6-46E8-8B5D-6AB8266CE46E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497F-153F-4D84-A294-6CC75B64A7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8052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ACC-4CC6-46E8-8B5D-6AB8266CE46E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497F-153F-4D84-A294-6CC75B64A76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795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ACC-4CC6-46E8-8B5D-6AB8266CE46E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497F-153F-4D84-A294-6CC75B64A7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101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ACC-4CC6-46E8-8B5D-6AB8266CE46E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497F-153F-4D84-A294-6CC75B64A7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184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ACC-4CC6-46E8-8B5D-6AB8266CE46E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497F-153F-4D84-A294-6CC75B64A7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158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ACC-4CC6-46E8-8B5D-6AB8266CE46E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497F-153F-4D84-A294-6CC75B64A7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1603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ACC-4CC6-46E8-8B5D-6AB8266CE46E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497F-153F-4D84-A294-6CC75B64A7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3111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ACC-4CC6-46E8-8B5D-6AB8266CE46E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497F-153F-4D84-A294-6CC75B64A7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028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74DFACC-4CC6-46E8-8B5D-6AB8266CE46E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394497F-153F-4D84-A294-6CC75B64A7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0542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-YFmLctwD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.uk/imgres?q=footprints&amp;um=1&amp;hl=en&amp;safe=active&amp;sa=N&amp;biw=1024&amp;bih=600&amp;tbm=isch&amp;tbnid=I--WiCCxvGUosM:&amp;imgrefurl=http://www.innovativewalls.com/decor-store/pc/Footprints-84p8587.htm&amp;docid=wMdFQL9k1obtZM&amp;imgurl=http://www.innovativewalls.com/decor-store/pc/catalog/FP-bl%20600.jpg&amp;w=600&amp;h=600&amp;ei=pNVVT52YC8bL8QOXwuWDCQ&amp;zoom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035" y="835065"/>
            <a:ext cx="9966960" cy="2926080"/>
          </a:xfrm>
        </p:spPr>
        <p:txBody>
          <a:bodyPr>
            <a:normAutofit fontScale="90000"/>
          </a:bodyPr>
          <a:lstStyle/>
          <a:p>
            <a:r>
              <a:rPr lang="en-GB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er Basisschrift 2" pitchFamily="2" charset="0"/>
              </a:rPr>
              <a:t>LO: </a:t>
            </a:r>
            <a:r>
              <a:rPr lang="en-GB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er Basisschrift 2" pitchFamily="2" charset="0"/>
              </a:rPr>
              <a:t>To </a:t>
            </a:r>
            <a:r>
              <a:rPr lang="en-GB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er Basisschrift 2" pitchFamily="2" charset="0"/>
              </a:rPr>
              <a:t>learn about speech </a:t>
            </a:r>
            <a:r>
              <a:rPr lang="en-GB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er Basisschrift 2" pitchFamily="2" charset="0"/>
              </a:rPr>
              <a:t>marks.</a:t>
            </a:r>
            <a:r>
              <a:rPr lang="en-GB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er Basisschrift 2" pitchFamily="2" charset="0"/>
              </a:rPr>
              <a:t/>
            </a:r>
            <a:br>
              <a:rPr lang="en-GB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er Basisschrift 2" pitchFamily="2" charset="0"/>
              </a:rPr>
            </a:br>
            <a:r>
              <a:rPr lang="en-GB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er Basisschrift 2" pitchFamily="2" charset="0"/>
              </a:rPr>
              <a:t>T</a:t>
            </a:r>
            <a:r>
              <a:rPr lang="en-GB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er Basisschrift 2" pitchFamily="2" charset="0"/>
              </a:rPr>
              <a:t>o </a:t>
            </a:r>
            <a:r>
              <a:rPr lang="en-GB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er Basisschrift 2" pitchFamily="2" charset="0"/>
              </a:rPr>
              <a:t>write a dialogue for the characters</a:t>
            </a:r>
            <a:endParaRPr lang="en-GB" b="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ner Basisschrift 2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60960" y="4162424"/>
            <a:ext cx="9966960" cy="21990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endParaRPr lang="en-GB" sz="5400" b="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ner Basisschrift 2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73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47" y="374904"/>
            <a:ext cx="11457432" cy="777621"/>
          </a:xfrm>
        </p:spPr>
        <p:txBody>
          <a:bodyPr/>
          <a:lstStyle/>
          <a:p>
            <a:r>
              <a:rPr lang="en-GB" dirty="0" smtClean="0">
                <a:latin typeface="Berner Basisschrift 2" pitchFamily="2" charset="0"/>
              </a:rPr>
              <a:t>What words can we use instead of ‘</a:t>
            </a:r>
            <a:r>
              <a:rPr lang="en-GB" b="1" u="sng" dirty="0" smtClean="0">
                <a:latin typeface="Berner Basisschrift 2" pitchFamily="2" charset="0"/>
              </a:rPr>
              <a:t>said</a:t>
            </a:r>
            <a:r>
              <a:rPr lang="en-GB" dirty="0" smtClean="0">
                <a:latin typeface="Berner Basisschrift 2" pitchFamily="2" charset="0"/>
              </a:rPr>
              <a:t>’? </a:t>
            </a:r>
            <a:endParaRPr lang="en-GB" dirty="0">
              <a:latin typeface="Berner Basisschrift 2" pitchFamily="2" charset="0"/>
            </a:endParaRPr>
          </a:p>
        </p:txBody>
      </p:sp>
      <p:pic>
        <p:nvPicPr>
          <p:cNvPr id="1026" name="Picture 2" descr="Dialogue Words: Other Words for 'Said' | Now Nov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152524"/>
            <a:ext cx="6394704" cy="5358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31978" y="1152524"/>
            <a:ext cx="4083050" cy="3328988"/>
            <a:chOff x="1250950" y="1576387"/>
            <a:chExt cx="2857500" cy="2571751"/>
          </a:xfrm>
        </p:grpSpPr>
        <p:pic>
          <p:nvPicPr>
            <p:cNvPr id="1028" name="Picture 4" descr="Difference between Said and Told | Said vs Tol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950" y="1576387"/>
              <a:ext cx="2857500" cy="25717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250950" y="1704975"/>
              <a:ext cx="2778125" cy="1981200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404049" y="1657350"/>
              <a:ext cx="2377376" cy="2085975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0281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47" y="374904"/>
            <a:ext cx="11457432" cy="777621"/>
          </a:xfrm>
        </p:spPr>
        <p:txBody>
          <a:bodyPr/>
          <a:lstStyle/>
          <a:p>
            <a:r>
              <a:rPr lang="en-GB" dirty="0" smtClean="0">
                <a:latin typeface="Berner Basisschrift 2" pitchFamily="2" charset="0"/>
              </a:rPr>
              <a:t>What words can we use instead of ‘</a:t>
            </a:r>
            <a:r>
              <a:rPr lang="en-GB" b="1" u="sng" dirty="0" smtClean="0">
                <a:latin typeface="Berner Basisschrift 2" pitchFamily="2" charset="0"/>
              </a:rPr>
              <a:t>said</a:t>
            </a:r>
            <a:r>
              <a:rPr lang="en-GB" dirty="0" smtClean="0">
                <a:latin typeface="Berner Basisschrift 2" pitchFamily="2" charset="0"/>
              </a:rPr>
              <a:t>’? </a:t>
            </a:r>
            <a:endParaRPr lang="en-GB" dirty="0">
              <a:latin typeface="Berner Basisschrift 2" pitchFamily="2" charset="0"/>
            </a:endParaRPr>
          </a:p>
        </p:txBody>
      </p:sp>
      <p:pic>
        <p:nvPicPr>
          <p:cNvPr id="1026" name="Picture 2" descr="Dialogue Words: Other Words for 'Said' | Now Nov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152524"/>
            <a:ext cx="6394704" cy="5358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dverbs for Speech - A poster which lists adverbs to describe how something  might have been said. | Writing words, Teaching resources primary, English  vocabul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31" y="2195385"/>
            <a:ext cx="5079739" cy="3684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1747" y="1563690"/>
            <a:ext cx="5337429" cy="777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latin typeface="Berner Basisschrift 2" pitchFamily="2" charset="0"/>
              </a:rPr>
              <a:t>How do characters speak?</a:t>
            </a:r>
            <a:endParaRPr lang="en-GB" dirty="0">
              <a:latin typeface="Berner Basisschrift 2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11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87257" y="423066"/>
            <a:ext cx="3896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Berner Basisschrift 2" pitchFamily="2" charset="0"/>
              </a:rPr>
              <a:t>What are the characters saying?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" y="0"/>
            <a:ext cx="7867651" cy="6538556"/>
            <a:chOff x="-1" y="0"/>
            <a:chExt cx="7867651" cy="65385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363" t="2947" r="2989"/>
            <a:stretch/>
          </p:blipFill>
          <p:spPr>
            <a:xfrm>
              <a:off x="419858" y="423066"/>
              <a:ext cx="7447792" cy="6115490"/>
            </a:xfrm>
            <a:prstGeom prst="rect">
              <a:avLst/>
            </a:prstGeom>
          </p:spPr>
        </p:pic>
        <p:sp>
          <p:nvSpPr>
            <p:cNvPr id="4" name="Oval Callout 3"/>
            <p:cNvSpPr/>
            <p:nvPr/>
          </p:nvSpPr>
          <p:spPr>
            <a:xfrm>
              <a:off x="0" y="0"/>
              <a:ext cx="1170493" cy="612648"/>
            </a:xfrm>
            <a:prstGeom prst="wedgeEllipseCallout">
              <a:avLst>
                <a:gd name="adj1" fmla="val 53587"/>
                <a:gd name="adj2" fmla="val 352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erner Basisschrift 2" pitchFamily="2" charset="0"/>
                </a:rPr>
                <a:t>Hello!</a:t>
              </a:r>
              <a:endParaRPr lang="en-GB" dirty="0">
                <a:latin typeface="Berner Basisschrift 2" pitchFamily="2" charset="0"/>
              </a:endParaRP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1993032" y="116742"/>
              <a:ext cx="1404593" cy="612648"/>
            </a:xfrm>
            <a:prstGeom prst="cloudCallout">
              <a:avLst>
                <a:gd name="adj1" fmla="val 52007"/>
                <a:gd name="adj2" fmla="val 253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 smtClean="0">
                  <a:latin typeface="Berner Basisschrift 2" pitchFamily="2" charset="0"/>
                </a:rPr>
                <a:t>That is a very strange creature!</a:t>
              </a:r>
              <a:endParaRPr lang="en-GB" sz="1050" dirty="0">
                <a:latin typeface="Berner Basisschrift 2" pitchFamily="2" charset="0"/>
              </a:endParaRPr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3800306" y="39624"/>
              <a:ext cx="1170493" cy="612648"/>
            </a:xfrm>
            <a:prstGeom prst="wedgeEllipseCallout">
              <a:avLst>
                <a:gd name="adj1" fmla="val -6631"/>
                <a:gd name="adj2" fmla="val 7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atin typeface="Berner Basisschrift 2" pitchFamily="2" charset="0"/>
                </a:rPr>
                <a:t>Hi, I am Om!</a:t>
              </a:r>
              <a:endParaRPr lang="en-GB" sz="1200" dirty="0">
                <a:latin typeface="Berner Basisschrift 2" pitchFamily="2" charset="0"/>
              </a:endParaRPr>
            </a:p>
          </p:txBody>
        </p:sp>
        <p:sp>
          <p:nvSpPr>
            <p:cNvPr id="7" name="Oval Callout 6"/>
            <p:cNvSpPr/>
            <p:nvPr/>
          </p:nvSpPr>
          <p:spPr>
            <a:xfrm>
              <a:off x="5117720" y="16539"/>
              <a:ext cx="1170493" cy="612648"/>
            </a:xfrm>
            <a:prstGeom prst="wedgeEllipseCallout">
              <a:avLst>
                <a:gd name="adj1" fmla="val -28603"/>
                <a:gd name="adj2" fmla="val 740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atin typeface="Berner Basisschrift 2" pitchFamily="2" charset="0"/>
                </a:rPr>
                <a:t>You’re where?</a:t>
              </a:r>
              <a:endParaRPr lang="en-GB" sz="1200" dirty="0">
                <a:latin typeface="Berner Basisschrift 2" pitchFamily="2" charset="0"/>
              </a:endParaRPr>
            </a:p>
          </p:txBody>
        </p:sp>
        <p:sp>
          <p:nvSpPr>
            <p:cNvPr id="8" name="Oval Callout 7"/>
            <p:cNvSpPr/>
            <p:nvPr/>
          </p:nvSpPr>
          <p:spPr>
            <a:xfrm>
              <a:off x="6666439" y="103182"/>
              <a:ext cx="1170493" cy="612648"/>
            </a:xfrm>
            <a:prstGeom prst="wedgeEllipseCallout">
              <a:avLst>
                <a:gd name="adj1" fmla="val -28603"/>
                <a:gd name="adj2" fmla="val 740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atin typeface="Berner Basisschrift 2" pitchFamily="2" charset="0"/>
                </a:rPr>
                <a:t>Who are you?</a:t>
              </a:r>
              <a:endParaRPr lang="en-GB" sz="1200" dirty="0">
                <a:latin typeface="Berner Basisschrift 2" pitchFamily="2" charset="0"/>
              </a:endParaRPr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1181631" y="1746505"/>
              <a:ext cx="1170493" cy="612648"/>
            </a:xfrm>
            <a:prstGeom prst="wedgeEllipseCallout">
              <a:avLst>
                <a:gd name="adj1" fmla="val -28603"/>
                <a:gd name="adj2" fmla="val 740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atin typeface="Berner Basisschrift 2" pitchFamily="2" charset="0"/>
                </a:rPr>
                <a:t>What is this?</a:t>
              </a:r>
              <a:endParaRPr lang="en-GB" sz="1200" dirty="0">
                <a:latin typeface="Berner Basisschrift 2" pitchFamily="2" charset="0"/>
              </a:endParaRPr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-1" y="1565530"/>
              <a:ext cx="962026" cy="612648"/>
            </a:xfrm>
            <a:prstGeom prst="wedgeEllipseCallout">
              <a:avLst>
                <a:gd name="adj1" fmla="val 55214"/>
                <a:gd name="adj2" fmla="val 6008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atin typeface="Berner Basisschrift 2" pitchFamily="2" charset="0"/>
                </a:rPr>
                <a:t>It’s  my jumper.</a:t>
              </a:r>
              <a:endParaRPr lang="en-GB" sz="1200" dirty="0">
                <a:latin typeface="Berner Basisschrift 2" pitchFamily="2" charset="0"/>
              </a:endParaRPr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3397625" y="2330042"/>
              <a:ext cx="1170493" cy="612648"/>
            </a:xfrm>
            <a:prstGeom prst="wedgeEllipseCallout">
              <a:avLst>
                <a:gd name="adj1" fmla="val -56271"/>
                <a:gd name="adj2" fmla="val 320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atin typeface="Berner Basisschrift 2" pitchFamily="2" charset="0"/>
                </a:rPr>
                <a:t>How odd? Very similar!</a:t>
              </a:r>
              <a:endParaRPr lang="en-GB" sz="1200" dirty="0">
                <a:latin typeface="Berner Basisschrift 2" pitchFamily="2" charset="0"/>
              </a:endParaRPr>
            </a:p>
          </p:txBody>
        </p:sp>
        <p:sp>
          <p:nvSpPr>
            <p:cNvPr id="12" name="Oval Callout 11"/>
            <p:cNvSpPr/>
            <p:nvPr/>
          </p:nvSpPr>
          <p:spPr>
            <a:xfrm>
              <a:off x="2435598" y="1637764"/>
              <a:ext cx="1241051" cy="612648"/>
            </a:xfrm>
            <a:prstGeom prst="wedgeEllipseCallout">
              <a:avLst>
                <a:gd name="adj1" fmla="val -20033"/>
                <a:gd name="adj2" fmla="val 647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atin typeface="Berner Basisschrift 2" pitchFamily="2" charset="0"/>
                </a:rPr>
                <a:t>Stop! I’m going to fall down!</a:t>
              </a:r>
              <a:endParaRPr lang="en-GB" sz="1200" dirty="0">
                <a:latin typeface="Berner Basisschrift 2" pitchFamily="2" charset="0"/>
              </a:endParaRPr>
            </a:p>
          </p:txBody>
        </p:sp>
        <p:sp>
          <p:nvSpPr>
            <p:cNvPr id="13" name="Oval Callout 12"/>
            <p:cNvSpPr/>
            <p:nvPr/>
          </p:nvSpPr>
          <p:spPr>
            <a:xfrm>
              <a:off x="6541593" y="1970987"/>
              <a:ext cx="1295339" cy="612648"/>
            </a:xfrm>
            <a:prstGeom prst="wedgeEllipseCallout">
              <a:avLst>
                <a:gd name="adj1" fmla="val -56271"/>
                <a:gd name="adj2" fmla="val 320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atin typeface="Berner Basisschrift 2" pitchFamily="2" charset="0"/>
                </a:rPr>
                <a:t>Here you go! Try it on.</a:t>
              </a:r>
              <a:endParaRPr lang="en-GB" sz="1200" dirty="0">
                <a:latin typeface="Berner Basisschrift 2" pitchFamily="2" charset="0"/>
              </a:endParaRPr>
            </a:p>
          </p:txBody>
        </p:sp>
        <p:sp>
          <p:nvSpPr>
            <p:cNvPr id="14" name="Oval Callout 13"/>
            <p:cNvSpPr/>
            <p:nvPr/>
          </p:nvSpPr>
          <p:spPr>
            <a:xfrm>
              <a:off x="4910846" y="1929992"/>
              <a:ext cx="1241051" cy="612648"/>
            </a:xfrm>
            <a:prstGeom prst="wedgeEllipseCallout">
              <a:avLst>
                <a:gd name="adj1" fmla="val -57640"/>
                <a:gd name="adj2" fmla="val 460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atin typeface="Berner Basisschrift 2" pitchFamily="2" charset="0"/>
                </a:rPr>
                <a:t>Ow! Stop poking my eye!</a:t>
              </a:r>
              <a:endParaRPr lang="en-GB" sz="1200" dirty="0">
                <a:latin typeface="Berner Basisschrift 2" pitchFamily="2" charset="0"/>
              </a:endParaRPr>
            </a:p>
          </p:txBody>
        </p:sp>
        <p:sp>
          <p:nvSpPr>
            <p:cNvPr id="15" name="Oval Callout 14"/>
            <p:cNvSpPr/>
            <p:nvPr/>
          </p:nvSpPr>
          <p:spPr>
            <a:xfrm>
              <a:off x="583103" y="4016302"/>
              <a:ext cx="1569547" cy="689047"/>
            </a:xfrm>
            <a:prstGeom prst="wedgeEllipseCallout">
              <a:avLst>
                <a:gd name="adj1" fmla="val 6117"/>
                <a:gd name="adj2" fmla="val 733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atin typeface="Berner Basisschrift 2" pitchFamily="2" charset="0"/>
                </a:rPr>
                <a:t>Whoa! Whoa! Everything is huge!</a:t>
              </a:r>
              <a:endParaRPr lang="en-GB" sz="1200" dirty="0">
                <a:latin typeface="Berner Basisschrift 2" pitchFamily="2" charset="0"/>
              </a:endParaRPr>
            </a:p>
          </p:txBody>
        </p:sp>
        <p:sp>
          <p:nvSpPr>
            <p:cNvPr id="16" name="Oval Callout 15"/>
            <p:cNvSpPr/>
            <p:nvPr/>
          </p:nvSpPr>
          <p:spPr>
            <a:xfrm>
              <a:off x="2315896" y="3921605"/>
              <a:ext cx="1081729" cy="689047"/>
            </a:xfrm>
            <a:prstGeom prst="wedgeEllipseCallout">
              <a:avLst>
                <a:gd name="adj1" fmla="val -19371"/>
                <a:gd name="adj2" fmla="val 747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atin typeface="Berner Basisschrift 2" pitchFamily="2" charset="0"/>
                </a:rPr>
                <a:t>No? Didn’t like it?</a:t>
              </a:r>
              <a:endParaRPr lang="en-GB" sz="1200" dirty="0">
                <a:latin typeface="Berner Basisschrift 2" pitchFamily="2" charset="0"/>
              </a:endParaRPr>
            </a:p>
          </p:txBody>
        </p:sp>
        <p:sp>
          <p:nvSpPr>
            <p:cNvPr id="17" name="Oval Callout 16"/>
            <p:cNvSpPr/>
            <p:nvPr/>
          </p:nvSpPr>
          <p:spPr>
            <a:xfrm>
              <a:off x="6307610" y="4192650"/>
              <a:ext cx="1379065" cy="689047"/>
            </a:xfrm>
            <a:prstGeom prst="wedgeEllipseCallout">
              <a:avLst>
                <a:gd name="adj1" fmla="val -19371"/>
                <a:gd name="adj2" fmla="val 747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atin typeface="Berner Basisschrift 2" pitchFamily="2" charset="0"/>
                </a:rPr>
                <a:t>Aww…stop dragging me! </a:t>
              </a:r>
              <a:endParaRPr lang="en-GB" sz="1200" dirty="0">
                <a:latin typeface="Berner Basisschrift 2" pitchFamily="2" charset="0"/>
              </a:endParaRPr>
            </a:p>
          </p:txBody>
        </p:sp>
        <p:sp>
          <p:nvSpPr>
            <p:cNvPr id="18" name="Cloud Callout 17"/>
            <p:cNvSpPr/>
            <p:nvPr/>
          </p:nvSpPr>
          <p:spPr>
            <a:xfrm>
              <a:off x="3520902" y="3648075"/>
              <a:ext cx="1596818" cy="1057273"/>
            </a:xfrm>
            <a:prstGeom prst="cloudCallout">
              <a:avLst>
                <a:gd name="adj1" fmla="val -44288"/>
                <a:gd name="adj2" fmla="val 735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 smtClean="0">
                  <a:latin typeface="Berner Basisschrift 2" pitchFamily="2" charset="0"/>
                </a:rPr>
                <a:t>This is so weird! My head hurts and its going round and round!</a:t>
              </a:r>
              <a:endParaRPr lang="en-GB" sz="1050" dirty="0">
                <a:latin typeface="Berner Basisschrift 2" pitchFamily="2" charset="0"/>
              </a:endParaRPr>
            </a:p>
          </p:txBody>
        </p:sp>
        <p:sp>
          <p:nvSpPr>
            <p:cNvPr id="19" name="Oval Callout 18"/>
            <p:cNvSpPr/>
            <p:nvPr/>
          </p:nvSpPr>
          <p:spPr>
            <a:xfrm>
              <a:off x="5162528" y="3820361"/>
              <a:ext cx="1125685" cy="884988"/>
            </a:xfrm>
            <a:prstGeom prst="wedgeEllipseCallout">
              <a:avLst>
                <a:gd name="adj1" fmla="val -19371"/>
                <a:gd name="adj2" fmla="val 747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atin typeface="Berner Basisschrift 2" pitchFamily="2" charset="0"/>
                </a:rPr>
                <a:t>Hello! Come on!</a:t>
              </a:r>
              <a:endParaRPr lang="en-GB" sz="1200" dirty="0">
                <a:latin typeface="Berner Basisschrift 2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040402" y="3921605"/>
            <a:ext cx="38965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Berner Basisschrift 2" pitchFamily="2" charset="0"/>
              </a:rPr>
              <a:t>We are going to write a dialogue to demonstrate what the characters are saying. </a:t>
            </a:r>
            <a:endParaRPr lang="en-GB" sz="3200" dirty="0">
              <a:solidFill>
                <a:srgbClr val="FF0000"/>
              </a:solidFill>
              <a:latin typeface="Berner Basisschrift 2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3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verted Commas — Mr Banks Tuition | Tuition Services. Free Revision  Materials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4" y="592136"/>
            <a:ext cx="10263021" cy="540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266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699" y="462643"/>
            <a:ext cx="10869472" cy="58694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22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3996" t="17035" r="24256" b="18091"/>
          <a:stretch/>
        </p:blipFill>
        <p:spPr>
          <a:xfrm>
            <a:off x="1428749" y="276224"/>
            <a:ext cx="9001125" cy="63474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053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948" y="479767"/>
            <a:ext cx="114581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Berner Basisschrift 2" pitchFamily="2" charset="0"/>
              </a:rPr>
              <a:t>The young boy spoke softly, “Hello!”</a:t>
            </a:r>
          </a:p>
          <a:p>
            <a:endParaRPr lang="en-GB" sz="3200" dirty="0" smtClean="0">
              <a:solidFill>
                <a:srgbClr val="FF0000"/>
              </a:solidFill>
              <a:latin typeface="Berner Basisschrift 2" pitchFamily="2" charset="0"/>
            </a:endParaRPr>
          </a:p>
          <a:p>
            <a:endParaRPr lang="en-GB" sz="3200" dirty="0" smtClean="0">
              <a:solidFill>
                <a:srgbClr val="FF0000"/>
              </a:solidFill>
              <a:latin typeface="Berner Basisschrift 2" pitchFamily="2" charset="0"/>
            </a:endParaRPr>
          </a:p>
          <a:p>
            <a:endParaRPr lang="en-GB" sz="3200" dirty="0">
              <a:solidFill>
                <a:srgbClr val="FF0000"/>
              </a:solidFill>
              <a:latin typeface="Berner Basisschrift 2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456" y="3094791"/>
            <a:ext cx="111408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Berner Basisschrift 2" pitchFamily="2" charset="0"/>
              </a:rPr>
              <a:t>The girl silently stared at him and thought, “That is a very strange creature’. </a:t>
            </a:r>
          </a:p>
          <a:p>
            <a:r>
              <a:rPr lang="en-GB" sz="3600" dirty="0">
                <a:solidFill>
                  <a:srgbClr val="FF0000"/>
                </a:solidFill>
                <a:latin typeface="Berner Basisschrift 2" pitchFamily="2" charset="0"/>
              </a:rPr>
              <a:t>Introducing himself, the lost boy whispered, “Hi, I’m Om”.</a:t>
            </a:r>
          </a:p>
          <a:p>
            <a:r>
              <a:rPr lang="en-GB" sz="3600" dirty="0">
                <a:solidFill>
                  <a:srgbClr val="FF0000"/>
                </a:solidFill>
                <a:latin typeface="Berner Basisschrift 2" pitchFamily="2" charset="0"/>
              </a:rPr>
              <a:t>But she retorted loudly, “You’re where?”.</a:t>
            </a:r>
          </a:p>
        </p:txBody>
      </p:sp>
    </p:spTree>
    <p:extLst>
      <p:ext uri="{BB962C8B-B14F-4D97-AF65-F5344CB8AC3E}">
        <p14:creationId xmlns="" xmlns:p14="http://schemas.microsoft.com/office/powerpoint/2010/main" val="16429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332434" y="457199"/>
            <a:ext cx="11320531" cy="4480560"/>
            <a:chOff x="772706" y="333373"/>
            <a:chExt cx="7879150" cy="313159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/>
            <a:srcRect l="24584" t="20313" r="32291" b="17072"/>
            <a:stretch/>
          </p:blipFill>
          <p:spPr>
            <a:xfrm>
              <a:off x="772706" y="333373"/>
              <a:ext cx="3569449" cy="29152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535023" y="530021"/>
              <a:ext cx="41168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Berner Basisschrift 2" pitchFamily="2" charset="0"/>
                </a:rPr>
                <a:t>LO: </a:t>
              </a:r>
              <a:r>
                <a:rPr lang="en-GB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rner Basisschrift 2" pitchFamily="2" charset="0"/>
                </a:rPr>
                <a:t>Write a dialogue for the character’s </a:t>
              </a:r>
              <a:r>
                <a:rPr lang="en-GB" b="1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rner Basisschrift 2" pitchFamily="2" charset="0"/>
                </a:rPr>
                <a:t>speech</a:t>
              </a:r>
            </a:p>
            <a:p>
              <a:r>
                <a:rPr lang="en-GB" b="1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rner Basisschrift 2" pitchFamily="2" charset="0"/>
                </a:rPr>
                <a:t>SC:</a:t>
              </a:r>
            </a:p>
            <a:p>
              <a:endParaRPr lang="en-GB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er Basisschrift 2" pitchFamily="2" charset="0"/>
              </a:endParaRPr>
            </a:p>
            <a:p>
              <a:r>
                <a:rPr lang="en-GB" dirty="0" smtClean="0">
                  <a:latin typeface="Berner Basisschrift 2" pitchFamily="2" charset="0"/>
                </a:rPr>
                <a:t> </a:t>
              </a:r>
              <a:endParaRPr lang="en-GB" dirty="0">
                <a:latin typeface="Berner Basisschrift 2" pitchFamily="2" charset="0"/>
              </a:endParaRPr>
            </a:p>
          </p:txBody>
        </p:sp>
        <p:pic>
          <p:nvPicPr>
            <p:cNvPr id="2049" name="Picture 1" descr="http://t2.gstatic.com/images?q=tbn:ANd9GcT-YIaAiHaEodSvM0MW6tnoxe0GT6Xul0Jub_c2jb7cDqOw3L30IQ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529" y="994734"/>
              <a:ext cx="541749" cy="5417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4744960" y="664205"/>
              <a:ext cx="3648903" cy="2800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GB" alt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er Basisschrift 2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Speech marks at the start and end of what is being spoken (What is in the speech bubble)</a:t>
              </a:r>
              <a:endParaRPr kumimoji="0" lang="en-GB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er Basisschrift 2" pitchFamily="2" charset="0"/>
              </a:endParaRP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GB" alt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er Basisschrift 2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Capital letter at the start of the speech</a:t>
              </a:r>
              <a:endParaRPr kumimoji="0" lang="en-GB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er Basisschrift 2" pitchFamily="2" charset="0"/>
              </a:endParaRP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GB" alt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er Basisschrift 2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Punctuation inside the speech marks</a:t>
              </a:r>
              <a:endParaRPr kumimoji="0" lang="en-GB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er Basisschrift 2" pitchFamily="2" charset="0"/>
              </a:endParaRP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GB" alt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er Basisschrift 2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New speaker, new line</a:t>
              </a:r>
              <a:endParaRPr kumimoji="0" lang="en-GB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er Basisschrift 2" pitchFamily="2" charset="0"/>
              </a:endParaRP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GB" alt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er Basisschrift 2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Don’t forget those commas – before the first OR the last speech mark</a:t>
              </a:r>
              <a:endParaRPr kumimoji="0" lang="en-GB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er Basisschrift 2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52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DC4ADDD50ED4BAF20E958F46C0BEE" ma:contentTypeVersion="9" ma:contentTypeDescription="Create a new document." ma:contentTypeScope="" ma:versionID="b844ccf7635ed6f2c52f204f54660f0e">
  <xsd:schema xmlns:xsd="http://www.w3.org/2001/XMLSchema" xmlns:xs="http://www.w3.org/2001/XMLSchema" xmlns:p="http://schemas.microsoft.com/office/2006/metadata/properties" xmlns:ns3="0abb0934-44b2-486a-8f34-79a72412fad7" targetNamespace="http://schemas.microsoft.com/office/2006/metadata/properties" ma:root="true" ma:fieldsID="127a97a0256cbb7fbd2f68fd8d9e69aa" ns3:_="">
    <xsd:import namespace="0abb0934-44b2-486a-8f34-79a72412fa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b0934-44b2-486a-8f34-79a72412fa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E54A96-0D12-4F12-A546-31AA3BA10CA6}">
  <ds:schemaRefs>
    <ds:schemaRef ds:uri="0abb0934-44b2-486a-8f34-79a72412fad7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82DCE38-B6C4-42C7-9EDC-20857C59C2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FC1B72-3882-46FE-BA71-E599A5B11D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bb0934-44b2-486a-8f34-79a72412fa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183</TotalTime>
  <Words>405</Words>
  <Application>Microsoft Office PowerPoint</Application>
  <PresentationFormat>Custom</PresentationFormat>
  <Paragraphs>50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Basis</vt:lpstr>
      <vt:lpstr>LO: To learn about speech marks. To write a dialogue for the characters</vt:lpstr>
      <vt:lpstr>What words can we use instead of ‘said’? </vt:lpstr>
      <vt:lpstr>What words can we use instead of ‘said’? </vt:lpstr>
      <vt:lpstr>Slide 4</vt:lpstr>
      <vt:lpstr>Slide 5</vt:lpstr>
      <vt:lpstr>Slide 6</vt:lpstr>
      <vt:lpstr>Slide 7</vt:lpstr>
      <vt:lpstr>Slide 8</vt:lpstr>
      <vt:lpstr>Slide 9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 to respond to a story and retell it</dc:title>
  <dc:creator>Noeleene Coutinho</dc:creator>
  <cp:lastModifiedBy>sumner37870</cp:lastModifiedBy>
  <cp:revision>19</cp:revision>
  <cp:lastPrinted>2020-10-06T10:12:43Z</cp:lastPrinted>
  <dcterms:created xsi:type="dcterms:W3CDTF">2020-10-04T16:49:57Z</dcterms:created>
  <dcterms:modified xsi:type="dcterms:W3CDTF">2020-11-02T22:15:12Z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0x010100E6BDC4ADDD50ED4BAF20E958F46C0BEE</vt:lpwstr>
  </property>
</Properties>
</file>