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3"/>
  </p:handoutMasterIdLst>
  <p:sldIdLst>
    <p:sldId id="258" r:id="rId2"/>
    <p:sldId id="263" r:id="rId3"/>
    <p:sldId id="264" r:id="rId4"/>
    <p:sldId id="282" r:id="rId5"/>
    <p:sldId id="281" r:id="rId6"/>
    <p:sldId id="283" r:id="rId7"/>
    <p:sldId id="284" r:id="rId8"/>
    <p:sldId id="285" r:id="rId9"/>
    <p:sldId id="271" r:id="rId10"/>
    <p:sldId id="286" r:id="rId11"/>
    <p:sldId id="268" r:id="rId12"/>
  </p:sldIdLst>
  <p:sldSz cx="9144000" cy="6858000" type="screen4x3"/>
  <p:notesSz cx="6858000" cy="9144000"/>
  <p:embeddedFontLst>
    <p:embeddedFont>
      <p:font typeface="BPreplay" panose="02000503000000020004" pitchFamily="50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assoon Infant Md" panose="02000603050000020003" pitchFamily="50" charset="0"/>
      <p:regular r:id="rId22"/>
    </p:embeddedFont>
    <p:embeddedFont>
      <p:font typeface="Sassoon Infant Rg" panose="02000503030000020003" pitchFamily="50" charset="0"/>
      <p:regular r:id="rId23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A2B0"/>
    <a:srgbClr val="BCE2CD"/>
    <a:srgbClr val="66635C"/>
    <a:srgbClr val="FEFBDA"/>
    <a:srgbClr val="FFFFE1"/>
    <a:srgbClr val="FDFDFD"/>
    <a:srgbClr val="AD8CC0"/>
    <a:srgbClr val="990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67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9D8DE9-C8DA-4752-AB95-913D6184C8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3783B-87AC-4B07-8717-8326AEF90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4CDC31-9212-4966-82E8-A0F37FA3C8B1}" type="datetimeFigureOut">
              <a:rPr lang="en-GB"/>
              <a:pPr>
                <a:defRPr/>
              </a:pPr>
              <a:t>25/01/2021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9B70E-E0B7-48B7-A8C4-A53D4706EB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22C03-F1F4-4BCB-A911-0B4928497C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24DAE3D-21E7-497F-8DAB-42D284C6F57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68977B0-6966-44B2-B5D0-E411C5403D5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98D8583C-0D75-418F-8D1A-0E0BB14916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88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91AAAF-B2C0-4110-9A99-DAA1D9085C0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043CA4C5-655A-423C-AA4B-538EC6D56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5"/>
            <a:ext cx="8220075" cy="1266826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800225"/>
            <a:ext cx="8220075" cy="459581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71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FCB23F59-EF6C-4EA9-9842-6BEE67301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36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76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14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EAF63148-C2F9-4CC9-8E2F-248C52A25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52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30E81A8-88E7-4DA2-9DCB-ACB887B8DD9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8FCAA5E-A37A-4004-9CDC-CA3C24FBB7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1" r:id="rId4"/>
    <p:sldLayoutId id="2147483682" r:id="rId5"/>
    <p:sldLayoutId id="214748368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4BCF2-2EC9-434B-A284-C73C02F7907B}"/>
              </a:ext>
            </a:extLst>
          </p:cNvPr>
          <p:cNvSpPr/>
          <p:nvPr/>
        </p:nvSpPr>
        <p:spPr>
          <a:xfrm>
            <a:off x="4352925" y="5810250"/>
            <a:ext cx="420688" cy="177800"/>
          </a:xfrm>
          <a:prstGeom prst="rect">
            <a:avLst/>
          </a:prstGeom>
          <a:solidFill>
            <a:srgbClr val="BC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195" name="Picture 1">
            <a:extLst>
              <a:ext uri="{FF2B5EF4-FFF2-40B4-BE49-F238E27FC236}">
                <a16:creationId xmlns:a16="http://schemas.microsoft.com/office/drawing/2014/main" id="{343E8785-BCCE-4472-84B5-568E48FBE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4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>
            <a:extLst>
              <a:ext uri="{FF2B5EF4-FFF2-40B4-BE49-F238E27FC236}">
                <a16:creationId xmlns:a16="http://schemas.microsoft.com/office/drawing/2014/main" id="{7564CE23-1647-4B9D-BA2F-7BBC18A1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Plenary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567A01-8A39-4E3B-9E1F-0FC4320EA736}"/>
              </a:ext>
            </a:extLst>
          </p:cNvPr>
          <p:cNvSpPr/>
          <p:nvPr/>
        </p:nvSpPr>
        <p:spPr>
          <a:xfrm>
            <a:off x="755650" y="1585913"/>
            <a:ext cx="7632700" cy="11652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6" name="Content Placeholder 6">
            <a:extLst>
              <a:ext uri="{FF2B5EF4-FFF2-40B4-BE49-F238E27FC236}">
                <a16:creationId xmlns:a16="http://schemas.microsoft.com/office/drawing/2014/main" id="{937D62EC-C34A-4648-8824-38DFD3FA9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85913"/>
            <a:ext cx="7632700" cy="1165225"/>
          </a:xfrm>
        </p:spPr>
        <p:txBody>
          <a:bodyPr anchor="ctr"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/>
              <a:t>Did anyone encounter any problems? How were they solved? Can anyone demonstrate any new skills?</a:t>
            </a:r>
          </a:p>
        </p:txBody>
      </p:sp>
      <p:pic>
        <p:nvPicPr>
          <p:cNvPr id="18437" name="Whole Class">
            <a:extLst>
              <a:ext uri="{FF2B5EF4-FFF2-40B4-BE49-F238E27FC236}">
                <a16:creationId xmlns:a16="http://schemas.microsoft.com/office/drawing/2014/main" id="{EF25CE49-1DB8-40F8-89E5-7BA56DF28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>
            <a:extLst>
              <a:ext uri="{FF2B5EF4-FFF2-40B4-BE49-F238E27FC236}">
                <a16:creationId xmlns:a16="http://schemas.microsoft.com/office/drawing/2014/main" id="{9197AE06-89E1-4B2E-8A0C-AE0592603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2846388"/>
            <a:ext cx="5273675" cy="3246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C5507B-1A7C-4106-BC33-1C8816542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888" y="50927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F381A00-D7B9-4602-B532-C872434E8D22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3B1EE86-E4F3-468B-B6D2-55CE79A81E74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36A09908-254F-4E47-A6C4-AE8120EC89DC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Success Criteria</a:t>
            </a:r>
          </a:p>
        </p:txBody>
      </p:sp>
      <p:sp>
        <p:nvSpPr>
          <p:cNvPr id="9221" name="Title 1">
            <a:extLst>
              <a:ext uri="{FF2B5EF4-FFF2-40B4-BE49-F238E27FC236}">
                <a16:creationId xmlns:a16="http://schemas.microsoft.com/office/drawing/2014/main" id="{36EDDE45-9840-4B0B-AAA6-CB79E2B74FA0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Aim</a:t>
            </a:r>
          </a:p>
        </p:txBody>
      </p:sp>
      <p:sp>
        <p:nvSpPr>
          <p:cNvPr id="9222" name="Content Placeholder 15">
            <a:extLst>
              <a:ext uri="{FF2B5EF4-FFF2-40B4-BE49-F238E27FC236}">
                <a16:creationId xmlns:a16="http://schemas.microsoft.com/office/drawing/2014/main" id="{26DDC565-8065-45F8-BACD-7A0AF1D62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add, edit and calculate data.</a:t>
            </a:r>
          </a:p>
        </p:txBody>
      </p:sp>
      <p:sp>
        <p:nvSpPr>
          <p:cNvPr id="9223" name="Content Placeholder 15">
            <a:extLst>
              <a:ext uri="{FF2B5EF4-FFF2-40B4-BE49-F238E27FC236}">
                <a16:creationId xmlns:a16="http://schemas.microsoft.com/office/drawing/2014/main" id="{474EA16E-2587-4733-A4C2-6325FBAAC957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/>
            <a:r>
              <a:rPr lang="en-GB" altLang="en-US"/>
              <a:t>I can use formulas to calculate totals and averages.</a:t>
            </a:r>
          </a:p>
          <a:p>
            <a:pPr eaLnBrk="1" hangingPunct="1"/>
            <a:r>
              <a:rPr lang="en-GB" altLang="en-US"/>
              <a:t>I can sort data by different criteria.</a:t>
            </a:r>
          </a:p>
          <a:p>
            <a:pPr eaLnBrk="1" hangingPunct="1"/>
            <a:r>
              <a:rPr lang="en-GB" altLang="en-US"/>
              <a:t>I can add extra data, including inserting rows or columns.</a:t>
            </a:r>
          </a:p>
          <a:p>
            <a:pPr eaLnBrk="1" hangingPunct="1"/>
            <a:r>
              <a:rPr lang="en-GB" altLang="en-US"/>
              <a:t>I can edit existing data and be aware of the results.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A2013B-AC8C-4CBE-B0FF-72815C8F7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2969" y="6906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>
            <a:extLst>
              <a:ext uri="{FF2B5EF4-FFF2-40B4-BE49-F238E27FC236}">
                <a16:creationId xmlns:a16="http://schemas.microsoft.com/office/drawing/2014/main" id="{0A4B47B4-7F74-485D-98AC-D55AC0B8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Totals and Averages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98A853-152F-4513-9254-6C3B11E40854}"/>
              </a:ext>
            </a:extLst>
          </p:cNvPr>
          <p:cNvSpPr/>
          <p:nvPr/>
        </p:nvSpPr>
        <p:spPr>
          <a:xfrm>
            <a:off x="755650" y="1585913"/>
            <a:ext cx="7632700" cy="11652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4" name="Content Placeholder 6">
            <a:extLst>
              <a:ext uri="{FF2B5EF4-FFF2-40B4-BE49-F238E27FC236}">
                <a16:creationId xmlns:a16="http://schemas.microsoft.com/office/drawing/2014/main" id="{9609C577-EC4B-410C-A634-CC5E0825B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85913"/>
            <a:ext cx="7632700" cy="1165225"/>
          </a:xfrm>
        </p:spPr>
        <p:txBody>
          <a:bodyPr anchor="ctr"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/>
              <a:t>This spreadsheet has been used to record a list of spelling test scores.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/>
              <a:t>How could we calculate the totals and averages for each row of data?</a:t>
            </a:r>
          </a:p>
        </p:txBody>
      </p:sp>
      <p:pic>
        <p:nvPicPr>
          <p:cNvPr id="10245" name="Whole Class">
            <a:extLst>
              <a:ext uri="{FF2B5EF4-FFF2-40B4-BE49-F238E27FC236}">
                <a16:creationId xmlns:a16="http://schemas.microsoft.com/office/drawing/2014/main" id="{BB806ADB-2708-443B-A5A3-91B9CC0F9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>
            <a:extLst>
              <a:ext uri="{FF2B5EF4-FFF2-40B4-BE49-F238E27FC236}">
                <a16:creationId xmlns:a16="http://schemas.microsoft.com/office/drawing/2014/main" id="{1BC1A734-1618-4E6C-AFD2-E83090880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152" r="481" b="1625"/>
          <a:stretch>
            <a:fillRect/>
          </a:stretch>
        </p:blipFill>
        <p:spPr bwMode="auto">
          <a:xfrm>
            <a:off x="1731963" y="2833688"/>
            <a:ext cx="5680075" cy="3259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EE756F-2A0C-4410-AEE8-B3147628F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650" y="5572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AE65D95-D6D0-49F9-AAF4-BBA602C4FC32}"/>
              </a:ext>
            </a:extLst>
          </p:cNvPr>
          <p:cNvSpPr/>
          <p:nvPr/>
        </p:nvSpPr>
        <p:spPr>
          <a:xfrm>
            <a:off x="5130800" y="4129088"/>
            <a:ext cx="3252788" cy="1957387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03EBF3-8AE9-419B-B5BD-B1B9883E89E4}"/>
              </a:ext>
            </a:extLst>
          </p:cNvPr>
          <p:cNvSpPr/>
          <p:nvPr/>
        </p:nvSpPr>
        <p:spPr>
          <a:xfrm>
            <a:off x="755650" y="4456113"/>
            <a:ext cx="2590800" cy="1636712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2410BA-1200-4F21-B589-DDAEA7099326}"/>
              </a:ext>
            </a:extLst>
          </p:cNvPr>
          <p:cNvSpPr/>
          <p:nvPr/>
        </p:nvSpPr>
        <p:spPr>
          <a:xfrm>
            <a:off x="755650" y="2481263"/>
            <a:ext cx="7632700" cy="1565275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721C0D69-824D-4853-85BE-870724CC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Totals and Averages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BDBFD3-8F7C-4BB6-BDC7-90215C3FE54B}"/>
              </a:ext>
            </a:extLst>
          </p:cNvPr>
          <p:cNvSpPr/>
          <p:nvPr/>
        </p:nvSpPr>
        <p:spPr>
          <a:xfrm>
            <a:off x="755650" y="1585913"/>
            <a:ext cx="7632700" cy="7842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1" name="Content Placeholder 6">
            <a:extLst>
              <a:ext uri="{FF2B5EF4-FFF2-40B4-BE49-F238E27FC236}">
                <a16:creationId xmlns:a16="http://schemas.microsoft.com/office/drawing/2014/main" id="{F1C2B617-306D-4C84-82FF-9903E141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85913"/>
            <a:ext cx="7632700" cy="784225"/>
          </a:xfrm>
        </p:spPr>
        <p:txBody>
          <a:bodyPr anchor="ctr"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How to use the AVERAGE function.</a:t>
            </a:r>
          </a:p>
        </p:txBody>
      </p:sp>
      <p:pic>
        <p:nvPicPr>
          <p:cNvPr id="11272" name="Whole Class">
            <a:extLst>
              <a:ext uri="{FF2B5EF4-FFF2-40B4-BE49-F238E27FC236}">
                <a16:creationId xmlns:a16="http://schemas.microsoft.com/office/drawing/2014/main" id="{9A45BBC5-B84B-41A6-80C1-F36FCDD87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7">
            <a:extLst>
              <a:ext uri="{FF2B5EF4-FFF2-40B4-BE49-F238E27FC236}">
                <a16:creationId xmlns:a16="http://schemas.microsoft.com/office/drawing/2014/main" id="{D6EF6047-6D1B-4FDC-9E34-09FF88429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05"/>
          <a:stretch>
            <a:fillRect/>
          </a:stretch>
        </p:blipFill>
        <p:spPr bwMode="auto">
          <a:xfrm>
            <a:off x="1704975" y="2586038"/>
            <a:ext cx="5734050" cy="65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2065E51F-8B8F-4FD0-842E-80848F918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32263"/>
            <a:ext cx="2590800" cy="3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>
            <a:extLst>
              <a:ext uri="{FF2B5EF4-FFF2-40B4-BE49-F238E27FC236}">
                <a16:creationId xmlns:a16="http://schemas.microsoft.com/office/drawing/2014/main" id="{068E7F5D-EEF6-4913-9A40-BF5CF24A8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8" t="4134" r="4366" b="78668"/>
          <a:stretch>
            <a:fillRect/>
          </a:stretch>
        </p:blipFill>
        <p:spPr bwMode="auto">
          <a:xfrm>
            <a:off x="3432175" y="4132263"/>
            <a:ext cx="1698625" cy="1957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2FD523B-D253-4220-957D-D2C943DD41FC}"/>
              </a:ext>
            </a:extLst>
          </p:cNvPr>
          <p:cNvSpPr>
            <a:spLocks/>
          </p:cNvSpPr>
          <p:nvPr/>
        </p:nvSpPr>
        <p:spPr bwMode="auto">
          <a:xfrm>
            <a:off x="750888" y="3330575"/>
            <a:ext cx="7632700" cy="8096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First, click in the cell that you want the average to appear.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02F9490-040F-4CBA-8261-1896AD64B78D}"/>
              </a:ext>
            </a:extLst>
          </p:cNvPr>
          <p:cNvSpPr>
            <a:spLocks/>
          </p:cNvSpPr>
          <p:nvPr/>
        </p:nvSpPr>
        <p:spPr bwMode="auto">
          <a:xfrm>
            <a:off x="708025" y="4456113"/>
            <a:ext cx="2681288" cy="163671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Either click on the Insert Function button and choose ‘AVERAGE’…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D257AFD9-0861-4409-9EC5-FCDA8292C134}"/>
              </a:ext>
            </a:extLst>
          </p:cNvPr>
          <p:cNvSpPr txBox="1">
            <a:spLocks/>
          </p:cNvSpPr>
          <p:nvPr/>
        </p:nvSpPr>
        <p:spPr>
          <a:xfrm>
            <a:off x="5130800" y="4064000"/>
            <a:ext cx="3252788" cy="20859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…or choose from the AutoSum drop-down menu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Enter or highlight the first and last number in the row of data of which you want to find the average.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1D35B2-2CB9-4624-975D-6B68026612AF}"/>
              </a:ext>
            </a:extLst>
          </p:cNvPr>
          <p:cNvSpPr/>
          <p:nvPr/>
        </p:nvSpPr>
        <p:spPr>
          <a:xfrm>
            <a:off x="1541463" y="4129088"/>
            <a:ext cx="327025" cy="327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803D6E-C9D5-44F6-BD4D-0A27BBA090BE}"/>
              </a:ext>
            </a:extLst>
          </p:cNvPr>
          <p:cNvSpPr/>
          <p:nvPr/>
        </p:nvSpPr>
        <p:spPr>
          <a:xfrm>
            <a:off x="3532188" y="4721225"/>
            <a:ext cx="1522412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B5E38A-F274-4756-B4E2-DEEBC09602A2}"/>
              </a:ext>
            </a:extLst>
          </p:cNvPr>
          <p:cNvSpPr/>
          <p:nvPr/>
        </p:nvSpPr>
        <p:spPr>
          <a:xfrm>
            <a:off x="6691313" y="3022600"/>
            <a:ext cx="692150" cy="185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8F7EB4-4795-409E-818F-49D101C422FF}"/>
              </a:ext>
            </a:extLst>
          </p:cNvPr>
          <p:cNvCxnSpPr/>
          <p:nvPr/>
        </p:nvCxnSpPr>
        <p:spPr>
          <a:xfrm>
            <a:off x="3381375" y="3319463"/>
            <a:ext cx="269716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97F62BC-418D-471D-B39F-AB4946B1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425" y="3303588"/>
            <a:ext cx="1389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Average?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AAA818-B53B-4430-A30F-103E49ADC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521" y="6500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9" grpId="0"/>
      <p:bldP spid="20" grpId="0"/>
      <p:bldP spid="3" grpId="0" animBg="1"/>
      <p:bldP spid="21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BE24030-AE17-4BF5-95BD-FF77C2A3E310}"/>
              </a:ext>
            </a:extLst>
          </p:cNvPr>
          <p:cNvSpPr/>
          <p:nvPr/>
        </p:nvSpPr>
        <p:spPr>
          <a:xfrm>
            <a:off x="755650" y="3519488"/>
            <a:ext cx="7632700" cy="2573337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291" name="Title 5">
            <a:extLst>
              <a:ext uri="{FF2B5EF4-FFF2-40B4-BE49-F238E27FC236}">
                <a16:creationId xmlns:a16="http://schemas.microsoft.com/office/drawing/2014/main" id="{B6DC4D4E-6D1A-42A1-B7F2-DC27ACCF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4055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Calculate and Sort</a:t>
            </a:r>
          </a:p>
        </p:txBody>
      </p:sp>
      <p:grpSp>
        <p:nvGrpSpPr>
          <p:cNvPr id="12292" name="Group 1">
            <a:extLst>
              <a:ext uri="{FF2B5EF4-FFF2-40B4-BE49-F238E27FC236}">
                <a16:creationId xmlns:a16="http://schemas.microsoft.com/office/drawing/2014/main" id="{E507EEF7-F322-4A89-AD63-CB93388C52C1}"/>
              </a:ext>
            </a:extLst>
          </p:cNvPr>
          <p:cNvGrpSpPr>
            <a:grpSpLocks/>
          </p:cNvGrpSpPr>
          <p:nvPr/>
        </p:nvGrpSpPr>
        <p:grpSpPr bwMode="auto">
          <a:xfrm>
            <a:off x="1093788" y="3598863"/>
            <a:ext cx="6956425" cy="2414587"/>
            <a:chOff x="840402" y="3487668"/>
            <a:chExt cx="7307574" cy="2537363"/>
          </a:xfrm>
        </p:grpSpPr>
        <p:pic>
          <p:nvPicPr>
            <p:cNvPr id="12306" name="Picture 11">
              <a:extLst>
                <a:ext uri="{FF2B5EF4-FFF2-40B4-BE49-F238E27FC236}">
                  <a16:creationId xmlns:a16="http://schemas.microsoft.com/office/drawing/2014/main" id="{B3440236-991F-4225-985A-A8DB0451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04" t="4121" r="2428" b="74480"/>
            <a:stretch>
              <a:fillRect/>
            </a:stretch>
          </p:blipFill>
          <p:spPr bwMode="auto">
            <a:xfrm>
              <a:off x="840402" y="3487668"/>
              <a:ext cx="1546747" cy="2537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7" name="Picture 13">
              <a:extLst>
                <a:ext uri="{FF2B5EF4-FFF2-40B4-BE49-F238E27FC236}">
                  <a16:creationId xmlns:a16="http://schemas.microsoft.com/office/drawing/2014/main" id="{A810569E-AA27-4EC8-8DEC-BA3834B61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00" t="29163" r="7097" b="45229"/>
            <a:stretch>
              <a:fillRect/>
            </a:stretch>
          </p:blipFill>
          <p:spPr bwMode="auto">
            <a:xfrm>
              <a:off x="2627522" y="3492702"/>
              <a:ext cx="5520454" cy="25323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6FF40BB-4457-4F67-9896-C7F2D1510C27}"/>
              </a:ext>
            </a:extLst>
          </p:cNvPr>
          <p:cNvSpPr/>
          <p:nvPr/>
        </p:nvSpPr>
        <p:spPr>
          <a:xfrm>
            <a:off x="755650" y="1574800"/>
            <a:ext cx="3759200" cy="885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0BED14-8B03-4958-B7A7-CA2959A283C9}"/>
              </a:ext>
            </a:extLst>
          </p:cNvPr>
          <p:cNvSpPr/>
          <p:nvPr/>
        </p:nvSpPr>
        <p:spPr>
          <a:xfrm>
            <a:off x="4629150" y="1577975"/>
            <a:ext cx="3759200" cy="885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1" name="A Font Style">
            <a:extLst>
              <a:ext uri="{FF2B5EF4-FFF2-40B4-BE49-F238E27FC236}">
                <a16:creationId xmlns:a16="http://schemas.microsoft.com/office/drawing/2014/main" id="{3299E844-C448-4D5E-B117-0525E9BA00FB}"/>
              </a:ext>
            </a:extLst>
          </p:cNvPr>
          <p:cNvCxnSpPr>
            <a:stCxn id="26" idx="2"/>
          </p:cNvCxnSpPr>
          <p:nvPr/>
        </p:nvCxnSpPr>
        <p:spPr>
          <a:xfrm flipH="1">
            <a:off x="1520825" y="3406775"/>
            <a:ext cx="1114425" cy="57467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DB6B1CC-CFF7-4BD9-AA65-34E3A3C58847}"/>
              </a:ext>
            </a:extLst>
          </p:cNvPr>
          <p:cNvSpPr/>
          <p:nvPr/>
        </p:nvSpPr>
        <p:spPr>
          <a:xfrm>
            <a:off x="755650" y="2538413"/>
            <a:ext cx="3759200" cy="885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A Font Style">
            <a:extLst>
              <a:ext uri="{FF2B5EF4-FFF2-40B4-BE49-F238E27FC236}">
                <a16:creationId xmlns:a16="http://schemas.microsoft.com/office/drawing/2014/main" id="{13085559-4147-42BB-BD48-76058F859459}"/>
              </a:ext>
            </a:extLst>
          </p:cNvPr>
          <p:cNvCxnSpPr>
            <a:stCxn id="28" idx="1"/>
          </p:cNvCxnSpPr>
          <p:nvPr/>
        </p:nvCxnSpPr>
        <p:spPr>
          <a:xfrm flipH="1">
            <a:off x="2443163" y="2019300"/>
            <a:ext cx="2185987" cy="307022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A Font Style">
            <a:extLst>
              <a:ext uri="{FF2B5EF4-FFF2-40B4-BE49-F238E27FC236}">
                <a16:creationId xmlns:a16="http://schemas.microsoft.com/office/drawing/2014/main" id="{CFD19394-27CE-4C2B-8836-19A23BD45098}"/>
              </a:ext>
            </a:extLst>
          </p:cNvPr>
          <p:cNvCxnSpPr>
            <a:stCxn id="29" idx="2"/>
          </p:cNvCxnSpPr>
          <p:nvPr/>
        </p:nvCxnSpPr>
        <p:spPr>
          <a:xfrm flipH="1">
            <a:off x="4005263" y="3429000"/>
            <a:ext cx="2503487" cy="92392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A Font Style">
            <a:extLst>
              <a:ext uri="{FF2B5EF4-FFF2-40B4-BE49-F238E27FC236}">
                <a16:creationId xmlns:a16="http://schemas.microsoft.com/office/drawing/2014/main" id="{78692DB9-FE59-4213-BD79-72FCE969928E}"/>
              </a:ext>
            </a:extLst>
          </p:cNvPr>
          <p:cNvCxnSpPr>
            <a:stCxn id="29" idx="2"/>
          </p:cNvCxnSpPr>
          <p:nvPr/>
        </p:nvCxnSpPr>
        <p:spPr>
          <a:xfrm>
            <a:off x="6508750" y="3429000"/>
            <a:ext cx="539750" cy="92392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81091EC-55B0-4D48-8D94-27CD91BCAAAE}"/>
              </a:ext>
            </a:extLst>
          </p:cNvPr>
          <p:cNvSpPr/>
          <p:nvPr/>
        </p:nvSpPr>
        <p:spPr>
          <a:xfrm>
            <a:off x="4629150" y="2543175"/>
            <a:ext cx="3759200" cy="885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168F96-9740-4A17-BC6C-BBA6C17852D2}"/>
              </a:ext>
            </a:extLst>
          </p:cNvPr>
          <p:cNvSpPr>
            <a:spLocks/>
          </p:cNvSpPr>
          <p:nvPr/>
        </p:nvSpPr>
        <p:spPr bwMode="auto">
          <a:xfrm>
            <a:off x="755650" y="1585913"/>
            <a:ext cx="3759200" cy="8572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First select your table of data, including column headings.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D478E480-043B-4BAA-A7AA-74AE3BE035DC}"/>
              </a:ext>
            </a:extLst>
          </p:cNvPr>
          <p:cNvSpPr>
            <a:spLocks/>
          </p:cNvSpPr>
          <p:nvPr/>
        </p:nvSpPr>
        <p:spPr bwMode="auto">
          <a:xfrm>
            <a:off x="4629150" y="1590675"/>
            <a:ext cx="3759200" cy="8572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In the drop-down menu, select ‘Custom Sort’.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7EC2C6AF-F167-4CF1-93B5-E01434EA37C8}"/>
              </a:ext>
            </a:extLst>
          </p:cNvPr>
          <p:cNvSpPr>
            <a:spLocks/>
          </p:cNvSpPr>
          <p:nvPr/>
        </p:nvSpPr>
        <p:spPr bwMode="auto">
          <a:xfrm>
            <a:off x="4629150" y="2552700"/>
            <a:ext cx="3759200" cy="85883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Choose how to sort your data and the Order.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681EF7D8-75F6-403D-9003-F9ED3D2E3DAC}"/>
              </a:ext>
            </a:extLst>
          </p:cNvPr>
          <p:cNvSpPr>
            <a:spLocks/>
          </p:cNvSpPr>
          <p:nvPr/>
        </p:nvSpPr>
        <p:spPr bwMode="auto">
          <a:xfrm>
            <a:off x="755650" y="2549525"/>
            <a:ext cx="3759200" cy="8572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Click on Sort &amp; Filter.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EE5E6C-95D3-41FB-8FC4-A983E4A3473C}"/>
              </a:ext>
            </a:extLst>
          </p:cNvPr>
          <p:cNvSpPr/>
          <p:nvPr/>
        </p:nvSpPr>
        <p:spPr>
          <a:xfrm>
            <a:off x="2967038" y="2527328"/>
            <a:ext cx="1885950" cy="1884362"/>
          </a:xfrm>
          <a:prstGeom prst="ellipse">
            <a:avLst/>
          </a:prstGeom>
          <a:solidFill>
            <a:srgbClr val="BC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Can anyone remember how to sort the data?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B0E5ED-D952-4402-89A0-AE27A1DB7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537" y="5214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3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93286D-49CC-4B01-8C70-C243D368B81E}"/>
              </a:ext>
            </a:extLst>
          </p:cNvPr>
          <p:cNvSpPr/>
          <p:nvPr/>
        </p:nvSpPr>
        <p:spPr>
          <a:xfrm>
            <a:off x="755650" y="1585913"/>
            <a:ext cx="1698625" cy="450691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9FB222-A408-47B0-A3A3-7D7F302707F0}"/>
              </a:ext>
            </a:extLst>
          </p:cNvPr>
          <p:cNvSpPr/>
          <p:nvPr/>
        </p:nvSpPr>
        <p:spPr>
          <a:xfrm>
            <a:off x="2560638" y="5095875"/>
            <a:ext cx="2432050" cy="996950"/>
          </a:xfrm>
          <a:prstGeom prst="rect">
            <a:avLst/>
          </a:prstGeom>
          <a:solidFill>
            <a:srgbClr val="BCE2CD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340" name="Title 5">
            <a:extLst>
              <a:ext uri="{FF2B5EF4-FFF2-40B4-BE49-F238E27FC236}">
                <a16:creationId xmlns:a16="http://schemas.microsoft.com/office/drawing/2014/main" id="{E13BF3FF-34E6-4A87-BCE9-225D463C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Adding Data</a:t>
            </a:r>
          </a:p>
        </p:txBody>
      </p:sp>
      <p:pic>
        <p:nvPicPr>
          <p:cNvPr id="14341" name="Picture 7">
            <a:extLst>
              <a:ext uri="{FF2B5EF4-FFF2-40B4-BE49-F238E27FC236}">
                <a16:creationId xmlns:a16="http://schemas.microsoft.com/office/drawing/2014/main" id="{DA78A517-271A-4F8E-A767-B42CE354C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585913"/>
            <a:ext cx="5811837" cy="3398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Content Placeholder 6">
            <a:extLst>
              <a:ext uri="{FF2B5EF4-FFF2-40B4-BE49-F238E27FC236}">
                <a16:creationId xmlns:a16="http://schemas.microsoft.com/office/drawing/2014/main" id="{1711B934-1304-4083-83FC-24DD4959F48D}"/>
              </a:ext>
            </a:extLst>
          </p:cNvPr>
          <p:cNvSpPr>
            <a:spLocks/>
          </p:cNvSpPr>
          <p:nvPr/>
        </p:nvSpPr>
        <p:spPr bwMode="auto">
          <a:xfrm>
            <a:off x="755650" y="1585913"/>
            <a:ext cx="1698625" cy="4506912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What if we needed to add extra pupils to the list?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What if we needed to add an extra week of scores? 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8048AAE-5604-4EF3-A0A6-61F95709DCD6}"/>
              </a:ext>
            </a:extLst>
          </p:cNvPr>
          <p:cNvSpPr>
            <a:spLocks/>
          </p:cNvSpPr>
          <p:nvPr/>
        </p:nvSpPr>
        <p:spPr bwMode="auto">
          <a:xfrm>
            <a:off x="2576513" y="5094288"/>
            <a:ext cx="2416175" cy="99853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We can type extra rows at the bottom.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7BDB96-8421-4C52-BE92-13947B77FB18}"/>
              </a:ext>
            </a:extLst>
          </p:cNvPr>
          <p:cNvSpPr/>
          <p:nvPr/>
        </p:nvSpPr>
        <p:spPr>
          <a:xfrm>
            <a:off x="5113338" y="5094288"/>
            <a:ext cx="3275012" cy="998537"/>
          </a:xfrm>
          <a:prstGeom prst="rect">
            <a:avLst/>
          </a:prstGeom>
          <a:solidFill>
            <a:srgbClr val="BCE2CD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21589AB-6A5C-42FA-BDF1-3A9F4BBFC702}"/>
              </a:ext>
            </a:extLst>
          </p:cNvPr>
          <p:cNvSpPr>
            <a:spLocks/>
          </p:cNvSpPr>
          <p:nvPr/>
        </p:nvSpPr>
        <p:spPr bwMode="auto">
          <a:xfrm>
            <a:off x="5099050" y="5094288"/>
            <a:ext cx="3289300" cy="99853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We can also insert rows or columns in a particular place.</a:t>
            </a:r>
          </a:p>
        </p:txBody>
      </p:sp>
      <p:cxnSp>
        <p:nvCxnSpPr>
          <p:cNvPr id="15" name="A Font Style">
            <a:extLst>
              <a:ext uri="{FF2B5EF4-FFF2-40B4-BE49-F238E27FC236}">
                <a16:creationId xmlns:a16="http://schemas.microsoft.com/office/drawing/2014/main" id="{CB04A670-105D-464E-9611-8FC7F9BD5568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3736975" y="4860925"/>
            <a:ext cx="39688" cy="234950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A Font Style">
            <a:extLst>
              <a:ext uri="{FF2B5EF4-FFF2-40B4-BE49-F238E27FC236}">
                <a16:creationId xmlns:a16="http://schemas.microsoft.com/office/drawing/2014/main" id="{D4E0C335-47B7-4246-9D89-295F1B291B22}"/>
              </a:ext>
            </a:extLst>
          </p:cNvPr>
          <p:cNvCxnSpPr>
            <a:stCxn id="13" idx="0"/>
          </p:cNvCxnSpPr>
          <p:nvPr/>
        </p:nvCxnSpPr>
        <p:spPr>
          <a:xfrm flipV="1">
            <a:off x="6751638" y="4711700"/>
            <a:ext cx="255587" cy="382588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7FD6B4-4C4F-41FC-83DA-60518ADFC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962" y="5159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6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542-337C-4EE0-B90F-9469E217BD40}"/>
              </a:ext>
            </a:extLst>
          </p:cNvPr>
          <p:cNvSpPr/>
          <p:nvPr/>
        </p:nvSpPr>
        <p:spPr>
          <a:xfrm>
            <a:off x="755650" y="1587500"/>
            <a:ext cx="7631113" cy="658813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A087A7-1653-4680-9E0D-BE78FFA711A7}"/>
              </a:ext>
            </a:extLst>
          </p:cNvPr>
          <p:cNvSpPr/>
          <p:nvPr/>
        </p:nvSpPr>
        <p:spPr>
          <a:xfrm>
            <a:off x="755650" y="2346325"/>
            <a:ext cx="3236913" cy="3746500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364" name="Title 5">
            <a:extLst>
              <a:ext uri="{FF2B5EF4-FFF2-40B4-BE49-F238E27FC236}">
                <a16:creationId xmlns:a16="http://schemas.microsoft.com/office/drawing/2014/main" id="{DF2B6C42-EB4F-4D1D-97F2-8FF84B50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Editing Data</a:t>
            </a:r>
          </a:p>
        </p:txBody>
      </p:sp>
      <p:sp>
        <p:nvSpPr>
          <p:cNvPr id="15365" name="Content Placeholder 6">
            <a:extLst>
              <a:ext uri="{FF2B5EF4-FFF2-40B4-BE49-F238E27FC236}">
                <a16:creationId xmlns:a16="http://schemas.microsoft.com/office/drawing/2014/main" id="{61CD07CC-8516-4C97-A43B-9379DA4A42CC}"/>
              </a:ext>
            </a:extLst>
          </p:cNvPr>
          <p:cNvSpPr>
            <a:spLocks/>
          </p:cNvSpPr>
          <p:nvPr/>
        </p:nvSpPr>
        <p:spPr bwMode="auto">
          <a:xfrm>
            <a:off x="755650" y="2346325"/>
            <a:ext cx="3240088" cy="37465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In a spreadsheet, they can be edited and the formulas will automatically recalculate the correct totals and averages.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How is this different to if we were using pen and paper with a calculator?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Will we need to re-sort data after it has been recalculated?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9EE06-1793-4CE4-9838-F4EE3463856E}"/>
              </a:ext>
            </a:extLst>
          </p:cNvPr>
          <p:cNvSpPr/>
          <p:nvPr/>
        </p:nvSpPr>
        <p:spPr>
          <a:xfrm>
            <a:off x="4113213" y="4940300"/>
            <a:ext cx="4275137" cy="1152525"/>
          </a:xfrm>
          <a:prstGeom prst="rect">
            <a:avLst/>
          </a:prstGeom>
          <a:solidFill>
            <a:srgbClr val="BCE2CD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367" name="Content Placeholder 6">
            <a:extLst>
              <a:ext uri="{FF2B5EF4-FFF2-40B4-BE49-F238E27FC236}">
                <a16:creationId xmlns:a16="http://schemas.microsoft.com/office/drawing/2014/main" id="{D4D08E4E-2B82-4B9E-8C23-07D3A79EA701}"/>
              </a:ext>
            </a:extLst>
          </p:cNvPr>
          <p:cNvSpPr>
            <a:spLocks/>
          </p:cNvSpPr>
          <p:nvPr/>
        </p:nvSpPr>
        <p:spPr bwMode="auto">
          <a:xfrm>
            <a:off x="4113213" y="4940300"/>
            <a:ext cx="4275137" cy="115252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What will be the effect if this score was wrong and needed to be changed?</a:t>
            </a:r>
          </a:p>
        </p:txBody>
      </p:sp>
      <p:pic>
        <p:nvPicPr>
          <p:cNvPr id="15368" name="Picture 17">
            <a:extLst>
              <a:ext uri="{FF2B5EF4-FFF2-40B4-BE49-F238E27FC236}">
                <a16:creationId xmlns:a16="http://schemas.microsoft.com/office/drawing/2014/main" id="{CC85C34C-0D4F-4828-A55E-3216AFEA2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2343150"/>
            <a:ext cx="4273550" cy="249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Content Placeholder 6">
            <a:extLst>
              <a:ext uri="{FF2B5EF4-FFF2-40B4-BE49-F238E27FC236}">
                <a16:creationId xmlns:a16="http://schemas.microsoft.com/office/drawing/2014/main" id="{B4887FA1-7E2E-4073-AFD6-C766529EA025}"/>
              </a:ext>
            </a:extLst>
          </p:cNvPr>
          <p:cNvSpPr>
            <a:spLocks/>
          </p:cNvSpPr>
          <p:nvPr/>
        </p:nvSpPr>
        <p:spPr bwMode="auto">
          <a:xfrm>
            <a:off x="755650" y="1585913"/>
            <a:ext cx="7632700" cy="6604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What if someone’s scores were wrong?</a:t>
            </a:r>
          </a:p>
        </p:txBody>
      </p:sp>
      <p:cxnSp>
        <p:nvCxnSpPr>
          <p:cNvPr id="21" name="A Font Style">
            <a:extLst>
              <a:ext uri="{FF2B5EF4-FFF2-40B4-BE49-F238E27FC236}">
                <a16:creationId xmlns:a16="http://schemas.microsoft.com/office/drawing/2014/main" id="{3AD53FAB-9001-46A8-886C-A67330055575}"/>
              </a:ext>
            </a:extLst>
          </p:cNvPr>
          <p:cNvCxnSpPr>
            <a:stCxn id="13" idx="0"/>
          </p:cNvCxnSpPr>
          <p:nvPr/>
        </p:nvCxnSpPr>
        <p:spPr>
          <a:xfrm flipV="1">
            <a:off x="6251575" y="4760913"/>
            <a:ext cx="457200" cy="179387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17D037F-22F9-4A17-8AED-770AE949A9FD}"/>
              </a:ext>
            </a:extLst>
          </p:cNvPr>
          <p:cNvSpPr/>
          <p:nvPr/>
        </p:nvSpPr>
        <p:spPr>
          <a:xfrm>
            <a:off x="6699250" y="4660900"/>
            <a:ext cx="357188" cy="139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AF07C9-2F61-4A89-95FF-95CEDF192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7" y="8540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>
            <a:extLst>
              <a:ext uri="{FF2B5EF4-FFF2-40B4-BE49-F238E27FC236}">
                <a16:creationId xmlns:a16="http://schemas.microsoft.com/office/drawing/2014/main" id="{AD592FFC-780E-4C68-AA2B-89FB3E1E4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Find the Formulas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246869-F635-4FB6-A9ED-FE5A4B6BE2CF}"/>
              </a:ext>
            </a:extLst>
          </p:cNvPr>
          <p:cNvSpPr/>
          <p:nvPr/>
        </p:nvSpPr>
        <p:spPr>
          <a:xfrm>
            <a:off x="755650" y="1585913"/>
            <a:ext cx="7632700" cy="450691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388" name="Content Placeholder 6">
            <a:extLst>
              <a:ext uri="{FF2B5EF4-FFF2-40B4-BE49-F238E27FC236}">
                <a16:creationId xmlns:a16="http://schemas.microsoft.com/office/drawing/2014/main" id="{26DC63D4-7654-4B11-AFFB-BFE3F51BE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85913"/>
            <a:ext cx="1981200" cy="4506912"/>
          </a:xfrm>
        </p:spPr>
        <p:txBody>
          <a:bodyPr anchor="ctr"/>
          <a:lstStyle/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Using the Spelling Test Scores Activity Sheet, can you add and edit the data as instructed?</a:t>
            </a:r>
          </a:p>
        </p:txBody>
      </p:sp>
      <p:pic>
        <p:nvPicPr>
          <p:cNvPr id="16389" name="Individual Work">
            <a:extLst>
              <a:ext uri="{FF2B5EF4-FFF2-40B4-BE49-F238E27FC236}">
                <a16:creationId xmlns:a16="http://schemas.microsoft.com/office/drawing/2014/main" id="{CBAD4FC3-AF60-4AD0-953A-7C487F11F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33457-047D-433B-8F2B-8D6FFF5BE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850" y="1719263"/>
            <a:ext cx="2997200" cy="4240212"/>
          </a:xfrm>
          <a:prstGeom prst="rect">
            <a:avLst/>
          </a:prstGeom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34988-C550-4F0C-A3E9-CC07B5645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00" y="1719263"/>
            <a:ext cx="2998788" cy="4240212"/>
          </a:xfrm>
          <a:prstGeom prst="rect">
            <a:avLst/>
          </a:prstGeom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7839ED-676E-45EF-891C-A04B7B9B1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542" y="6127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878558E-C7B1-4974-9ACA-28B4398A1EE2}"/>
              </a:ext>
            </a:extLst>
          </p:cNvPr>
          <p:cNvSpPr/>
          <p:nvPr/>
        </p:nvSpPr>
        <p:spPr>
          <a:xfrm>
            <a:off x="750888" y="2532063"/>
            <a:ext cx="7637462" cy="3560762"/>
          </a:xfrm>
          <a:prstGeom prst="rect">
            <a:avLst/>
          </a:prstGeom>
          <a:solidFill>
            <a:srgbClr val="78A2B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411" name="Title 5">
            <a:extLst>
              <a:ext uri="{FF2B5EF4-FFF2-40B4-BE49-F238E27FC236}">
                <a16:creationId xmlns:a16="http://schemas.microsoft.com/office/drawing/2014/main" id="{AB969C3E-844B-447C-9429-D8CA96D90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Find the Formulas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EE7A9-227C-494F-BB33-6D62B1286700}"/>
              </a:ext>
            </a:extLst>
          </p:cNvPr>
          <p:cNvSpPr/>
          <p:nvPr/>
        </p:nvSpPr>
        <p:spPr>
          <a:xfrm>
            <a:off x="755650" y="1585913"/>
            <a:ext cx="7632700" cy="844550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908BF2-F1CA-4DAF-A4F3-51C2F685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77975"/>
            <a:ext cx="7632700" cy="852488"/>
          </a:xfrm>
        </p:spPr>
        <p:txBody>
          <a:bodyPr rtlCol="0" anchor="ctr">
            <a:noAutofit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latin typeface="Sassoon Infant Md" panose="02000603050000020003" pitchFamily="50" charset="0"/>
                <a:cs typeface="+mn-cs"/>
              </a:rPr>
              <a:t>Challenge: </a:t>
            </a:r>
            <a:r>
              <a:rPr lang="en-GB" dirty="0">
                <a:cs typeface="+mn-cs"/>
              </a:rPr>
              <a:t>After saving your work, try</a:t>
            </a:r>
            <a:br>
              <a:rPr lang="en-GB" dirty="0">
                <a:cs typeface="+mn-cs"/>
              </a:rPr>
            </a:br>
            <a:r>
              <a:rPr lang="en-GB" dirty="0">
                <a:cs typeface="+mn-cs"/>
              </a:rPr>
              <a:t>experimenting with the ‘Conditional Formatting’ tools.</a:t>
            </a:r>
          </a:p>
        </p:txBody>
      </p:sp>
      <p:pic>
        <p:nvPicPr>
          <p:cNvPr id="17414" name="Picture 10">
            <a:extLst>
              <a:ext uri="{FF2B5EF4-FFF2-40B4-BE49-F238E27FC236}">
                <a16:creationId xmlns:a16="http://schemas.microsoft.com/office/drawing/2014/main" id="{BB918541-CA5F-45C6-A87A-DAC2A0D45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941638"/>
            <a:ext cx="4937125" cy="303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11">
            <a:extLst>
              <a:ext uri="{FF2B5EF4-FFF2-40B4-BE49-F238E27FC236}">
                <a16:creationId xmlns:a16="http://schemas.microsoft.com/office/drawing/2014/main" id="{BF9CDBBA-35AB-4AA4-A57F-7A6B7215F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9" t="6435" r="29921" b="45114"/>
          <a:stretch>
            <a:fillRect/>
          </a:stretch>
        </p:blipFill>
        <p:spPr bwMode="auto">
          <a:xfrm>
            <a:off x="6788150" y="2605088"/>
            <a:ext cx="1503363" cy="304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7BC850-C61C-4701-AC0D-42746E7C16F5}"/>
              </a:ext>
            </a:extLst>
          </p:cNvPr>
          <p:cNvSpPr/>
          <p:nvPr/>
        </p:nvSpPr>
        <p:spPr>
          <a:xfrm>
            <a:off x="752475" y="2532063"/>
            <a:ext cx="2681288" cy="3560762"/>
          </a:xfrm>
          <a:prstGeom prst="rect">
            <a:avLst/>
          </a:prstGeom>
          <a:solidFill>
            <a:srgbClr val="BCE2CD">
              <a:alpha val="8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D514915C-AB05-4B67-89EF-A1BA04C3B881}"/>
              </a:ext>
            </a:extLst>
          </p:cNvPr>
          <p:cNvSpPr txBox="1">
            <a:spLocks/>
          </p:cNvSpPr>
          <p:nvPr/>
        </p:nvSpPr>
        <p:spPr>
          <a:xfrm>
            <a:off x="752475" y="2533650"/>
            <a:ext cx="2676525" cy="35591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Highlight a set of cells first, e.g. the % column.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Click on the Conditional Formatting menu, then ‘Data Bars’ or ‘Icon Sets’.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Try some selections and see what effect they have.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Can you explain what is being represented?</a:t>
            </a:r>
          </a:p>
        </p:txBody>
      </p:sp>
      <p:pic>
        <p:nvPicPr>
          <p:cNvPr id="17418" name="Pairs">
            <a:extLst>
              <a:ext uri="{FF2B5EF4-FFF2-40B4-BE49-F238E27FC236}">
                <a16:creationId xmlns:a16="http://schemas.microsoft.com/office/drawing/2014/main" id="{21646E9D-DE15-4B5A-91AB-A2A156C02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C806B9-0BC7-40A9-913E-2C4755B0F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888" y="72676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</TotalTime>
  <Words>435</Words>
  <Application>Microsoft Office PowerPoint</Application>
  <PresentationFormat>On-screen Show (4:3)</PresentationFormat>
  <Paragraphs>46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BPreplay</vt:lpstr>
      <vt:lpstr>Sassoon Infant Rg</vt:lpstr>
      <vt:lpstr>Sassoon Infant Md</vt:lpstr>
      <vt:lpstr>Arial</vt:lpstr>
      <vt:lpstr>Office Theme</vt:lpstr>
      <vt:lpstr>PowerPoint Presentation</vt:lpstr>
      <vt:lpstr>PowerPoint Presentation</vt:lpstr>
      <vt:lpstr>Totals and Averages</vt:lpstr>
      <vt:lpstr>Totals and Averages</vt:lpstr>
      <vt:lpstr>Calculate and Sort</vt:lpstr>
      <vt:lpstr>Adding Data</vt:lpstr>
      <vt:lpstr>Editing Data</vt:lpstr>
      <vt:lpstr>Find the Formulas</vt:lpstr>
      <vt:lpstr>Find the Formulas</vt:lpstr>
      <vt:lpstr>Plenary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Katie Barker</cp:lastModifiedBy>
  <cp:revision>113</cp:revision>
  <dcterms:created xsi:type="dcterms:W3CDTF">2014-10-01T16:09:27Z</dcterms:created>
  <dcterms:modified xsi:type="dcterms:W3CDTF">2021-01-25T15:32:42Z</dcterms:modified>
</cp:coreProperties>
</file>