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79" r:id="rId2"/>
    <p:sldId id="292" r:id="rId3"/>
    <p:sldId id="281" r:id="rId4"/>
    <p:sldId id="274" r:id="rId5"/>
    <p:sldId id="273" r:id="rId6"/>
    <p:sldId id="280" r:id="rId7"/>
    <p:sldId id="282" r:id="rId8"/>
    <p:sldId id="283" r:id="rId9"/>
    <p:sldId id="284" r:id="rId10"/>
    <p:sldId id="287" r:id="rId11"/>
    <p:sldId id="286" r:id="rId12"/>
    <p:sldId id="277" r:id="rId13"/>
    <p:sldId id="275" r:id="rId14"/>
    <p:sldId id="288" r:id="rId15"/>
    <p:sldId id="289" r:id="rId16"/>
    <p:sldId id="290" r:id="rId17"/>
    <p:sldId id="291" r:id="rId18"/>
    <p:sldId id="267" r:id="rId19"/>
  </p:sldIdLst>
  <p:sldSz cx="9144000" cy="6858000" type="screen4x3"/>
  <p:notesSz cx="6858000" cy="9144000"/>
  <p:embeddedFontLst>
    <p:embeddedFont>
      <p:font typeface="Twinkl" charset="0"/>
      <p:regular r:id="rId22"/>
      <p:bold r:id="rId23"/>
    </p:embeddedFont>
    <p:embeddedFont>
      <p:font typeface="Twinkl SemiBold" charset="0"/>
      <p:bold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57"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7A8"/>
    <a:srgbClr val="FFFFFF"/>
    <a:srgbClr val="000000"/>
    <a:srgbClr val="EF7E19"/>
    <a:srgbClr val="E84D15"/>
    <a:srgbClr val="DE1E5A"/>
    <a:srgbClr val="18A0DB"/>
    <a:srgbClr val="BC0105"/>
    <a:srgbClr val="4DB1E3"/>
    <a:srgbClr val="80C1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1" autoAdjust="0"/>
    <p:restoredTop sz="94660"/>
  </p:normalViewPr>
  <p:slideViewPr>
    <p:cSldViewPr snapToGrid="0" showGuides="1">
      <p:cViewPr varScale="1">
        <p:scale>
          <a:sx n="73" d="100"/>
          <a:sy n="73" d="100"/>
        </p:scale>
        <p:origin x="-1158" y="-102"/>
      </p:cViewPr>
      <p:guideLst>
        <p:guide orient="horz" pos="2183"/>
        <p:guide orient="horz" pos="3974"/>
        <p:guide orient="horz" pos="346"/>
        <p:guide orient="horz" pos="482"/>
        <p:guide orient="horz" pos="3838"/>
        <p:guide pos="2857"/>
        <p:guide pos="340"/>
        <p:guide pos="5420"/>
        <p:guide pos="476"/>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11/01/2021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11/01/2021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once</a:t>
            </a:r>
            <a:r>
              <a:rPr lang="en-AU" baseline="0" dirty="0"/>
              <a:t> to reveal the sun options, click again for answer to be revealed</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pPr/>
              <a:t>7</a:t>
            </a:fld>
            <a:endParaRPr lang="en-GB"/>
          </a:p>
        </p:txBody>
      </p:sp>
    </p:spTree>
    <p:extLst>
      <p:ext uri="{BB962C8B-B14F-4D97-AF65-F5344CB8AC3E}">
        <p14:creationId xmlns:p14="http://schemas.microsoft.com/office/powerpoint/2010/main" xmlns="" val="3305128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207215-698E-42A8-BBF3-F3BF7BD5FE84}"/>
              </a:ext>
            </a:extLst>
          </p:cNvPr>
          <p:cNvSpPr>
            <a:spLocks noGrp="1"/>
          </p:cNvSpPr>
          <p:nvPr>
            <p:ph type="dt" sz="half" idx="10"/>
          </p:nvPr>
        </p:nvSpPr>
        <p:spPr>
          <a:xfrm>
            <a:off x="628650" y="6356352"/>
            <a:ext cx="2057400" cy="365125"/>
          </a:xfrm>
          <a:prstGeom prst="rect">
            <a:avLst/>
          </a:prstGeom>
        </p:spPr>
        <p:txBody>
          <a:bodyPr lIns="68900" tIns="34450" rIns="68900" bIns="34450"/>
          <a:lstStyle/>
          <a:p>
            <a:fld id="{01CFD9D7-A320-432B-AEAD-1BC8512DD9E6}" type="datetimeFigureOut">
              <a:rPr lang="en-GB" smtClean="0"/>
              <a:pPr/>
              <a:t>11/01/2021</a:t>
            </a:fld>
            <a:endParaRPr lang="en-GB"/>
          </a:p>
        </p:txBody>
      </p:sp>
      <p:sp>
        <p:nvSpPr>
          <p:cNvPr id="3" name="Footer Placeholder 2">
            <a:extLst>
              <a:ext uri="{FF2B5EF4-FFF2-40B4-BE49-F238E27FC236}">
                <a16:creationId xmlns:a16="http://schemas.microsoft.com/office/drawing/2014/main" xmlns="" id="{E6099A04-AF2F-4FE1-AD63-425DB756AD78}"/>
              </a:ext>
            </a:extLst>
          </p:cNvPr>
          <p:cNvSpPr>
            <a:spLocks noGrp="1"/>
          </p:cNvSpPr>
          <p:nvPr>
            <p:ph type="ftr" sz="quarter" idx="11"/>
          </p:nvPr>
        </p:nvSpPr>
        <p:spPr>
          <a:xfrm>
            <a:off x="3028950" y="6356352"/>
            <a:ext cx="3086100" cy="365125"/>
          </a:xfrm>
          <a:prstGeom prst="rect">
            <a:avLst/>
          </a:prstGeom>
        </p:spPr>
        <p:txBody>
          <a:bodyPr lIns="68900" tIns="34450" rIns="68900" bIns="34450"/>
          <a:lstStyle/>
          <a:p>
            <a:endParaRPr lang="en-GB"/>
          </a:p>
        </p:txBody>
      </p:sp>
      <p:sp>
        <p:nvSpPr>
          <p:cNvPr id="4" name="Slide Number Placeholder 3">
            <a:extLst>
              <a:ext uri="{FF2B5EF4-FFF2-40B4-BE49-F238E27FC236}">
                <a16:creationId xmlns:a16="http://schemas.microsoft.com/office/drawing/2014/main" xmlns="" id="{F4220AEA-9284-4166-B128-E601569AC568}"/>
              </a:ext>
            </a:extLst>
          </p:cNvPr>
          <p:cNvSpPr>
            <a:spLocks noGrp="1"/>
          </p:cNvSpPr>
          <p:nvPr>
            <p:ph type="sldNum" sz="quarter" idx="12"/>
          </p:nvPr>
        </p:nvSpPr>
        <p:spPr>
          <a:xfrm>
            <a:off x="6457950" y="6356352"/>
            <a:ext cx="2057400" cy="365125"/>
          </a:xfrm>
          <a:prstGeom prst="rect">
            <a:avLst/>
          </a:prstGeom>
        </p:spPr>
        <p:txBody>
          <a:bodyPr lIns="68900" tIns="34450" rIns="68900" bIns="34450"/>
          <a:lstStyle/>
          <a:p>
            <a:fld id="{73B8769B-2D6B-4A6E-894A-D97444C501AF}" type="slidenum">
              <a:rPr lang="en-GB" smtClean="0"/>
              <a:pPr/>
              <a:t>‹#›</a:t>
            </a:fld>
            <a:endParaRPr lang="en-GB"/>
          </a:p>
        </p:txBody>
      </p:sp>
    </p:spTree>
    <p:extLst>
      <p:ext uri="{BB962C8B-B14F-4D97-AF65-F5344CB8AC3E}">
        <p14:creationId xmlns:p14="http://schemas.microsoft.com/office/powerpoint/2010/main" xmlns="" val="44812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4"/>
            <a:ext cx="8220075" cy="4889939"/>
          </a:xfrm>
        </p:spPr>
        <p:txBody>
          <a:bodyPr/>
          <a:lstStyle/>
          <a:p>
            <a:r>
              <a:rPr lang="en-US" sz="3600" u="sng" dirty="0" smtClean="0">
                <a:solidFill>
                  <a:schemeClr val="tx1"/>
                </a:solidFill>
                <a:latin typeface="Comic Sans MS - 36"/>
              </a:rPr>
              <a:t>LI: I can find patterns in the way the size of shadows </a:t>
            </a:r>
            <a:r>
              <a:rPr lang="en-US" sz="3600" u="sng" dirty="0" smtClean="0">
                <a:solidFill>
                  <a:schemeClr val="tx1"/>
                </a:solidFill>
                <a:latin typeface="Comic Sans MS - 36"/>
              </a:rPr>
              <a:t>change.</a:t>
            </a:r>
            <a:endParaRPr lang="en-GB" sz="3600" dirty="0">
              <a:solidFill>
                <a:schemeClr val="tx1"/>
              </a:solidFill>
            </a:endParaRPr>
          </a:p>
        </p:txBody>
      </p:sp>
    </p:spTree>
    <p:extLst>
      <p:ext uri="{BB962C8B-B14F-4D97-AF65-F5344CB8AC3E}">
        <p14:creationId xmlns:p14="http://schemas.microsoft.com/office/powerpoint/2010/main" xmlns=""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8193" y="274320"/>
            <a:ext cx="87390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xmlns="" id="{E10078C6-68EF-4EBB-8EA0-E93517376617}"/>
              </a:ext>
            </a:extLst>
          </p:cNvPr>
          <p:cNvSpPr txBox="1"/>
          <p:nvPr/>
        </p:nvSpPr>
        <p:spPr>
          <a:xfrm>
            <a:off x="720091" y="652768"/>
            <a:ext cx="1623797" cy="346572"/>
          </a:xfrm>
          <a:prstGeom prst="rect">
            <a:avLst/>
          </a:prstGeom>
          <a:noFill/>
        </p:spPr>
        <p:txBody>
          <a:bodyPr vert="horz" lIns="68900" tIns="34450" rIns="68900" bIns="34450" rtlCol="0">
            <a:spAutoFit/>
          </a:bodyPr>
          <a:lstStyle/>
          <a:p>
            <a:r>
              <a:rPr lang="en-GB">
                <a:solidFill>
                  <a:srgbClr val="000000"/>
                </a:solidFill>
                <a:latin typeface="Arial - 36"/>
              </a:rPr>
              <a:t>Explore:</a:t>
            </a:r>
          </a:p>
        </p:txBody>
      </p:sp>
      <p:sp>
        <p:nvSpPr>
          <p:cNvPr id="3" name="TextBox 2">
            <a:extLst>
              <a:ext uri="{FF2B5EF4-FFF2-40B4-BE49-F238E27FC236}">
                <a16:creationId xmlns:a16="http://schemas.microsoft.com/office/drawing/2014/main" xmlns="" id="{54C7435D-BB91-4A01-A4E6-7759D348BB74}"/>
              </a:ext>
            </a:extLst>
          </p:cNvPr>
          <p:cNvSpPr txBox="1"/>
          <p:nvPr/>
        </p:nvSpPr>
        <p:spPr>
          <a:xfrm>
            <a:off x="1680210" y="1502154"/>
            <a:ext cx="6972300" cy="623571"/>
          </a:xfrm>
          <a:prstGeom prst="rect">
            <a:avLst/>
          </a:prstGeom>
          <a:noFill/>
        </p:spPr>
        <p:txBody>
          <a:bodyPr vert="horz" lIns="68900" tIns="34450" rIns="68900" bIns="34450" rtlCol="0">
            <a:spAutoFit/>
          </a:bodyPr>
          <a:lstStyle/>
          <a:p>
            <a:r>
              <a:rPr lang="en-US" dirty="0">
                <a:solidFill>
                  <a:srgbClr val="000000"/>
                </a:solidFill>
                <a:latin typeface="Arial - 36"/>
              </a:rPr>
              <a:t>Choose one object </a:t>
            </a:r>
            <a:r>
              <a:rPr lang="en-US" dirty="0" smtClean="0">
                <a:solidFill>
                  <a:srgbClr val="000000"/>
                </a:solidFill>
                <a:latin typeface="Arial - 36"/>
              </a:rPr>
              <a:t>from around your house and </a:t>
            </a:r>
            <a:r>
              <a:rPr lang="en-US" dirty="0">
                <a:solidFill>
                  <a:srgbClr val="000000"/>
                </a:solidFill>
                <a:latin typeface="Arial - 36"/>
              </a:rPr>
              <a:t>see if you can create shadows in different directions and different sizes. </a:t>
            </a:r>
            <a:endParaRPr lang="en-GB" dirty="0">
              <a:solidFill>
                <a:srgbClr val="000000"/>
              </a:solidFill>
              <a:latin typeface="Arial - 36"/>
            </a:endParaRPr>
          </a:p>
        </p:txBody>
      </p:sp>
      <p:sp>
        <p:nvSpPr>
          <p:cNvPr id="4" name="TextBox 3">
            <a:extLst>
              <a:ext uri="{FF2B5EF4-FFF2-40B4-BE49-F238E27FC236}">
                <a16:creationId xmlns:a16="http://schemas.microsoft.com/office/drawing/2014/main" xmlns="" id="{9D7694A4-6F9E-44C1-BBB5-3212BE577A55}"/>
              </a:ext>
            </a:extLst>
          </p:cNvPr>
          <p:cNvSpPr txBox="1"/>
          <p:nvPr/>
        </p:nvSpPr>
        <p:spPr>
          <a:xfrm>
            <a:off x="5208814" y="5198223"/>
            <a:ext cx="3600450" cy="623571"/>
          </a:xfrm>
          <a:prstGeom prst="rect">
            <a:avLst/>
          </a:prstGeom>
          <a:noFill/>
        </p:spPr>
        <p:txBody>
          <a:bodyPr vert="horz" lIns="68900" tIns="34450" rIns="68900" bIns="34450" rtlCol="0">
            <a:spAutoFit/>
          </a:bodyPr>
          <a:lstStyle/>
          <a:p>
            <a:r>
              <a:rPr lang="en-GB" dirty="0">
                <a:solidFill>
                  <a:srgbClr val="000000"/>
                </a:solidFill>
                <a:latin typeface="Arial - 36"/>
              </a:rPr>
              <a:t>Talk about why you think this is possible or not possible</a:t>
            </a:r>
          </a:p>
        </p:txBody>
      </p:sp>
      <p:sp>
        <p:nvSpPr>
          <p:cNvPr id="5" name="TextBox 4">
            <a:extLst>
              <a:ext uri="{FF2B5EF4-FFF2-40B4-BE49-F238E27FC236}">
                <a16:creationId xmlns:a16="http://schemas.microsoft.com/office/drawing/2014/main" xmlns="" id="{17729C15-069B-4579-9FAB-183A8ACB8BFD}"/>
              </a:ext>
            </a:extLst>
          </p:cNvPr>
          <p:cNvSpPr txBox="1"/>
          <p:nvPr/>
        </p:nvSpPr>
        <p:spPr>
          <a:xfrm rot="20373181">
            <a:off x="484959" y="5119042"/>
            <a:ext cx="5505130" cy="346572"/>
          </a:xfrm>
          <a:prstGeom prst="rect">
            <a:avLst/>
          </a:prstGeom>
          <a:noFill/>
        </p:spPr>
        <p:txBody>
          <a:bodyPr vert="horz" lIns="68900" tIns="34450" rIns="68900" bIns="34450" rtlCol="0">
            <a:spAutoFit/>
          </a:bodyPr>
          <a:lstStyle/>
          <a:p>
            <a:r>
              <a:rPr lang="en-US" dirty="0">
                <a:solidFill>
                  <a:srgbClr val="000000"/>
                </a:solidFill>
                <a:latin typeface="Arial - 36"/>
              </a:rPr>
              <a:t>W</a:t>
            </a:r>
            <a:r>
              <a:rPr lang="en-US" dirty="0" smtClean="0">
                <a:solidFill>
                  <a:srgbClr val="000000"/>
                </a:solidFill>
                <a:latin typeface="Arial - 36"/>
              </a:rPr>
              <a:t>hat </a:t>
            </a:r>
            <a:r>
              <a:rPr lang="en-US" dirty="0">
                <a:solidFill>
                  <a:srgbClr val="000000"/>
                </a:solidFill>
                <a:latin typeface="Arial - 36"/>
              </a:rPr>
              <a:t>is affecting the shadow?</a:t>
            </a:r>
            <a:endParaRPr lang="en-GB" dirty="0">
              <a:solidFill>
                <a:srgbClr val="000000"/>
              </a:solidFill>
              <a:latin typeface="Arial - 36"/>
            </a:endParaRPr>
          </a:p>
        </p:txBody>
      </p:sp>
      <p:sp>
        <p:nvSpPr>
          <p:cNvPr id="6" name="TextBox 5">
            <a:extLst>
              <a:ext uri="{FF2B5EF4-FFF2-40B4-BE49-F238E27FC236}">
                <a16:creationId xmlns:a16="http://schemas.microsoft.com/office/drawing/2014/main" xmlns="" id="{90963597-5EE9-494F-824B-EAB73B1C3646}"/>
              </a:ext>
            </a:extLst>
          </p:cNvPr>
          <p:cNvSpPr txBox="1"/>
          <p:nvPr/>
        </p:nvSpPr>
        <p:spPr>
          <a:xfrm>
            <a:off x="1665514" y="3614098"/>
            <a:ext cx="5429250" cy="346572"/>
          </a:xfrm>
          <a:prstGeom prst="rect">
            <a:avLst/>
          </a:prstGeom>
          <a:noFill/>
        </p:spPr>
        <p:txBody>
          <a:bodyPr vert="horz" lIns="68900" tIns="34450" rIns="68900" bIns="34450" rtlCol="0">
            <a:spAutoFit/>
          </a:bodyPr>
          <a:lstStyle/>
          <a:p>
            <a:r>
              <a:rPr lang="en-US" dirty="0" smtClean="0">
                <a:solidFill>
                  <a:srgbClr val="000000"/>
                </a:solidFill>
                <a:latin typeface="Arial - 36"/>
              </a:rPr>
              <a:t>Record </a:t>
            </a:r>
            <a:r>
              <a:rPr lang="en-US" dirty="0" smtClean="0">
                <a:solidFill>
                  <a:srgbClr val="000000"/>
                </a:solidFill>
                <a:latin typeface="Arial - 36"/>
              </a:rPr>
              <a:t>your </a:t>
            </a:r>
            <a:r>
              <a:rPr lang="en-US" dirty="0">
                <a:solidFill>
                  <a:srgbClr val="000000"/>
                </a:solidFill>
                <a:latin typeface="Arial - 36"/>
              </a:rPr>
              <a:t>findings! (Including your light source.)</a:t>
            </a:r>
            <a:endParaRPr lang="en-GB" dirty="0">
              <a:solidFill>
                <a:srgbClr val="000000"/>
              </a:solidFill>
              <a:latin typeface="Arial - 36"/>
            </a:endParaRPr>
          </a:p>
        </p:txBody>
      </p:sp>
      <p:sp>
        <p:nvSpPr>
          <p:cNvPr id="7" name="TextBox 6"/>
          <p:cNvSpPr txBox="1"/>
          <p:nvPr/>
        </p:nvSpPr>
        <p:spPr>
          <a:xfrm>
            <a:off x="209006" y="313509"/>
            <a:ext cx="8765177"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xmlns="" val="11456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50FE3CFA-403F-4F46-9922-2BB3E64B1857}"/>
              </a:ext>
            </a:extLst>
          </p:cNvPr>
          <p:cNvCxnSpPr>
            <a:cxnSpLocks/>
          </p:cNvCxnSpPr>
          <p:nvPr/>
        </p:nvCxnSpPr>
        <p:spPr>
          <a:xfrm flipH="1" flipV="1">
            <a:off x="2256269" y="3989347"/>
            <a:ext cx="3713060" cy="108157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E937B83-B44A-49CE-81E9-B3532B386EFE}"/>
              </a:ext>
            </a:extLst>
          </p:cNvPr>
          <p:cNvCxnSpPr>
            <a:cxnSpLocks/>
          </p:cNvCxnSpPr>
          <p:nvPr/>
        </p:nvCxnSpPr>
        <p:spPr>
          <a:xfrm flipH="1">
            <a:off x="2256269" y="2519057"/>
            <a:ext cx="3713061" cy="116595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5" name="TextBox 14">
            <a:extLst>
              <a:ext uri="{FF2B5EF4-FFF2-40B4-BE49-F238E27FC236}">
                <a16:creationId xmlns:a16="http://schemas.microsoft.com/office/drawing/2014/main" xmlns="" id="{F481981C-8A6E-4B29-A5DE-DE775BF3C6C3}"/>
              </a:ext>
            </a:extLst>
          </p:cNvPr>
          <p:cNvSpPr txBox="1"/>
          <p:nvPr/>
        </p:nvSpPr>
        <p:spPr>
          <a:xfrm>
            <a:off x="755650" y="1925515"/>
            <a:ext cx="7632700" cy="338554"/>
          </a:xfrm>
          <a:prstGeom prst="rect">
            <a:avLst/>
          </a:prstGeom>
          <a:noFill/>
        </p:spPr>
        <p:txBody>
          <a:bodyPr wrap="square" rtlCol="0">
            <a:spAutoFit/>
          </a:bodyPr>
          <a:lstStyle/>
          <a:p>
            <a:pPr lvl="0" algn="ctr"/>
            <a:r>
              <a:rPr lang="en-GB" sz="1600" dirty="0">
                <a:solidFill>
                  <a:schemeClr val="dk1"/>
                </a:solidFill>
                <a:ea typeface="Arial"/>
                <a:cs typeface="Arial"/>
                <a:sym typeface="Arial"/>
              </a:rPr>
              <a:t>Look at the shadow the ball makes</a:t>
            </a:r>
            <a:r>
              <a:rPr lang="en-GB" sz="1600" dirty="0">
                <a:solidFill>
                  <a:schemeClr val="dk1"/>
                </a:solidFill>
                <a:latin typeface="Arial"/>
                <a:ea typeface="Arial"/>
                <a:cs typeface="Arial"/>
                <a:sym typeface="Arial"/>
              </a:rPr>
              <a:t>.</a:t>
            </a:r>
            <a:endParaRPr lang="en-GB" sz="1600" dirty="0"/>
          </a:p>
        </p:txBody>
      </p:sp>
      <p:sp>
        <p:nvSpPr>
          <p:cNvPr id="9" name="Talk About it!">
            <a:extLst>
              <a:ext uri="{FF2B5EF4-FFF2-40B4-BE49-F238E27FC236}">
                <a16:creationId xmlns:a16="http://schemas.microsoft.com/office/drawing/2014/main" xmlns="" id="{CBF4952E-3F90-4F6B-AE36-3D2EDB97CEB1}"/>
              </a:ext>
            </a:extLst>
          </p:cNvPr>
          <p:cNvSpPr/>
          <p:nvPr/>
        </p:nvSpPr>
        <p:spPr>
          <a:xfrm>
            <a:off x="755650" y="5679586"/>
            <a:ext cx="1772397" cy="413239"/>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Talk About it!</a:t>
            </a:r>
          </a:p>
        </p:txBody>
      </p:sp>
      <p:sp>
        <p:nvSpPr>
          <p:cNvPr id="10" name="TextBox 9">
            <a:extLst>
              <a:ext uri="{FF2B5EF4-FFF2-40B4-BE49-F238E27FC236}">
                <a16:creationId xmlns:a16="http://schemas.microsoft.com/office/drawing/2014/main" xmlns="" id="{1EC82868-B062-4C6A-9B55-5927D9B3A000}"/>
              </a:ext>
            </a:extLst>
          </p:cNvPr>
          <p:cNvSpPr txBox="1"/>
          <p:nvPr/>
        </p:nvSpPr>
        <p:spPr>
          <a:xfrm>
            <a:off x="2604377" y="5502748"/>
            <a:ext cx="5783974" cy="830997"/>
          </a:xfrm>
          <a:prstGeom prst="rect">
            <a:avLst/>
          </a:prstGeom>
          <a:noFill/>
        </p:spPr>
        <p:txBody>
          <a:bodyPr wrap="square" rtlCol="0">
            <a:spAutoFit/>
          </a:bodyPr>
          <a:lstStyle/>
          <a:p>
            <a:pPr lvl="0"/>
            <a:r>
              <a:rPr lang="en-GB" sz="1600" dirty="0">
                <a:solidFill>
                  <a:schemeClr val="dk1"/>
                </a:solidFill>
                <a:ea typeface="Arial"/>
                <a:cs typeface="Arial"/>
                <a:sym typeface="Arial"/>
              </a:rPr>
              <a:t>What do you think will happen if the ball is moved closer to the torch? What will happen if the ball is moved further away from the torch?</a:t>
            </a:r>
            <a:endParaRPr lang="en-GB" sz="1600" dirty="0"/>
          </a:p>
        </p:txBody>
      </p:sp>
      <p:pic>
        <p:nvPicPr>
          <p:cNvPr id="3" name="Picture 2">
            <a:extLst>
              <a:ext uri="{FF2B5EF4-FFF2-40B4-BE49-F238E27FC236}">
                <a16:creationId xmlns:a16="http://schemas.microsoft.com/office/drawing/2014/main" xmlns="" id="{EEFFF3A5-0643-47B2-A208-8C67194FD9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45791" y="3193921"/>
            <a:ext cx="1305402" cy="1301658"/>
          </a:xfrm>
          <a:prstGeom prst="rect">
            <a:avLst/>
          </a:prstGeom>
        </p:spPr>
      </p:pic>
      <p:cxnSp>
        <p:nvCxnSpPr>
          <p:cNvPr id="5" name="Straight Connector 4">
            <a:extLst>
              <a:ext uri="{FF2B5EF4-FFF2-40B4-BE49-F238E27FC236}">
                <a16:creationId xmlns:a16="http://schemas.microsoft.com/office/drawing/2014/main" xmlns="" id="{B5E87D7B-6122-441D-8FDC-C32CBCA605DD}"/>
              </a:ext>
            </a:extLst>
          </p:cNvPr>
          <p:cNvCxnSpPr/>
          <p:nvPr/>
        </p:nvCxnSpPr>
        <p:spPr>
          <a:xfrm>
            <a:off x="5969329" y="2507473"/>
            <a:ext cx="0" cy="257503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228EE9B-1C2A-447B-AD8F-D619CF56F8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235158" y="3502271"/>
            <a:ext cx="2042223" cy="585437"/>
          </a:xfrm>
          <a:prstGeom prst="rect">
            <a:avLst/>
          </a:prstGeom>
        </p:spPr>
      </p:pic>
      <p:sp>
        <p:nvSpPr>
          <p:cNvPr id="25" name="Oval 24">
            <a:extLst>
              <a:ext uri="{FF2B5EF4-FFF2-40B4-BE49-F238E27FC236}">
                <a16:creationId xmlns:a16="http://schemas.microsoft.com/office/drawing/2014/main" xmlns="" id="{D0BE7D18-3756-4B38-8B94-D2EDCA97DA5F}"/>
              </a:ext>
            </a:extLst>
          </p:cNvPr>
          <p:cNvSpPr/>
          <p:nvPr/>
        </p:nvSpPr>
        <p:spPr>
          <a:xfrm>
            <a:off x="6120347" y="2519057"/>
            <a:ext cx="342000" cy="2563451"/>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426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nextCondLst>
                <p:cond evt="onClick" delay="0">
                  <p:tgtEl>
                    <p:spTgt spid="9"/>
                  </p:tgtEl>
                </p:cond>
              </p:nextCondLst>
            </p:seq>
          </p:childTnLst>
        </p:cTn>
      </p:par>
    </p:tnLst>
    <p:bldLst>
      <p:bldP spid="15"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50FE3CFA-403F-4F46-9922-2BB3E64B1857}"/>
              </a:ext>
            </a:extLst>
          </p:cNvPr>
          <p:cNvCxnSpPr>
            <a:cxnSpLocks/>
          </p:cNvCxnSpPr>
          <p:nvPr/>
        </p:nvCxnSpPr>
        <p:spPr>
          <a:xfrm flipH="1" flipV="1">
            <a:off x="1837741" y="4010755"/>
            <a:ext cx="1337994" cy="7773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E937B83-B44A-49CE-81E9-B3532B386EFE}"/>
              </a:ext>
            </a:extLst>
          </p:cNvPr>
          <p:cNvCxnSpPr>
            <a:cxnSpLocks/>
          </p:cNvCxnSpPr>
          <p:nvPr/>
        </p:nvCxnSpPr>
        <p:spPr>
          <a:xfrm flipH="1">
            <a:off x="1837741" y="2841800"/>
            <a:ext cx="1337995" cy="91619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5" name="TextBox 14">
            <a:extLst>
              <a:ext uri="{FF2B5EF4-FFF2-40B4-BE49-F238E27FC236}">
                <a16:creationId xmlns:a16="http://schemas.microsoft.com/office/drawing/2014/main" xmlns="" id="{F481981C-8A6E-4B29-A5DE-DE775BF3C6C3}"/>
              </a:ext>
            </a:extLst>
          </p:cNvPr>
          <p:cNvSpPr txBox="1"/>
          <p:nvPr/>
        </p:nvSpPr>
        <p:spPr>
          <a:xfrm>
            <a:off x="755650" y="1925515"/>
            <a:ext cx="7632700" cy="338554"/>
          </a:xfrm>
          <a:prstGeom prst="rect">
            <a:avLst/>
          </a:prstGeom>
          <a:noFill/>
        </p:spPr>
        <p:txBody>
          <a:bodyPr wrap="square" rtlCol="0">
            <a:spAutoFit/>
          </a:bodyPr>
          <a:lstStyle/>
          <a:p>
            <a:pPr lvl="0" algn="ctr"/>
            <a:r>
              <a:rPr lang="en-GB" sz="1600" dirty="0">
                <a:solidFill>
                  <a:schemeClr val="dk1"/>
                </a:solidFill>
                <a:ea typeface="Arial"/>
                <a:cs typeface="Arial"/>
                <a:sym typeface="Arial"/>
              </a:rPr>
              <a:t>Look at the shadow the ball makes</a:t>
            </a:r>
            <a:r>
              <a:rPr lang="en-GB" sz="1600" dirty="0">
                <a:solidFill>
                  <a:schemeClr val="dk1"/>
                </a:solidFill>
                <a:latin typeface="Arial"/>
                <a:ea typeface="Arial"/>
                <a:cs typeface="Arial"/>
                <a:sym typeface="Arial"/>
              </a:rPr>
              <a:t>.</a:t>
            </a:r>
            <a:endParaRPr lang="en-GB" sz="1600" dirty="0"/>
          </a:p>
        </p:txBody>
      </p:sp>
      <p:sp>
        <p:nvSpPr>
          <p:cNvPr id="10" name="TextBox 9">
            <a:extLst>
              <a:ext uri="{FF2B5EF4-FFF2-40B4-BE49-F238E27FC236}">
                <a16:creationId xmlns:a16="http://schemas.microsoft.com/office/drawing/2014/main" xmlns="" id="{1EC82868-B062-4C6A-9B55-5927D9B3A000}"/>
              </a:ext>
            </a:extLst>
          </p:cNvPr>
          <p:cNvSpPr txBox="1"/>
          <p:nvPr/>
        </p:nvSpPr>
        <p:spPr>
          <a:xfrm>
            <a:off x="713168" y="5118726"/>
            <a:ext cx="3822320" cy="1077218"/>
          </a:xfrm>
          <a:prstGeom prst="rect">
            <a:avLst/>
          </a:prstGeom>
          <a:noFill/>
        </p:spPr>
        <p:txBody>
          <a:bodyPr wrap="square" rtlCol="0">
            <a:spAutoFit/>
          </a:bodyPr>
          <a:lstStyle/>
          <a:p>
            <a:pPr lvl="0"/>
            <a:r>
              <a:rPr lang="en-GB" sz="1600" dirty="0">
                <a:solidFill>
                  <a:schemeClr val="dk1"/>
                </a:solidFill>
                <a:ea typeface="Arial"/>
                <a:cs typeface="Arial"/>
                <a:sym typeface="Arial"/>
              </a:rPr>
              <a:t>The closer to the light source an object is, the bigger the shadow will be. This is because the object blocks more of the light.</a:t>
            </a:r>
          </a:p>
        </p:txBody>
      </p:sp>
      <p:pic>
        <p:nvPicPr>
          <p:cNvPr id="3" name="Picture 2">
            <a:extLst>
              <a:ext uri="{FF2B5EF4-FFF2-40B4-BE49-F238E27FC236}">
                <a16:creationId xmlns:a16="http://schemas.microsoft.com/office/drawing/2014/main" xmlns="" id="{EEFFF3A5-0643-47B2-A208-8C67194FD9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5167" y="3582782"/>
            <a:ext cx="558346" cy="556745"/>
          </a:xfrm>
          <a:prstGeom prst="rect">
            <a:avLst/>
          </a:prstGeom>
        </p:spPr>
      </p:pic>
      <p:cxnSp>
        <p:nvCxnSpPr>
          <p:cNvPr id="5" name="Straight Connector 4">
            <a:extLst>
              <a:ext uri="{FF2B5EF4-FFF2-40B4-BE49-F238E27FC236}">
                <a16:creationId xmlns:a16="http://schemas.microsoft.com/office/drawing/2014/main" xmlns="" id="{B5E87D7B-6122-441D-8FDC-C32CBCA605DD}"/>
              </a:ext>
            </a:extLst>
          </p:cNvPr>
          <p:cNvCxnSpPr>
            <a:cxnSpLocks/>
          </p:cNvCxnSpPr>
          <p:nvPr/>
        </p:nvCxnSpPr>
        <p:spPr>
          <a:xfrm flipH="1">
            <a:off x="3175735" y="2800241"/>
            <a:ext cx="1" cy="199487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228EE9B-1C2A-447B-AD8F-D619CF56F8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083477" y="3588159"/>
            <a:ext cx="1582107" cy="453537"/>
          </a:xfrm>
          <a:prstGeom prst="rect">
            <a:avLst/>
          </a:prstGeom>
        </p:spPr>
      </p:pic>
      <p:sp>
        <p:nvSpPr>
          <p:cNvPr id="25" name="Oval 24">
            <a:extLst>
              <a:ext uri="{FF2B5EF4-FFF2-40B4-BE49-F238E27FC236}">
                <a16:creationId xmlns:a16="http://schemas.microsoft.com/office/drawing/2014/main" xmlns="" id="{D0BE7D18-3756-4B38-8B94-D2EDCA97DA5F}"/>
              </a:ext>
            </a:extLst>
          </p:cNvPr>
          <p:cNvSpPr/>
          <p:nvPr/>
        </p:nvSpPr>
        <p:spPr>
          <a:xfrm>
            <a:off x="3266815" y="2794864"/>
            <a:ext cx="298388" cy="1987814"/>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xmlns="" id="{C673E8DA-C910-4DCF-B196-BD5F6AEDDC57}"/>
              </a:ext>
            </a:extLst>
          </p:cNvPr>
          <p:cNvCxnSpPr>
            <a:cxnSpLocks/>
          </p:cNvCxnSpPr>
          <p:nvPr/>
        </p:nvCxnSpPr>
        <p:spPr>
          <a:xfrm flipH="1" flipV="1">
            <a:off x="5828144" y="4005378"/>
            <a:ext cx="1337994" cy="1819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3DBA2483-6C52-420A-AB9A-11BBDF0A4159}"/>
              </a:ext>
            </a:extLst>
          </p:cNvPr>
          <p:cNvCxnSpPr>
            <a:cxnSpLocks/>
          </p:cNvCxnSpPr>
          <p:nvPr/>
        </p:nvCxnSpPr>
        <p:spPr>
          <a:xfrm flipH="1">
            <a:off x="5828146" y="3524184"/>
            <a:ext cx="1337992" cy="228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50D7B98C-BF2B-4E47-97E7-AB9A3B7CB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7973" y="3604091"/>
            <a:ext cx="531583" cy="530059"/>
          </a:xfrm>
          <a:prstGeom prst="rect">
            <a:avLst/>
          </a:prstGeom>
        </p:spPr>
      </p:pic>
      <p:cxnSp>
        <p:nvCxnSpPr>
          <p:cNvPr id="24" name="Straight Connector 23">
            <a:extLst>
              <a:ext uri="{FF2B5EF4-FFF2-40B4-BE49-F238E27FC236}">
                <a16:creationId xmlns:a16="http://schemas.microsoft.com/office/drawing/2014/main" xmlns="" id="{2452A511-F2E5-4DFC-91D9-7A514C973F15}"/>
              </a:ext>
            </a:extLst>
          </p:cNvPr>
          <p:cNvCxnSpPr>
            <a:cxnSpLocks/>
          </p:cNvCxnSpPr>
          <p:nvPr/>
        </p:nvCxnSpPr>
        <p:spPr>
          <a:xfrm flipH="1">
            <a:off x="7166138" y="2794864"/>
            <a:ext cx="1" cy="199487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1148B47E-78D4-408A-93BB-459A252DD84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073880" y="3582782"/>
            <a:ext cx="1582107" cy="453537"/>
          </a:xfrm>
          <a:prstGeom prst="rect">
            <a:avLst/>
          </a:prstGeom>
        </p:spPr>
      </p:pic>
      <p:sp>
        <p:nvSpPr>
          <p:cNvPr id="27" name="Oval 26">
            <a:extLst>
              <a:ext uri="{FF2B5EF4-FFF2-40B4-BE49-F238E27FC236}">
                <a16:creationId xmlns:a16="http://schemas.microsoft.com/office/drawing/2014/main" xmlns="" id="{A58F9C2D-A2B3-4680-A343-2FF745973C70}"/>
              </a:ext>
            </a:extLst>
          </p:cNvPr>
          <p:cNvSpPr/>
          <p:nvPr/>
        </p:nvSpPr>
        <p:spPr>
          <a:xfrm>
            <a:off x="7330795" y="3524184"/>
            <a:ext cx="151456" cy="663186"/>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xmlns="" id="{DC3D6F6B-F5F0-4409-8738-8E00C43E6994}"/>
              </a:ext>
            </a:extLst>
          </p:cNvPr>
          <p:cNvSpPr txBox="1"/>
          <p:nvPr/>
        </p:nvSpPr>
        <p:spPr>
          <a:xfrm>
            <a:off x="4585981" y="5092638"/>
            <a:ext cx="3822320" cy="1077218"/>
          </a:xfrm>
          <a:prstGeom prst="rect">
            <a:avLst/>
          </a:prstGeom>
          <a:noFill/>
        </p:spPr>
        <p:txBody>
          <a:bodyPr wrap="square" rtlCol="0">
            <a:spAutoFit/>
          </a:bodyPr>
          <a:lstStyle/>
          <a:p>
            <a:pPr lvl="0"/>
            <a:r>
              <a:rPr lang="en-GB" sz="1600" dirty="0">
                <a:solidFill>
                  <a:schemeClr val="dk1"/>
                </a:solidFill>
                <a:ea typeface="Arial"/>
                <a:cs typeface="Arial"/>
                <a:sym typeface="Arial"/>
              </a:rPr>
              <a:t>The further away from the light source an object is, the smaller the shadow will be. This is because the object blocks less of the light.</a:t>
            </a:r>
            <a:endParaRPr lang="en-GB" sz="1600" dirty="0"/>
          </a:p>
        </p:txBody>
      </p:sp>
    </p:spTree>
    <p:extLst>
      <p:ext uri="{BB962C8B-B14F-4D97-AF65-F5344CB8AC3E}">
        <p14:creationId xmlns:p14="http://schemas.microsoft.com/office/powerpoint/2010/main" xmlns="" val="2116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D642748C-7E54-4203-BE07-46F0C09A417A}"/>
              </a:ext>
            </a:extLst>
          </p:cNvPr>
          <p:cNvCxnSpPr>
            <a:cxnSpLocks/>
          </p:cNvCxnSpPr>
          <p:nvPr/>
        </p:nvCxnSpPr>
        <p:spPr>
          <a:xfrm flipH="1">
            <a:off x="5008812" y="2724492"/>
            <a:ext cx="54359" cy="21932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8514CA5-2DCC-4413-83E3-C1BDDBCE3943}"/>
              </a:ext>
            </a:extLst>
          </p:cNvPr>
          <p:cNvCxnSpPr>
            <a:cxnSpLocks/>
          </p:cNvCxnSpPr>
          <p:nvPr/>
        </p:nvCxnSpPr>
        <p:spPr>
          <a:xfrm>
            <a:off x="4044590" y="2586697"/>
            <a:ext cx="54358" cy="233105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0" name="TextBox 9">
            <a:extLst>
              <a:ext uri="{FF2B5EF4-FFF2-40B4-BE49-F238E27FC236}">
                <a16:creationId xmlns:a16="http://schemas.microsoft.com/office/drawing/2014/main" xmlns="" id="{1EC82868-B062-4C6A-9B55-5927D9B3A000}"/>
              </a:ext>
            </a:extLst>
          </p:cNvPr>
          <p:cNvSpPr txBox="1"/>
          <p:nvPr/>
        </p:nvSpPr>
        <p:spPr>
          <a:xfrm>
            <a:off x="755651" y="5098514"/>
            <a:ext cx="7596188" cy="1077218"/>
          </a:xfrm>
          <a:prstGeom prst="rect">
            <a:avLst/>
          </a:prstGeom>
          <a:noFill/>
        </p:spPr>
        <p:txBody>
          <a:bodyPr wrap="square" lIns="0" rIns="0" rtlCol="0">
            <a:spAutoFit/>
          </a:bodyPr>
          <a:lstStyle/>
          <a:p>
            <a:pPr lvl="0"/>
            <a:r>
              <a:rPr lang="en-GB" sz="1600" dirty="0">
                <a:solidFill>
                  <a:schemeClr val="dk1"/>
                </a:solidFill>
                <a:ea typeface="Arial"/>
                <a:cs typeface="Arial"/>
                <a:sym typeface="Arial"/>
              </a:rPr>
              <a:t>When the light source moves, the shadow will change. When the light source is directly above the object, the shadow will be directly underneath. When the light source is to one side of the object, the shadow will appear on the opposite side. The shadow will also be longer.</a:t>
            </a:r>
          </a:p>
        </p:txBody>
      </p:sp>
      <p:pic>
        <p:nvPicPr>
          <p:cNvPr id="11" name="Picture 10">
            <a:extLst>
              <a:ext uri="{FF2B5EF4-FFF2-40B4-BE49-F238E27FC236}">
                <a16:creationId xmlns:a16="http://schemas.microsoft.com/office/drawing/2014/main" xmlns="" id="{8BF69E53-2C65-446E-A554-03BD888FBA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98948" y="3512905"/>
            <a:ext cx="909864" cy="907255"/>
          </a:xfrm>
          <a:prstGeom prst="rect">
            <a:avLst/>
          </a:prstGeom>
        </p:spPr>
      </p:pic>
      <p:pic>
        <p:nvPicPr>
          <p:cNvPr id="12" name="Picture 11">
            <a:extLst>
              <a:ext uri="{FF2B5EF4-FFF2-40B4-BE49-F238E27FC236}">
                <a16:creationId xmlns:a16="http://schemas.microsoft.com/office/drawing/2014/main" xmlns="" id="{7CC284C2-69FC-496F-85F2-0344C557D5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9986" y="1754683"/>
            <a:ext cx="1664028" cy="1664028"/>
          </a:xfrm>
          <a:prstGeom prst="rect">
            <a:avLst/>
          </a:prstGeom>
        </p:spPr>
      </p:pic>
      <p:sp>
        <p:nvSpPr>
          <p:cNvPr id="13" name="Oval 12">
            <a:extLst>
              <a:ext uri="{FF2B5EF4-FFF2-40B4-BE49-F238E27FC236}">
                <a16:creationId xmlns:a16="http://schemas.microsoft.com/office/drawing/2014/main" xmlns="" id="{DB8C53A6-E2C4-45D1-9FB8-F6529FD67DCD}"/>
              </a:ext>
            </a:extLst>
          </p:cNvPr>
          <p:cNvSpPr/>
          <p:nvPr/>
        </p:nvSpPr>
        <p:spPr>
          <a:xfrm>
            <a:off x="4098948" y="4809392"/>
            <a:ext cx="909864" cy="216711"/>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6029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2069" y="0"/>
            <a:ext cx="8921931" cy="6622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xmlns="" id="{BFAE7FF6-0DDC-4C0D-A02E-7A10246215EA}"/>
              </a:ext>
            </a:extLst>
          </p:cNvPr>
          <p:cNvSpPr txBox="1"/>
          <p:nvPr/>
        </p:nvSpPr>
        <p:spPr>
          <a:xfrm>
            <a:off x="228600" y="39323"/>
            <a:ext cx="2736524" cy="331183"/>
          </a:xfrm>
          <a:prstGeom prst="rect">
            <a:avLst/>
          </a:prstGeom>
          <a:noFill/>
        </p:spPr>
        <p:txBody>
          <a:bodyPr vert="horz" lIns="68900" tIns="34450" rIns="68900" bIns="34450" rtlCol="0">
            <a:spAutoFit/>
          </a:bodyPr>
          <a:lstStyle/>
          <a:p>
            <a:r>
              <a:rPr lang="en-GB" sz="1700" dirty="0">
                <a:solidFill>
                  <a:srgbClr val="000000"/>
                </a:solidFill>
                <a:latin typeface="Arial - 47"/>
              </a:rPr>
              <a:t>Investigate</a:t>
            </a:r>
          </a:p>
        </p:txBody>
      </p:sp>
      <p:pic>
        <p:nvPicPr>
          <p:cNvPr id="4" name="Picture 3">
            <a:extLst>
              <a:ext uri="{FF2B5EF4-FFF2-40B4-BE49-F238E27FC236}">
                <a16:creationId xmlns:a16="http://schemas.microsoft.com/office/drawing/2014/main" xmlns="" id="{5DB500BE-3CDA-47DA-A473-46AD2479F306}"/>
              </a:ext>
            </a:extLst>
          </p:cNvPr>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flipH="1">
            <a:off x="6103620" y="102241"/>
            <a:ext cx="2814066" cy="1936284"/>
          </a:xfrm>
          <a:prstGeom prst="rect">
            <a:avLst/>
          </a:prstGeom>
          <a:solidFill>
            <a:scrgbClr r="0" g="0" b="0">
              <a:alpha val="0"/>
            </a:scrgbClr>
          </a:solidFill>
        </p:spPr>
      </p:pic>
      <p:sp>
        <p:nvSpPr>
          <p:cNvPr id="5" name="TextBox 4">
            <a:extLst>
              <a:ext uri="{FF2B5EF4-FFF2-40B4-BE49-F238E27FC236}">
                <a16:creationId xmlns:a16="http://schemas.microsoft.com/office/drawing/2014/main" xmlns="" id="{CF29E2DD-6428-4268-A1F8-BB7F1AD45B84}"/>
              </a:ext>
            </a:extLst>
          </p:cNvPr>
          <p:cNvSpPr txBox="1"/>
          <p:nvPr/>
        </p:nvSpPr>
        <p:spPr>
          <a:xfrm>
            <a:off x="297180" y="676363"/>
            <a:ext cx="7166610" cy="623571"/>
          </a:xfrm>
          <a:prstGeom prst="rect">
            <a:avLst/>
          </a:prstGeom>
          <a:noFill/>
        </p:spPr>
        <p:txBody>
          <a:bodyPr vert="horz" lIns="68900" tIns="34450" rIns="68900" bIns="34450" rtlCol="0">
            <a:spAutoFit/>
          </a:bodyPr>
          <a:lstStyle/>
          <a:p>
            <a:r>
              <a:rPr lang="en-US">
                <a:solidFill>
                  <a:srgbClr val="000000"/>
                </a:solidFill>
                <a:latin typeface="Arial - 36"/>
              </a:rPr>
              <a:t>I can investigate how moving a light source changes the size of an objects shadow</a:t>
            </a:r>
            <a:endParaRPr lang="en-GB">
              <a:solidFill>
                <a:srgbClr val="000000"/>
              </a:solidFill>
              <a:latin typeface="Arial - 36"/>
            </a:endParaRPr>
          </a:p>
        </p:txBody>
      </p:sp>
      <p:sp>
        <p:nvSpPr>
          <p:cNvPr id="6" name="TextBox 5">
            <a:extLst>
              <a:ext uri="{FF2B5EF4-FFF2-40B4-BE49-F238E27FC236}">
                <a16:creationId xmlns:a16="http://schemas.microsoft.com/office/drawing/2014/main" xmlns="" id="{8BBC0667-AAE8-4E1F-85BD-BFE6FD629824}"/>
              </a:ext>
            </a:extLst>
          </p:cNvPr>
          <p:cNvSpPr txBox="1"/>
          <p:nvPr/>
        </p:nvSpPr>
        <p:spPr>
          <a:xfrm>
            <a:off x="502920" y="2524562"/>
            <a:ext cx="4437452" cy="346572"/>
          </a:xfrm>
          <a:prstGeom prst="rect">
            <a:avLst/>
          </a:prstGeom>
          <a:noFill/>
        </p:spPr>
        <p:txBody>
          <a:bodyPr vert="horz" lIns="68900" tIns="34450" rIns="68900" bIns="34450" rtlCol="0">
            <a:spAutoFit/>
          </a:bodyPr>
          <a:lstStyle/>
          <a:p>
            <a:r>
              <a:rPr lang="en-GB">
                <a:solidFill>
                  <a:srgbClr val="000000"/>
                </a:solidFill>
                <a:latin typeface="Arial - 36"/>
              </a:rPr>
              <a:t>What are we changing?</a:t>
            </a:r>
          </a:p>
        </p:txBody>
      </p:sp>
      <p:sp>
        <p:nvSpPr>
          <p:cNvPr id="7" name="TextBox 6">
            <a:extLst>
              <a:ext uri="{FF2B5EF4-FFF2-40B4-BE49-F238E27FC236}">
                <a16:creationId xmlns:a16="http://schemas.microsoft.com/office/drawing/2014/main" xmlns="" id="{0F43A785-75F6-454E-9EB1-FBAF845960BE}"/>
              </a:ext>
            </a:extLst>
          </p:cNvPr>
          <p:cNvSpPr txBox="1"/>
          <p:nvPr/>
        </p:nvSpPr>
        <p:spPr>
          <a:xfrm>
            <a:off x="4354830" y="4333438"/>
            <a:ext cx="4688399" cy="346572"/>
          </a:xfrm>
          <a:prstGeom prst="rect">
            <a:avLst/>
          </a:prstGeom>
          <a:noFill/>
        </p:spPr>
        <p:txBody>
          <a:bodyPr vert="horz" lIns="68900" tIns="34450" rIns="68900" bIns="34450" rtlCol="0">
            <a:spAutoFit/>
          </a:bodyPr>
          <a:lstStyle/>
          <a:p>
            <a:r>
              <a:rPr lang="en-GB" dirty="0">
                <a:solidFill>
                  <a:srgbClr val="000000"/>
                </a:solidFill>
                <a:latin typeface="Arial - 36"/>
              </a:rPr>
              <a:t>What are we measuring</a:t>
            </a:r>
            <a:r>
              <a:rPr lang="en-GB" dirty="0" smtClean="0">
                <a:solidFill>
                  <a:srgbClr val="000000"/>
                </a:solidFill>
                <a:latin typeface="Arial - 36"/>
              </a:rPr>
              <a:t>?</a:t>
            </a:r>
          </a:p>
        </p:txBody>
      </p:sp>
      <p:sp>
        <p:nvSpPr>
          <p:cNvPr id="8" name="TextBox 7">
            <a:extLst>
              <a:ext uri="{FF2B5EF4-FFF2-40B4-BE49-F238E27FC236}">
                <a16:creationId xmlns:a16="http://schemas.microsoft.com/office/drawing/2014/main" xmlns="" id="{52ED86E9-991E-4073-BD32-7DD668E9674D}"/>
              </a:ext>
            </a:extLst>
          </p:cNvPr>
          <p:cNvSpPr txBox="1"/>
          <p:nvPr/>
        </p:nvSpPr>
        <p:spPr>
          <a:xfrm>
            <a:off x="1337310" y="3444729"/>
            <a:ext cx="5863590" cy="346572"/>
          </a:xfrm>
          <a:prstGeom prst="rect">
            <a:avLst/>
          </a:prstGeom>
          <a:noFill/>
        </p:spPr>
        <p:txBody>
          <a:bodyPr vert="horz" lIns="68900" tIns="34450" rIns="68900" bIns="34450" rtlCol="0">
            <a:spAutoFit/>
          </a:bodyPr>
          <a:lstStyle/>
          <a:p>
            <a:r>
              <a:rPr lang="en-US">
                <a:solidFill>
                  <a:srgbClr val="000000"/>
                </a:solidFill>
                <a:latin typeface="Arial - 36"/>
              </a:rPr>
              <a:t>What do we need to keep the same?</a:t>
            </a:r>
            <a:endParaRPr lang="en-GB">
              <a:solidFill>
                <a:srgbClr val="000000"/>
              </a:solidFill>
              <a:latin typeface="Arial - 36"/>
            </a:endParaRPr>
          </a:p>
        </p:txBody>
      </p:sp>
      <p:sp>
        <p:nvSpPr>
          <p:cNvPr id="10" name="TextBox 9"/>
          <p:cNvSpPr txBox="1"/>
          <p:nvPr/>
        </p:nvSpPr>
        <p:spPr>
          <a:xfrm>
            <a:off x="796834" y="5212080"/>
            <a:ext cx="7824652" cy="646331"/>
          </a:xfrm>
          <a:prstGeom prst="rect">
            <a:avLst/>
          </a:prstGeom>
          <a:noFill/>
        </p:spPr>
        <p:txBody>
          <a:bodyPr wrap="square" rtlCol="0">
            <a:spAutoFit/>
          </a:bodyPr>
          <a:lstStyle/>
          <a:p>
            <a:r>
              <a:rPr lang="en-GB" dirty="0" smtClean="0"/>
              <a:t>Have a look at the PDF on the website for more information on the experiment</a:t>
            </a:r>
            <a:endParaRPr lang="en-GB" dirty="0"/>
          </a:p>
        </p:txBody>
      </p:sp>
    </p:spTree>
    <p:extLst>
      <p:ext uri="{BB962C8B-B14F-4D97-AF65-F5344CB8AC3E}">
        <p14:creationId xmlns:p14="http://schemas.microsoft.com/office/powerpoint/2010/main" xmlns="" val="143974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88ECEA4-9E30-4158-B86F-94587F960E40}"/>
              </a:ext>
            </a:extLst>
          </p:cNvPr>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326571" y="1267097"/>
            <a:ext cx="8033658" cy="5029200"/>
          </a:xfrm>
          <a:prstGeom prst="rect">
            <a:avLst/>
          </a:prstGeom>
          <a:solidFill>
            <a:scrgbClr r="0" g="0" b="0">
              <a:alpha val="0"/>
            </a:scrgbClr>
          </a:solidFill>
        </p:spPr>
      </p:pic>
      <p:sp>
        <p:nvSpPr>
          <p:cNvPr id="4" name="TextBox 3">
            <a:extLst>
              <a:ext uri="{FF2B5EF4-FFF2-40B4-BE49-F238E27FC236}">
                <a16:creationId xmlns:a16="http://schemas.microsoft.com/office/drawing/2014/main" xmlns="" id="{E897567B-DF0F-48C8-9840-CF0D87590633}"/>
              </a:ext>
            </a:extLst>
          </p:cNvPr>
          <p:cNvSpPr txBox="1"/>
          <p:nvPr/>
        </p:nvSpPr>
        <p:spPr>
          <a:xfrm>
            <a:off x="1154429" y="652768"/>
            <a:ext cx="3038747" cy="346572"/>
          </a:xfrm>
          <a:prstGeom prst="rect">
            <a:avLst/>
          </a:prstGeom>
          <a:noFill/>
        </p:spPr>
        <p:txBody>
          <a:bodyPr vert="horz" wrap="square" lIns="68900" tIns="34450" rIns="68900" bIns="34450" rtlCol="0">
            <a:spAutoFit/>
          </a:bodyPr>
          <a:lstStyle/>
          <a:p>
            <a:r>
              <a:rPr lang="en-GB" dirty="0">
                <a:solidFill>
                  <a:srgbClr val="000000"/>
                </a:solidFill>
                <a:latin typeface="Arial - 36"/>
              </a:rPr>
              <a:t>Set </a:t>
            </a:r>
            <a:r>
              <a:rPr lang="en-GB" dirty="0" smtClean="0">
                <a:solidFill>
                  <a:srgbClr val="000000"/>
                </a:solidFill>
                <a:latin typeface="Arial - 36"/>
              </a:rPr>
              <a:t>up your experiment...</a:t>
            </a:r>
            <a:endParaRPr lang="en-GB" dirty="0">
              <a:solidFill>
                <a:srgbClr val="000000"/>
              </a:solidFill>
              <a:latin typeface="Arial - 36"/>
            </a:endParaRPr>
          </a:p>
        </p:txBody>
      </p:sp>
    </p:spTree>
    <p:extLst>
      <p:ext uri="{BB962C8B-B14F-4D97-AF65-F5344CB8AC3E}">
        <p14:creationId xmlns:p14="http://schemas.microsoft.com/office/powerpoint/2010/main" xmlns="" val="96987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C79AD5-EDDF-4B26-A438-BBF9B55CD9A5}"/>
              </a:ext>
            </a:extLst>
          </p:cNvPr>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331470" y="1617937"/>
            <a:ext cx="8812530" cy="4317709"/>
          </a:xfrm>
          <a:prstGeom prst="rect">
            <a:avLst/>
          </a:prstGeom>
          <a:solidFill>
            <a:scrgbClr r="0" g="0" b="0">
              <a:alpha val="0"/>
            </a:scrgbClr>
          </a:solidFill>
        </p:spPr>
      </p:pic>
      <p:sp>
        <p:nvSpPr>
          <p:cNvPr id="4" name="TextBox 3">
            <a:extLst>
              <a:ext uri="{FF2B5EF4-FFF2-40B4-BE49-F238E27FC236}">
                <a16:creationId xmlns:a16="http://schemas.microsoft.com/office/drawing/2014/main" xmlns="" id="{878A0FEC-487E-4CB8-B1B6-6E1A8D7B4ED1}"/>
              </a:ext>
            </a:extLst>
          </p:cNvPr>
          <p:cNvSpPr txBox="1"/>
          <p:nvPr/>
        </p:nvSpPr>
        <p:spPr>
          <a:xfrm>
            <a:off x="1866356" y="3542251"/>
            <a:ext cx="343146" cy="346572"/>
          </a:xfrm>
          <a:prstGeom prst="rect">
            <a:avLst/>
          </a:prstGeom>
          <a:noFill/>
        </p:spPr>
        <p:txBody>
          <a:bodyPr vert="horz" lIns="68900" tIns="34450" rIns="68900" bIns="34450" rtlCol="0">
            <a:spAutoFit/>
          </a:bodyPr>
          <a:lstStyle/>
          <a:p>
            <a:r>
              <a:rPr lang="en-GB" dirty="0">
                <a:solidFill>
                  <a:srgbClr val="000000"/>
                </a:solidFill>
                <a:latin typeface="Arial - 36"/>
              </a:rPr>
              <a:t>5</a:t>
            </a:r>
          </a:p>
        </p:txBody>
      </p:sp>
      <p:sp>
        <p:nvSpPr>
          <p:cNvPr id="5" name="TextBox 4">
            <a:extLst>
              <a:ext uri="{FF2B5EF4-FFF2-40B4-BE49-F238E27FC236}">
                <a16:creationId xmlns:a16="http://schemas.microsoft.com/office/drawing/2014/main" xmlns="" id="{90F940EA-F505-4311-B38F-9ABDCCEF6DD3}"/>
              </a:ext>
            </a:extLst>
          </p:cNvPr>
          <p:cNvSpPr txBox="1"/>
          <p:nvPr/>
        </p:nvSpPr>
        <p:spPr>
          <a:xfrm>
            <a:off x="1779814" y="4331386"/>
            <a:ext cx="571991" cy="346572"/>
          </a:xfrm>
          <a:prstGeom prst="rect">
            <a:avLst/>
          </a:prstGeom>
          <a:noFill/>
        </p:spPr>
        <p:txBody>
          <a:bodyPr vert="horz" lIns="68900" tIns="34450" rIns="68900" bIns="34450" rtlCol="0">
            <a:spAutoFit/>
          </a:bodyPr>
          <a:lstStyle/>
          <a:p>
            <a:r>
              <a:rPr lang="en-GB" dirty="0">
                <a:solidFill>
                  <a:srgbClr val="000000"/>
                </a:solidFill>
                <a:latin typeface="Arial - 36"/>
              </a:rPr>
              <a:t>20</a:t>
            </a:r>
          </a:p>
        </p:txBody>
      </p:sp>
      <p:sp>
        <p:nvSpPr>
          <p:cNvPr id="6" name="TextBox 5">
            <a:extLst>
              <a:ext uri="{FF2B5EF4-FFF2-40B4-BE49-F238E27FC236}">
                <a16:creationId xmlns:a16="http://schemas.microsoft.com/office/drawing/2014/main" xmlns="" id="{D5EC61AE-BE40-40B6-8FA2-66FCB292C8F3}"/>
              </a:ext>
            </a:extLst>
          </p:cNvPr>
          <p:cNvSpPr txBox="1"/>
          <p:nvPr/>
        </p:nvSpPr>
        <p:spPr>
          <a:xfrm>
            <a:off x="1892481" y="3948548"/>
            <a:ext cx="343146" cy="346572"/>
          </a:xfrm>
          <a:prstGeom prst="rect">
            <a:avLst/>
          </a:prstGeom>
          <a:noFill/>
        </p:spPr>
        <p:txBody>
          <a:bodyPr vert="horz" lIns="68900" tIns="34450" rIns="68900" bIns="34450" rtlCol="0">
            <a:spAutoFit/>
          </a:bodyPr>
          <a:lstStyle/>
          <a:p>
            <a:r>
              <a:rPr lang="en-GB" dirty="0">
                <a:solidFill>
                  <a:srgbClr val="000000"/>
                </a:solidFill>
                <a:latin typeface="Arial - 36"/>
              </a:rPr>
              <a:t>7</a:t>
            </a:r>
          </a:p>
        </p:txBody>
      </p:sp>
      <p:sp>
        <p:nvSpPr>
          <p:cNvPr id="7" name="TextBox 6"/>
          <p:cNvSpPr txBox="1"/>
          <p:nvPr/>
        </p:nvSpPr>
        <p:spPr>
          <a:xfrm>
            <a:off x="431074" y="431074"/>
            <a:ext cx="7876903" cy="769441"/>
          </a:xfrm>
          <a:prstGeom prst="rect">
            <a:avLst/>
          </a:prstGeom>
          <a:noFill/>
        </p:spPr>
        <p:txBody>
          <a:bodyPr wrap="square" rtlCol="0">
            <a:spAutoFit/>
          </a:bodyPr>
          <a:lstStyle/>
          <a:p>
            <a:r>
              <a:rPr lang="en-GB" sz="4400" b="1" dirty="0" smtClean="0"/>
              <a:t>Record your findings</a:t>
            </a:r>
            <a:endParaRPr lang="en-GB" sz="4400" b="1" dirty="0"/>
          </a:p>
        </p:txBody>
      </p:sp>
    </p:spTree>
    <p:extLst>
      <p:ext uri="{BB962C8B-B14F-4D97-AF65-F5344CB8AC3E}">
        <p14:creationId xmlns:p14="http://schemas.microsoft.com/office/powerpoint/2010/main" xmlns="" val="390911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B5A1BA-D6A8-43DD-B044-63463421258C}"/>
              </a:ext>
            </a:extLst>
          </p:cNvPr>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0" y="1340037"/>
            <a:ext cx="9144000" cy="4038591"/>
          </a:xfrm>
          <a:prstGeom prst="rect">
            <a:avLst/>
          </a:prstGeom>
          <a:solidFill>
            <a:scrgbClr r="0" g="0" b="0">
              <a:alpha val="0"/>
            </a:scrgbClr>
          </a:solidFill>
        </p:spPr>
      </p:pic>
      <p:sp>
        <p:nvSpPr>
          <p:cNvPr id="4" name="TextBox 3"/>
          <p:cNvSpPr txBox="1"/>
          <p:nvPr/>
        </p:nvSpPr>
        <p:spPr>
          <a:xfrm>
            <a:off x="326571" y="548640"/>
            <a:ext cx="6165669" cy="769441"/>
          </a:xfrm>
          <a:prstGeom prst="rect">
            <a:avLst/>
          </a:prstGeom>
          <a:noFill/>
        </p:spPr>
        <p:txBody>
          <a:bodyPr wrap="square" rtlCol="0">
            <a:spAutoFit/>
          </a:bodyPr>
          <a:lstStyle/>
          <a:p>
            <a:r>
              <a:rPr lang="en-GB" sz="4400" b="1" dirty="0" smtClean="0"/>
              <a:t>Create a graph</a:t>
            </a:r>
            <a:endParaRPr lang="en-GB" sz="4400" b="1" dirty="0"/>
          </a:p>
        </p:txBody>
      </p:sp>
    </p:spTree>
    <p:extLst>
      <p:ext uri="{BB962C8B-B14F-4D97-AF65-F5344CB8AC3E}">
        <p14:creationId xmlns:p14="http://schemas.microsoft.com/office/powerpoint/2010/main" xmlns="" val="327256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1201783"/>
            <a:ext cx="6897189" cy="3785652"/>
          </a:xfrm>
          <a:prstGeom prst="rect">
            <a:avLst/>
          </a:prstGeom>
          <a:solidFill>
            <a:schemeClr val="bg1"/>
          </a:solidFill>
        </p:spPr>
        <p:txBody>
          <a:bodyPr wrap="square" rtlCol="0">
            <a:spAutoFit/>
          </a:bodyPr>
          <a:lstStyle/>
          <a:p>
            <a:r>
              <a:rPr lang="en-GB" sz="4800" b="1" dirty="0" smtClean="0"/>
              <a:t>Complete the quiz on the website.</a:t>
            </a:r>
          </a:p>
          <a:p>
            <a:endParaRPr lang="en-GB" sz="4800" b="1" dirty="0" smtClean="0"/>
          </a:p>
          <a:p>
            <a:r>
              <a:rPr lang="en-GB" sz="4800" b="1" dirty="0" smtClean="0"/>
              <a:t>How many questions did you get right?</a:t>
            </a:r>
            <a:endParaRPr lang="en-GB" sz="4800" b="1" dirty="0"/>
          </a:p>
        </p:txBody>
      </p:sp>
    </p:spTree>
    <p:extLst>
      <p:ext uri="{BB962C8B-B14F-4D97-AF65-F5344CB8AC3E}">
        <p14:creationId xmlns:p14="http://schemas.microsoft.com/office/powerpoint/2010/main" xmlns=""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AU" sz="3600" dirty="0" smtClean="0"/>
              <a:t>Recap- What </a:t>
            </a:r>
            <a:r>
              <a:rPr lang="en-AU" sz="3600" dirty="0"/>
              <a:t>Is a Shadow?</a:t>
            </a:r>
            <a:endParaRPr lang="en-GB" sz="3600" dirty="0"/>
          </a:p>
        </p:txBody>
      </p:sp>
      <p:sp>
        <p:nvSpPr>
          <p:cNvPr id="5" name="Rectangle 4"/>
          <p:cNvSpPr/>
          <p:nvPr/>
        </p:nvSpPr>
        <p:spPr>
          <a:xfrm>
            <a:off x="755650" y="1513946"/>
            <a:ext cx="7632700" cy="553998"/>
          </a:xfrm>
          <a:prstGeom prst="rect">
            <a:avLst/>
          </a:prstGeom>
        </p:spPr>
        <p:txBody>
          <a:bodyPr wrap="square" lIns="0" tIns="0" rIns="0" bIns="0">
            <a:spAutoFit/>
          </a:bodyPr>
          <a:lstStyle/>
          <a:p>
            <a:pPr algn="ctr"/>
            <a:r>
              <a:rPr lang="en-US" dirty="0"/>
              <a:t>A shadow is formed when an object does not allow the light to pass through it.</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1264" y="2175376"/>
            <a:ext cx="3334221" cy="2135200"/>
          </a:xfrm>
          <a:prstGeom prst="rect">
            <a:avLst/>
          </a:prstGeom>
        </p:spPr>
      </p:pic>
      <p:sp>
        <p:nvSpPr>
          <p:cNvPr id="6" name="Rectangle 5"/>
          <p:cNvSpPr/>
          <p:nvPr/>
        </p:nvSpPr>
        <p:spPr>
          <a:xfrm>
            <a:off x="868138" y="4550620"/>
            <a:ext cx="7518216" cy="646331"/>
          </a:xfrm>
          <a:prstGeom prst="rect">
            <a:avLst/>
          </a:prstGeom>
        </p:spPr>
        <p:txBody>
          <a:bodyPr wrap="square">
            <a:spAutoFit/>
          </a:bodyPr>
          <a:lstStyle/>
          <a:p>
            <a:r>
              <a:rPr lang="en-AU" sz="3600" b="1" dirty="0" smtClean="0"/>
              <a:t>Recap- </a:t>
            </a:r>
            <a:r>
              <a:rPr lang="en-AU" sz="3600" b="1" dirty="0" smtClean="0"/>
              <a:t>What does Opaque mean?</a:t>
            </a:r>
            <a:endParaRPr lang="en-GB" sz="3600" b="1" dirty="0"/>
          </a:p>
        </p:txBody>
      </p:sp>
    </p:spTree>
    <p:extLst>
      <p:ext uri="{BB962C8B-B14F-4D97-AF65-F5344CB8AC3E}">
        <p14:creationId xmlns:p14="http://schemas.microsoft.com/office/powerpoint/2010/main" xmlns=""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5566" t="-11615" r="4292" b="47852"/>
          <a:stretch/>
        </p:blipFill>
        <p:spPr>
          <a:xfrm>
            <a:off x="6183729" y="2791557"/>
            <a:ext cx="1872761" cy="1327638"/>
          </a:xfrm>
          <a:prstGeom prst="ellipse">
            <a:avLst/>
          </a:prstGeom>
        </p:spPr>
      </p:pic>
      <p:sp>
        <p:nvSpPr>
          <p:cNvPr id="21" name="Title 20"/>
          <p:cNvSpPr>
            <a:spLocks noGrp="1"/>
          </p:cNvSpPr>
          <p:nvPr>
            <p:ph type="title"/>
          </p:nvPr>
        </p:nvSpPr>
        <p:spPr/>
        <p:txBody>
          <a:bodyPr/>
          <a:lstStyle/>
          <a:p>
            <a:r>
              <a:rPr lang="en-AU" sz="3600" dirty="0"/>
              <a:t>How Are Shadows Made?</a:t>
            </a:r>
            <a:endParaRPr lang="en-GB" sz="3600" dirty="0"/>
          </a:p>
        </p:txBody>
      </p:sp>
      <p:sp>
        <p:nvSpPr>
          <p:cNvPr id="5" name="Rectangle 4"/>
          <p:cNvSpPr/>
          <p:nvPr/>
        </p:nvSpPr>
        <p:spPr>
          <a:xfrm>
            <a:off x="897924" y="1440600"/>
            <a:ext cx="7490426" cy="2769989"/>
          </a:xfrm>
          <a:prstGeom prst="rect">
            <a:avLst/>
          </a:prstGeom>
        </p:spPr>
        <p:txBody>
          <a:bodyPr wrap="square" lIns="0" tIns="0" rIns="0" bIns="0">
            <a:spAutoFit/>
          </a:bodyPr>
          <a:lstStyle/>
          <a:p>
            <a:r>
              <a:rPr lang="en-US" dirty="0"/>
              <a:t>Shadows are made when there is an object blocking the light from hitting the surface.</a:t>
            </a:r>
          </a:p>
          <a:p>
            <a:endParaRPr lang="en-US" dirty="0"/>
          </a:p>
          <a:p>
            <a:r>
              <a:rPr lang="en-US" dirty="0"/>
              <a:t>The object needs to be a solid object. If it is clear then the sun will pass through it, whereas a solid object will block it.</a:t>
            </a:r>
          </a:p>
          <a:p>
            <a:endParaRPr lang="en-US" dirty="0"/>
          </a:p>
          <a:p>
            <a:r>
              <a:rPr lang="en-US" dirty="0"/>
              <a:t>This means that the shadow will always </a:t>
            </a:r>
          </a:p>
          <a:p>
            <a:r>
              <a:rPr lang="en-US" dirty="0"/>
              <a:t>be on the opposite side of an object to the </a:t>
            </a:r>
          </a:p>
          <a:p>
            <a:r>
              <a:rPr lang="en-US" dirty="0"/>
              <a:t>sun or light.</a:t>
            </a:r>
          </a:p>
          <a:p>
            <a:pPr algn="ctr"/>
            <a:r>
              <a:rPr lang="en-US" dirty="0"/>
              <a:t>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5647" t="20998" r="51918" b="845"/>
          <a:stretch/>
        </p:blipFill>
        <p:spPr>
          <a:xfrm>
            <a:off x="4956328" y="3393830"/>
            <a:ext cx="1673072" cy="1627338"/>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848835" flipH="1">
            <a:off x="1183116" y="4959929"/>
            <a:ext cx="1737905" cy="1057923"/>
          </a:xfrm>
          <a:prstGeom prst="rect">
            <a:avLst/>
          </a:prstGeom>
        </p:spPr>
      </p:pic>
      <p:sp>
        <p:nvSpPr>
          <p:cNvPr id="7" name="Trapezoid 6"/>
          <p:cNvSpPr/>
          <p:nvPr/>
        </p:nvSpPr>
        <p:spPr>
          <a:xfrm rot="14973526">
            <a:off x="5346923" y="336707"/>
            <a:ext cx="1373623" cy="7217150"/>
          </a:xfrm>
          <a:prstGeom prst="trapezoid">
            <a:avLst>
              <a:gd name="adj" fmla="val 33141"/>
            </a:avLst>
          </a:prstGeom>
          <a:solidFill>
            <a:srgbClr val="FFEB8C">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94362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879056"/>
            <a:ext cx="4519734" cy="2189506"/>
          </a:xfrm>
          <a:prstGeom prst="rect">
            <a:avLst/>
          </a:prstGeom>
          <a:solidFill>
            <a:srgbClr val="FFFFFF"/>
          </a:solidFill>
          <a:ln w="28575">
            <a:solidFill>
              <a:srgbClr val="0F77A8"/>
            </a:solidFill>
          </a:ln>
        </p:spPr>
        <p:txBody>
          <a:bodyPr wrap="square" lIns="108000" tIns="0" rIns="756000" bIns="0" anchor="ctr">
            <a:noAutofit/>
          </a:bodyPr>
          <a:lstStyle/>
          <a:p>
            <a:pPr lvl="0"/>
            <a:r>
              <a:rPr lang="en-GB" sz="1600" dirty="0">
                <a:solidFill>
                  <a:schemeClr val="dk1"/>
                </a:solidFill>
                <a:ea typeface="Arial"/>
                <a:cs typeface="Arial"/>
                <a:sym typeface="Arial"/>
              </a:rPr>
              <a:t>It was a lovely sunny Saturday. </a:t>
            </a:r>
            <a:br>
              <a:rPr lang="en-GB" sz="1600" dirty="0">
                <a:solidFill>
                  <a:schemeClr val="dk1"/>
                </a:solidFill>
                <a:ea typeface="Arial"/>
                <a:cs typeface="Arial"/>
                <a:sym typeface="Arial"/>
              </a:rPr>
            </a:br>
            <a:r>
              <a:rPr lang="en-GB" sz="1600" dirty="0">
                <a:solidFill>
                  <a:schemeClr val="dk1"/>
                </a:solidFill>
                <a:ea typeface="Arial"/>
                <a:cs typeface="Arial"/>
                <a:sym typeface="Arial"/>
              </a:rPr>
              <a:t>Having done all her homework and </a:t>
            </a:r>
            <a:r>
              <a:rPr lang="en-GB" sz="1600" dirty="0">
                <a:solidFill>
                  <a:schemeClr val="dk1"/>
                </a:solidFill>
              </a:rPr>
              <a:t>eaten her</a:t>
            </a:r>
            <a:r>
              <a:rPr lang="en-GB" sz="1600" dirty="0">
                <a:solidFill>
                  <a:schemeClr val="dk1"/>
                </a:solidFill>
                <a:ea typeface="Arial"/>
                <a:cs typeface="Arial"/>
                <a:sym typeface="Arial"/>
              </a:rPr>
              <a:t> lunch, Eva decided to sit out and enjoy the sunshine. Having put on SPF</a:t>
            </a:r>
            <a:r>
              <a:rPr lang="en-GB" sz="1600" dirty="0">
                <a:solidFill>
                  <a:schemeClr val="dk1"/>
                </a:solidFill>
              </a:rPr>
              <a:t>5</a:t>
            </a:r>
            <a:r>
              <a:rPr lang="en-GB" sz="1600" dirty="0">
                <a:solidFill>
                  <a:schemeClr val="dk1"/>
                </a:solidFill>
                <a:ea typeface="Arial"/>
                <a:cs typeface="Arial"/>
                <a:sym typeface="Arial"/>
              </a:rPr>
              <a:t>0 sun cream, Eva put her deckchair in the sunniest part of the garden, away from the shadows of the oak trees. </a:t>
            </a:r>
            <a:endParaRPr lang="en-GB" sz="1600" dirty="0">
              <a:solidFill>
                <a:srgbClr val="FF0000"/>
              </a:solidFill>
              <a:ea typeface="Arial"/>
              <a:cs typeface="Arial"/>
              <a:sym typeface="Arial"/>
            </a:endParaRPr>
          </a:p>
        </p:txBody>
      </p:sp>
      <p:pic>
        <p:nvPicPr>
          <p:cNvPr id="12" name="Picture 11">
            <a:extLst>
              <a:ext uri="{FF2B5EF4-FFF2-40B4-BE49-F238E27FC236}">
                <a16:creationId xmlns:a16="http://schemas.microsoft.com/office/drawing/2014/main" xmlns=""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59841" y="2066192"/>
            <a:ext cx="3815234" cy="3815234"/>
          </a:xfrm>
          <a:prstGeom prst="flowChartConnector">
            <a:avLst/>
          </a:prstGeom>
        </p:spPr>
      </p:pic>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A Sunny Day</a:t>
            </a:r>
          </a:p>
        </p:txBody>
      </p:sp>
      <p:sp>
        <p:nvSpPr>
          <p:cNvPr id="2" name="Oval 1">
            <a:extLst>
              <a:ext uri="{FF2B5EF4-FFF2-40B4-BE49-F238E27FC236}">
                <a16:creationId xmlns:a16="http://schemas.microsoft.com/office/drawing/2014/main" xmlns="" id="{A03B2AB0-3EFC-4C87-9E0B-10E53477FA07}"/>
              </a:ext>
            </a:extLst>
          </p:cNvPr>
          <p:cNvSpPr/>
          <p:nvPr/>
        </p:nvSpPr>
        <p:spPr>
          <a:xfrm>
            <a:off x="4572000" y="2066192"/>
            <a:ext cx="3815234" cy="3815234"/>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5DECE147-464F-4A32-9D6E-0A111C96CF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4267" y="1686586"/>
            <a:ext cx="2015466" cy="2015466"/>
          </a:xfrm>
          <a:prstGeom prst="rect">
            <a:avLst/>
          </a:prstGeom>
        </p:spPr>
      </p:pic>
      <p:pic>
        <p:nvPicPr>
          <p:cNvPr id="10" name="Picture 9">
            <a:extLst>
              <a:ext uri="{FF2B5EF4-FFF2-40B4-BE49-F238E27FC236}">
                <a16:creationId xmlns:a16="http://schemas.microsoft.com/office/drawing/2014/main" xmlns="" id="{9DC06FE2-461C-4BDA-9B77-AFB74ED4D4F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6000743" y="3325662"/>
            <a:ext cx="2398650" cy="2398650"/>
          </a:xfrm>
          <a:prstGeom prst="rect">
            <a:avLst/>
          </a:prstGeom>
        </p:spPr>
      </p:pic>
      <p:pic>
        <p:nvPicPr>
          <p:cNvPr id="14" name="Picture 13">
            <a:extLst>
              <a:ext uri="{FF2B5EF4-FFF2-40B4-BE49-F238E27FC236}">
                <a16:creationId xmlns:a16="http://schemas.microsoft.com/office/drawing/2014/main" xmlns="" id="{6B8FD4B0-8268-4A6C-BFBE-DA9787197DF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75384" y="2629031"/>
            <a:ext cx="1128539" cy="2938166"/>
          </a:xfrm>
          <a:prstGeom prst="rect">
            <a:avLst/>
          </a:prstGeom>
        </p:spPr>
      </p:pic>
    </p:spTree>
    <p:extLst>
      <p:ext uri="{BB962C8B-B14F-4D97-AF65-F5344CB8AC3E}">
        <p14:creationId xmlns:p14="http://schemas.microsoft.com/office/powerpoint/2010/main" xmlns="" val="6697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675486"/>
            <a:ext cx="4519734" cy="2596646"/>
          </a:xfrm>
          <a:prstGeom prst="rect">
            <a:avLst/>
          </a:prstGeom>
          <a:solidFill>
            <a:srgbClr val="FFFFFF"/>
          </a:solidFill>
          <a:ln w="28575">
            <a:solidFill>
              <a:srgbClr val="0F77A8"/>
            </a:solidFill>
          </a:ln>
        </p:spPr>
        <p:txBody>
          <a:bodyPr wrap="square" lIns="108000" tIns="0" rIns="756000" bIns="0" anchor="ctr">
            <a:noAutofit/>
          </a:bodyPr>
          <a:lstStyle/>
          <a:p>
            <a:pPr lvl="0"/>
            <a:r>
              <a:rPr lang="en-GB" sz="1600" dirty="0">
                <a:solidFill>
                  <a:schemeClr val="dk1"/>
                </a:solidFill>
                <a:ea typeface="Arial"/>
                <a:cs typeface="Arial"/>
                <a:sym typeface="Arial"/>
              </a:rPr>
              <a:t>Eva had a relaxing time lying </a:t>
            </a:r>
            <a:br>
              <a:rPr lang="en-GB" sz="1600" dirty="0">
                <a:solidFill>
                  <a:schemeClr val="dk1"/>
                </a:solidFill>
                <a:ea typeface="Arial"/>
                <a:cs typeface="Arial"/>
                <a:sym typeface="Arial"/>
              </a:rPr>
            </a:br>
            <a:r>
              <a:rPr lang="en-GB" sz="1600" dirty="0">
                <a:solidFill>
                  <a:schemeClr val="dk1"/>
                </a:solidFill>
                <a:ea typeface="Arial"/>
                <a:cs typeface="Arial"/>
                <a:sym typeface="Arial"/>
              </a:rPr>
              <a:t>on her deck chair and reading </a:t>
            </a:r>
            <a:br>
              <a:rPr lang="en-GB" sz="1600" dirty="0">
                <a:solidFill>
                  <a:schemeClr val="dk1"/>
                </a:solidFill>
                <a:ea typeface="Arial"/>
                <a:cs typeface="Arial"/>
                <a:sym typeface="Arial"/>
              </a:rPr>
            </a:br>
            <a:r>
              <a:rPr lang="en-GB" sz="1600" dirty="0">
                <a:solidFill>
                  <a:schemeClr val="dk1"/>
                </a:solidFill>
                <a:ea typeface="Arial"/>
                <a:cs typeface="Arial"/>
                <a:sym typeface="Arial"/>
              </a:rPr>
              <a:t>her book. Gradually she nodded </a:t>
            </a:r>
            <a:br>
              <a:rPr lang="en-GB" sz="1600" dirty="0">
                <a:solidFill>
                  <a:schemeClr val="dk1"/>
                </a:solidFill>
                <a:ea typeface="Arial"/>
                <a:cs typeface="Arial"/>
                <a:sym typeface="Arial"/>
              </a:rPr>
            </a:br>
            <a:r>
              <a:rPr lang="en-GB" sz="1600" dirty="0">
                <a:solidFill>
                  <a:schemeClr val="dk1"/>
                </a:solidFill>
                <a:ea typeface="Arial"/>
                <a:cs typeface="Arial"/>
                <a:sym typeface="Arial"/>
              </a:rPr>
              <a:t>off to sleep. Suddenly, she woke up feeling a bit chilly. When Eva had fallen asleep, she was in bright sunshine. Now she was in the shadow of the oak trees. Eva was confused. She hadn’t moved, so why now was she in the shadow?</a:t>
            </a:r>
            <a:endParaRPr lang="en-GB" sz="1600" dirty="0">
              <a:solidFill>
                <a:srgbClr val="FF0000"/>
              </a:solidFill>
              <a:ea typeface="Arial"/>
              <a:cs typeface="Arial"/>
              <a:sym typeface="Arial"/>
            </a:endParaRPr>
          </a:p>
        </p:txBody>
      </p:sp>
      <p:pic>
        <p:nvPicPr>
          <p:cNvPr id="12" name="Picture 11">
            <a:extLst>
              <a:ext uri="{FF2B5EF4-FFF2-40B4-BE49-F238E27FC236}">
                <a16:creationId xmlns:a16="http://schemas.microsoft.com/office/drawing/2014/main" xmlns=""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59841" y="2066192"/>
            <a:ext cx="3815234" cy="3815234"/>
          </a:xfrm>
          <a:prstGeom prst="flowChartConnector">
            <a:avLst/>
          </a:prstGeom>
        </p:spPr>
      </p:pic>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Shadows</a:t>
            </a:r>
          </a:p>
        </p:txBody>
      </p:sp>
      <p:sp>
        <p:nvSpPr>
          <p:cNvPr id="2" name="Oval 1">
            <a:extLst>
              <a:ext uri="{FF2B5EF4-FFF2-40B4-BE49-F238E27FC236}">
                <a16:creationId xmlns:a16="http://schemas.microsoft.com/office/drawing/2014/main" xmlns="" id="{A03B2AB0-3EFC-4C87-9E0B-10E53477FA07}"/>
              </a:ext>
            </a:extLst>
          </p:cNvPr>
          <p:cNvSpPr/>
          <p:nvPr/>
        </p:nvSpPr>
        <p:spPr>
          <a:xfrm>
            <a:off x="4572000" y="2066192"/>
            <a:ext cx="3815234" cy="3815234"/>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xmlns="" id="{9DC06FE2-461C-4BDA-9B77-AFB74ED4D4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6000743" y="3325662"/>
            <a:ext cx="2398650" cy="2398650"/>
          </a:xfrm>
          <a:prstGeom prst="rect">
            <a:avLst/>
          </a:prstGeom>
        </p:spPr>
      </p:pic>
      <p:pic>
        <p:nvPicPr>
          <p:cNvPr id="14" name="Picture 13">
            <a:extLst>
              <a:ext uri="{FF2B5EF4-FFF2-40B4-BE49-F238E27FC236}">
                <a16:creationId xmlns:a16="http://schemas.microsoft.com/office/drawing/2014/main" xmlns="" id="{6B8FD4B0-8268-4A6C-BFBE-DA9787197DF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75384" y="2629031"/>
            <a:ext cx="1128539" cy="2938166"/>
          </a:xfrm>
          <a:prstGeom prst="rect">
            <a:avLst/>
          </a:prstGeom>
        </p:spPr>
      </p:pic>
      <p:sp>
        <p:nvSpPr>
          <p:cNvPr id="3" name="Oval 2">
            <a:extLst>
              <a:ext uri="{FF2B5EF4-FFF2-40B4-BE49-F238E27FC236}">
                <a16:creationId xmlns:a16="http://schemas.microsoft.com/office/drawing/2014/main" xmlns="" id="{89DC300F-909A-40B5-8032-DCDF87536C9E}"/>
              </a:ext>
            </a:extLst>
          </p:cNvPr>
          <p:cNvSpPr/>
          <p:nvPr/>
        </p:nvSpPr>
        <p:spPr>
          <a:xfrm>
            <a:off x="4587282" y="2066192"/>
            <a:ext cx="3815234" cy="3815234"/>
          </a:xfrm>
          <a:prstGeom prst="ellipse">
            <a:avLst/>
          </a:prstGeom>
          <a:solidFill>
            <a:srgbClr val="00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5B7F798F-7E94-400C-8C79-EF1D09AF5B3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64267" y="1686586"/>
            <a:ext cx="2015466" cy="2015466"/>
          </a:xfrm>
          <a:prstGeom prst="rect">
            <a:avLst/>
          </a:prstGeom>
        </p:spPr>
      </p:pic>
    </p:spTree>
    <p:extLst>
      <p:ext uri="{BB962C8B-B14F-4D97-AF65-F5344CB8AC3E}">
        <p14:creationId xmlns:p14="http://schemas.microsoft.com/office/powerpoint/2010/main" xmlns="" val="3466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xit" presetSubtype="0" fill="hold"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AU" sz="3600" dirty="0"/>
              <a:t>What Direction Does Light Travel?</a:t>
            </a:r>
            <a:endParaRPr lang="en-GB" sz="3600" dirty="0"/>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US" dirty="0"/>
              <a:t>Light travels in straight lines.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23345" flipH="1">
            <a:off x="983298" y="2168611"/>
            <a:ext cx="2575448" cy="1567764"/>
          </a:xfrm>
          <a:prstGeom prst="rect">
            <a:avLst/>
          </a:prstGeom>
        </p:spPr>
      </p:pic>
      <p:sp>
        <p:nvSpPr>
          <p:cNvPr id="3" name="Trapezoid 2"/>
          <p:cNvSpPr/>
          <p:nvPr/>
        </p:nvSpPr>
        <p:spPr>
          <a:xfrm rot="18304152">
            <a:off x="4274946" y="1953345"/>
            <a:ext cx="3448690" cy="7017907"/>
          </a:xfrm>
          <a:prstGeom prst="trapezoid">
            <a:avLst>
              <a:gd name="adj" fmla="val 40914"/>
            </a:avLst>
          </a:prstGeom>
          <a:solidFill>
            <a:srgbClr val="FFEB8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2080772">
            <a:off x="3407504" y="4510079"/>
            <a:ext cx="3254085" cy="382309"/>
          </a:xfrm>
          <a:prstGeom prst="rightArrow">
            <a:avLst>
              <a:gd name="adj1" fmla="val 50000"/>
              <a:gd name="adj2" fmla="val 111294"/>
            </a:avLst>
          </a:prstGeom>
          <a:solidFill>
            <a:srgbClr val="FFFFFF"/>
          </a:solid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727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AU" sz="3600" dirty="0"/>
              <a:t>Which Direction Is the Sun?</a:t>
            </a:r>
            <a:endParaRPr lang="en-GB"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81094" y="1581664"/>
            <a:ext cx="3430236" cy="42877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76287" y="1301578"/>
            <a:ext cx="1174950" cy="11436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08060" y="2796745"/>
            <a:ext cx="1174950" cy="11436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84525" y="4949138"/>
            <a:ext cx="1174950" cy="114368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85703" y="2796745"/>
            <a:ext cx="1174950" cy="1143687"/>
          </a:xfrm>
          <a:prstGeom prst="rect">
            <a:avLst/>
          </a:prstGeom>
        </p:spPr>
      </p:pic>
    </p:spTree>
    <p:extLst>
      <p:ext uri="{BB962C8B-B14F-4D97-AF65-F5344CB8AC3E}">
        <p14:creationId xmlns:p14="http://schemas.microsoft.com/office/powerpoint/2010/main" xmlns="" val="10377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1500"/>
                            </p:stCondLst>
                            <p:childTnLst>
                              <p:par>
                                <p:cTn id="34" presetID="6" presetClass="emph" presetSubtype="0" fill="hold" nodeType="afterEffect">
                                  <p:stCondLst>
                                    <p:cond delay="0"/>
                                  </p:stCondLst>
                                  <p:childTnLst>
                                    <p:animScale>
                                      <p:cBhvr>
                                        <p:cTn id="35"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AU" sz="3600" dirty="0"/>
              <a:t>Which Direction Is the Sun?</a:t>
            </a:r>
            <a:endParaRPr lang="en-GB"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6466" y="1458171"/>
            <a:ext cx="1174950" cy="114368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1141" y="1553659"/>
            <a:ext cx="1174950" cy="114368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1649" y="4949138"/>
            <a:ext cx="1174950" cy="114368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6466" y="4801013"/>
            <a:ext cx="1174950" cy="11436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2681416" y="2697346"/>
            <a:ext cx="3515730" cy="2251792"/>
          </a:xfrm>
          <a:prstGeom prst="rect">
            <a:avLst/>
          </a:prstGeom>
        </p:spPr>
      </p:pic>
    </p:spTree>
    <p:extLst>
      <p:ext uri="{BB962C8B-B14F-4D97-AF65-F5344CB8AC3E}">
        <p14:creationId xmlns:p14="http://schemas.microsoft.com/office/powerpoint/2010/main" xmlns="" val="33497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1500"/>
                            </p:stCondLst>
                            <p:childTnLst>
                              <p:par>
                                <p:cTn id="34" presetID="6" presetClass="emph" presetSubtype="0" fill="hold" nodeType="afterEffect">
                                  <p:stCondLst>
                                    <p:cond delay="0"/>
                                  </p:stCondLst>
                                  <p:childTnLst>
                                    <p:animScale>
                                      <p:cBhvr>
                                        <p:cTn id="35"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60539" y="2295884"/>
            <a:ext cx="4247636" cy="2831757"/>
          </a:xfrm>
          <a:prstGeom prst="rect">
            <a:avLst/>
          </a:prstGeom>
        </p:spPr>
      </p:pic>
      <p:sp>
        <p:nvSpPr>
          <p:cNvPr id="21" name="Title 20"/>
          <p:cNvSpPr>
            <a:spLocks noGrp="1"/>
          </p:cNvSpPr>
          <p:nvPr>
            <p:ph type="title"/>
          </p:nvPr>
        </p:nvSpPr>
        <p:spPr/>
        <p:txBody>
          <a:bodyPr/>
          <a:lstStyle/>
          <a:p>
            <a:r>
              <a:rPr lang="en-AU" sz="3600" dirty="0"/>
              <a:t>Which Direction Is the Sun?</a:t>
            </a:r>
            <a:endParaRPr lang="en-GB"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5000" y="2894363"/>
            <a:ext cx="1174950" cy="11436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9760" y="1473201"/>
            <a:ext cx="1174950" cy="11436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7639" y="2921682"/>
            <a:ext cx="1174950" cy="114368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6882" y="4833956"/>
            <a:ext cx="1174950" cy="1143687"/>
          </a:xfrm>
          <a:prstGeom prst="rect">
            <a:avLst/>
          </a:prstGeom>
        </p:spPr>
      </p:pic>
    </p:spTree>
    <p:extLst>
      <p:ext uri="{BB962C8B-B14F-4D97-AF65-F5344CB8AC3E}">
        <p14:creationId xmlns:p14="http://schemas.microsoft.com/office/powerpoint/2010/main" xmlns="" val="25046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1500"/>
                            </p:stCondLst>
                            <p:childTnLst>
                              <p:par>
                                <p:cTn id="34" presetID="6" presetClass="emph" presetSubtype="0" fill="hold" nodeType="afterEffect">
                                  <p:stCondLst>
                                    <p:cond delay="0"/>
                                  </p:stCondLst>
                                  <p:childTnLst>
                                    <p:animScale>
                                      <p:cBhvr>
                                        <p:cTn id="35"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94</TotalTime>
  <Words>477</Words>
  <Application>Microsoft Office PowerPoint</Application>
  <PresentationFormat>On-screen Show (4:3)</PresentationFormat>
  <Paragraphs>54</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Comic Sans MS - 36</vt:lpstr>
      <vt:lpstr>Twinkl</vt:lpstr>
      <vt:lpstr>Twinkl SemiBold</vt:lpstr>
      <vt:lpstr>Arial - 36</vt:lpstr>
      <vt:lpstr>Arial - 47</vt:lpstr>
      <vt:lpstr>Calibri</vt:lpstr>
      <vt:lpstr>Office Theme</vt:lpstr>
      <vt:lpstr>LI: I can find patterns in the way the size of shadows change.</vt:lpstr>
      <vt:lpstr>Recap- What Is a Shadow?</vt:lpstr>
      <vt:lpstr>How Are Shadows Made?</vt:lpstr>
      <vt:lpstr>A Sunny Day</vt:lpstr>
      <vt:lpstr>Shadows</vt:lpstr>
      <vt:lpstr>What Direction Does Light Travel?</vt:lpstr>
      <vt:lpstr>Which Direction Is the Sun?</vt:lpstr>
      <vt:lpstr>Which Direction Is the Sun?</vt:lpstr>
      <vt:lpstr>Which Direction Is the Sun?</vt:lpstr>
      <vt:lpstr>Slide 10</vt:lpstr>
      <vt:lpstr>Changing Shadows</vt:lpstr>
      <vt:lpstr>Changing Shadows</vt:lpstr>
      <vt:lpstr>Changing Shadows</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sumner37870</cp:lastModifiedBy>
  <cp:revision>17</cp:revision>
  <dcterms:created xsi:type="dcterms:W3CDTF">2018-10-25T08:30:15Z</dcterms:created>
  <dcterms:modified xsi:type="dcterms:W3CDTF">2021-01-11T22:55:26Z</dcterms:modified>
</cp:coreProperties>
</file>