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74" r:id="rId5"/>
    <p:sldId id="264" r:id="rId6"/>
    <p:sldId id="259" r:id="rId7"/>
    <p:sldId id="260" r:id="rId8"/>
    <p:sldId id="267" r:id="rId9"/>
    <p:sldId id="261" r:id="rId10"/>
    <p:sldId id="263" r:id="rId11"/>
    <p:sldId id="262" r:id="rId12"/>
    <p:sldId id="273" r:id="rId13"/>
    <p:sldId id="265" r:id="rId14"/>
    <p:sldId id="266" r:id="rId15"/>
    <p:sldId id="272" r:id="rId16"/>
    <p:sldId id="268" r:id="rId17"/>
    <p:sldId id="269" r:id="rId18"/>
    <p:sldId id="270"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105AE8-7461-4C2B-B5E4-325C92E49B59}" type="datetimeFigureOut">
              <a:rPr lang="en-GB" smtClean="0"/>
              <a:t>03/06/2020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15E1A5-0D73-42B6-A9E2-878CB73D7D75}" type="slidenum">
              <a:rPr lang="en-GB" smtClean="0"/>
              <a:t>‹#›</a:t>
            </a:fld>
            <a:endParaRPr lang="en-GB"/>
          </a:p>
        </p:txBody>
      </p:sp>
    </p:spTree>
    <p:extLst>
      <p:ext uri="{BB962C8B-B14F-4D97-AF65-F5344CB8AC3E}">
        <p14:creationId xmlns:p14="http://schemas.microsoft.com/office/powerpoint/2010/main" val="3495439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15E1A5-0D73-42B6-A9E2-878CB73D7D75}" type="slidenum">
              <a:rPr lang="en-GB" smtClean="0"/>
              <a:t>15</a:t>
            </a:fld>
            <a:endParaRPr lang="en-GB"/>
          </a:p>
        </p:txBody>
      </p:sp>
    </p:spTree>
    <p:extLst>
      <p:ext uri="{BB962C8B-B14F-4D97-AF65-F5344CB8AC3E}">
        <p14:creationId xmlns:p14="http://schemas.microsoft.com/office/powerpoint/2010/main" val="140916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9D7A8C1-45D7-42BD-8C41-25EEF330F64C}"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2F04B8-5E2D-43E3-84AB-1747487E5C76}" type="slidenum">
              <a:rPr lang="en-GB" smtClean="0"/>
              <a:t>‹#›</a:t>
            </a:fld>
            <a:endParaRPr lang="en-GB"/>
          </a:p>
        </p:txBody>
      </p:sp>
    </p:spTree>
    <p:extLst>
      <p:ext uri="{BB962C8B-B14F-4D97-AF65-F5344CB8AC3E}">
        <p14:creationId xmlns:p14="http://schemas.microsoft.com/office/powerpoint/2010/main" val="3787005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D7A8C1-45D7-42BD-8C41-25EEF330F64C}"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2F04B8-5E2D-43E3-84AB-1747487E5C76}" type="slidenum">
              <a:rPr lang="en-GB" smtClean="0"/>
              <a:t>‹#›</a:t>
            </a:fld>
            <a:endParaRPr lang="en-GB"/>
          </a:p>
        </p:txBody>
      </p:sp>
    </p:spTree>
    <p:extLst>
      <p:ext uri="{BB962C8B-B14F-4D97-AF65-F5344CB8AC3E}">
        <p14:creationId xmlns:p14="http://schemas.microsoft.com/office/powerpoint/2010/main" val="3347868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D7A8C1-45D7-42BD-8C41-25EEF330F64C}"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2F04B8-5E2D-43E3-84AB-1747487E5C76}" type="slidenum">
              <a:rPr lang="en-GB" smtClean="0"/>
              <a:t>‹#›</a:t>
            </a:fld>
            <a:endParaRPr lang="en-GB"/>
          </a:p>
        </p:txBody>
      </p:sp>
    </p:spTree>
    <p:extLst>
      <p:ext uri="{BB962C8B-B14F-4D97-AF65-F5344CB8AC3E}">
        <p14:creationId xmlns:p14="http://schemas.microsoft.com/office/powerpoint/2010/main" val="2571495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D7A8C1-45D7-42BD-8C41-25EEF330F64C}"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2F04B8-5E2D-43E3-84AB-1747487E5C76}" type="slidenum">
              <a:rPr lang="en-GB" smtClean="0"/>
              <a:t>‹#›</a:t>
            </a:fld>
            <a:endParaRPr lang="en-GB"/>
          </a:p>
        </p:txBody>
      </p:sp>
    </p:spTree>
    <p:extLst>
      <p:ext uri="{BB962C8B-B14F-4D97-AF65-F5344CB8AC3E}">
        <p14:creationId xmlns:p14="http://schemas.microsoft.com/office/powerpoint/2010/main" val="2333358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D7A8C1-45D7-42BD-8C41-25EEF330F64C}"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2F04B8-5E2D-43E3-84AB-1747487E5C76}" type="slidenum">
              <a:rPr lang="en-GB" smtClean="0"/>
              <a:t>‹#›</a:t>
            </a:fld>
            <a:endParaRPr lang="en-GB"/>
          </a:p>
        </p:txBody>
      </p:sp>
    </p:spTree>
    <p:extLst>
      <p:ext uri="{BB962C8B-B14F-4D97-AF65-F5344CB8AC3E}">
        <p14:creationId xmlns:p14="http://schemas.microsoft.com/office/powerpoint/2010/main" val="72366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9D7A8C1-45D7-42BD-8C41-25EEF330F64C}"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2F04B8-5E2D-43E3-84AB-1747487E5C76}" type="slidenum">
              <a:rPr lang="en-GB" smtClean="0"/>
              <a:t>‹#›</a:t>
            </a:fld>
            <a:endParaRPr lang="en-GB"/>
          </a:p>
        </p:txBody>
      </p:sp>
    </p:spTree>
    <p:extLst>
      <p:ext uri="{BB962C8B-B14F-4D97-AF65-F5344CB8AC3E}">
        <p14:creationId xmlns:p14="http://schemas.microsoft.com/office/powerpoint/2010/main" val="565121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9D7A8C1-45D7-42BD-8C41-25EEF330F64C}" type="datetimeFigureOut">
              <a:rPr lang="en-GB" smtClean="0"/>
              <a:t>03/06/2020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82F04B8-5E2D-43E3-84AB-1747487E5C76}" type="slidenum">
              <a:rPr lang="en-GB" smtClean="0"/>
              <a:t>‹#›</a:t>
            </a:fld>
            <a:endParaRPr lang="en-GB"/>
          </a:p>
        </p:txBody>
      </p:sp>
    </p:spTree>
    <p:extLst>
      <p:ext uri="{BB962C8B-B14F-4D97-AF65-F5344CB8AC3E}">
        <p14:creationId xmlns:p14="http://schemas.microsoft.com/office/powerpoint/2010/main" val="3308758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9D7A8C1-45D7-42BD-8C41-25EEF330F64C}" type="datetimeFigureOut">
              <a:rPr lang="en-GB" smtClean="0"/>
              <a:t>03/06/2020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82F04B8-5E2D-43E3-84AB-1747487E5C76}" type="slidenum">
              <a:rPr lang="en-GB" smtClean="0"/>
              <a:t>‹#›</a:t>
            </a:fld>
            <a:endParaRPr lang="en-GB"/>
          </a:p>
        </p:txBody>
      </p:sp>
    </p:spTree>
    <p:extLst>
      <p:ext uri="{BB962C8B-B14F-4D97-AF65-F5344CB8AC3E}">
        <p14:creationId xmlns:p14="http://schemas.microsoft.com/office/powerpoint/2010/main" val="2977483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D7A8C1-45D7-42BD-8C41-25EEF330F64C}" type="datetimeFigureOut">
              <a:rPr lang="en-GB" smtClean="0"/>
              <a:t>03/06/2020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82F04B8-5E2D-43E3-84AB-1747487E5C76}" type="slidenum">
              <a:rPr lang="en-GB" smtClean="0"/>
              <a:t>‹#›</a:t>
            </a:fld>
            <a:endParaRPr lang="en-GB"/>
          </a:p>
        </p:txBody>
      </p:sp>
    </p:spTree>
    <p:extLst>
      <p:ext uri="{BB962C8B-B14F-4D97-AF65-F5344CB8AC3E}">
        <p14:creationId xmlns:p14="http://schemas.microsoft.com/office/powerpoint/2010/main" val="3643311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D7A8C1-45D7-42BD-8C41-25EEF330F64C}"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2F04B8-5E2D-43E3-84AB-1747487E5C76}" type="slidenum">
              <a:rPr lang="en-GB" smtClean="0"/>
              <a:t>‹#›</a:t>
            </a:fld>
            <a:endParaRPr lang="en-GB"/>
          </a:p>
        </p:txBody>
      </p:sp>
    </p:spTree>
    <p:extLst>
      <p:ext uri="{BB962C8B-B14F-4D97-AF65-F5344CB8AC3E}">
        <p14:creationId xmlns:p14="http://schemas.microsoft.com/office/powerpoint/2010/main" val="2831850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D7A8C1-45D7-42BD-8C41-25EEF330F64C}"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2F04B8-5E2D-43E3-84AB-1747487E5C76}" type="slidenum">
              <a:rPr lang="en-GB" smtClean="0"/>
              <a:t>‹#›</a:t>
            </a:fld>
            <a:endParaRPr lang="en-GB"/>
          </a:p>
        </p:txBody>
      </p:sp>
    </p:spTree>
    <p:extLst>
      <p:ext uri="{BB962C8B-B14F-4D97-AF65-F5344CB8AC3E}">
        <p14:creationId xmlns:p14="http://schemas.microsoft.com/office/powerpoint/2010/main" val="1126521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7A8C1-45D7-42BD-8C41-25EEF330F64C}" type="datetimeFigureOut">
              <a:rPr lang="en-GB" smtClean="0"/>
              <a:t>03/06/2020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2F04B8-5E2D-43E3-84AB-1747487E5C76}" type="slidenum">
              <a:rPr lang="en-GB" smtClean="0"/>
              <a:t>‹#›</a:t>
            </a:fld>
            <a:endParaRPr lang="en-GB"/>
          </a:p>
        </p:txBody>
      </p:sp>
    </p:spTree>
    <p:extLst>
      <p:ext uri="{BB962C8B-B14F-4D97-AF65-F5344CB8AC3E}">
        <p14:creationId xmlns:p14="http://schemas.microsoft.com/office/powerpoint/2010/main" val="2807782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png"/><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2.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2.pn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2.pn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2.png"/><Relationship Id="rId5" Type="http://schemas.openxmlformats.org/officeDocument/2006/relationships/image" Target="../media/image13.jpeg"/><Relationship Id="rId4" Type="http://schemas.openxmlformats.org/officeDocument/2006/relationships/notesSlide" Target="../notesSlides/notesSlide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2.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9.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3EFC4A-2A6B-46AE-BB10-28891FFFD0FA}"/>
              </a:ext>
            </a:extLst>
          </p:cNvPr>
          <p:cNvPicPr>
            <a:picLocks noChangeAspect="1"/>
          </p:cNvPicPr>
          <p:nvPr/>
        </p:nvPicPr>
        <p:blipFill>
          <a:blip r:embed="rId4"/>
          <a:stretch>
            <a:fillRect/>
          </a:stretch>
        </p:blipFill>
        <p:spPr>
          <a:xfrm>
            <a:off x="142769" y="767195"/>
            <a:ext cx="11235902" cy="2347163"/>
          </a:xfrm>
          <a:prstGeom prst="rect">
            <a:avLst/>
          </a:prstGeom>
        </p:spPr>
      </p:pic>
      <p:sp>
        <p:nvSpPr>
          <p:cNvPr id="3" name="Subtitle 2">
            <a:extLst>
              <a:ext uri="{FF2B5EF4-FFF2-40B4-BE49-F238E27FC236}">
                <a16:creationId xmlns:a16="http://schemas.microsoft.com/office/drawing/2014/main" id="{1F43A3CF-65CF-4FD7-8D05-7888B17E954E}"/>
              </a:ext>
            </a:extLst>
          </p:cNvPr>
          <p:cNvSpPr>
            <a:spLocks noGrp="1"/>
          </p:cNvSpPr>
          <p:nvPr>
            <p:ph type="subTitle" idx="1"/>
          </p:nvPr>
        </p:nvSpPr>
        <p:spPr/>
        <p:txBody>
          <a:bodyPr>
            <a:noAutofit/>
          </a:bodyPr>
          <a:lstStyle/>
          <a:p>
            <a:r>
              <a:rPr lang="en-GB" sz="8000" dirty="0"/>
              <a:t>Nidderdale High School</a:t>
            </a:r>
          </a:p>
        </p:txBody>
      </p:sp>
      <p:pic>
        <p:nvPicPr>
          <p:cNvPr id="10" name="Audio 9">
            <a:hlinkClick r:id="" action="ppaction://media"/>
            <a:extLst>
              <a:ext uri="{FF2B5EF4-FFF2-40B4-BE49-F238E27FC236}">
                <a16:creationId xmlns:a16="http://schemas.microsoft.com/office/drawing/2014/main" id="{3837A7D9-7182-46AB-8241-9B111513FD9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66750421"/>
      </p:ext>
    </p:extLst>
  </p:cSld>
  <p:clrMapOvr>
    <a:masterClrMapping/>
  </p:clrMapOvr>
  <mc:AlternateContent xmlns:mc="http://schemas.openxmlformats.org/markup-compatibility/2006" xmlns:p14="http://schemas.microsoft.com/office/powerpoint/2010/main">
    <mc:Choice Requires="p14">
      <p:transition spd="slow" p14:dur="2000" advTm="9724"/>
    </mc:Choice>
    <mc:Fallback xmlns="">
      <p:transition spd="slow" advTm="97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B76F7-2936-4FDE-A0B2-40DF86A8747A}"/>
              </a:ext>
            </a:extLst>
          </p:cNvPr>
          <p:cNvSpPr>
            <a:spLocks noGrp="1"/>
          </p:cNvSpPr>
          <p:nvPr>
            <p:ph type="ctrTitle"/>
          </p:nvPr>
        </p:nvSpPr>
        <p:spPr>
          <a:xfrm>
            <a:off x="905774" y="2114401"/>
            <a:ext cx="9977886" cy="2387600"/>
          </a:xfrm>
        </p:spPr>
        <p:txBody>
          <a:bodyPr vert="horz" lIns="91440" tIns="45720" rIns="91440" bIns="45720" rtlCol="0" anchor="b">
            <a:noAutofit/>
          </a:bodyPr>
          <a:lstStyle/>
          <a:p>
            <a:r>
              <a:rPr lang="en-GB" sz="8800">
                <a:solidFill>
                  <a:srgbClr val="C00000"/>
                </a:solidFill>
                <a:latin typeface="Abadi"/>
                <a:ea typeface="+mj-lt"/>
                <a:cs typeface="+mj-lt"/>
              </a:rPr>
              <a:t>A Student Guide to…</a:t>
            </a:r>
            <a:endParaRPr lang="en-GB" sz="8800">
              <a:latin typeface="Abadi"/>
              <a:ea typeface="+mj-lt"/>
              <a:cs typeface="+mj-lt"/>
            </a:endParaRPr>
          </a:p>
          <a:p>
            <a:endParaRPr lang="en-GB" sz="8000">
              <a:latin typeface="Abadi"/>
              <a:cs typeface="Calibri Light"/>
            </a:endParaRPr>
          </a:p>
        </p:txBody>
      </p:sp>
      <p:sp>
        <p:nvSpPr>
          <p:cNvPr id="3" name="Subtitle 2">
            <a:extLst>
              <a:ext uri="{FF2B5EF4-FFF2-40B4-BE49-F238E27FC236}">
                <a16:creationId xmlns:a16="http://schemas.microsoft.com/office/drawing/2014/main" id="{8995AA12-3CAA-446C-A385-E3ACAC244F60}"/>
              </a:ext>
            </a:extLst>
          </p:cNvPr>
          <p:cNvSpPr>
            <a:spLocks noGrp="1"/>
          </p:cNvSpPr>
          <p:nvPr>
            <p:ph type="subTitle" idx="1"/>
          </p:nvPr>
        </p:nvSpPr>
        <p:spPr>
          <a:xfrm>
            <a:off x="1423358" y="4507812"/>
            <a:ext cx="9144000" cy="1655762"/>
          </a:xfrm>
        </p:spPr>
        <p:txBody>
          <a:bodyPr vert="horz" lIns="91440" tIns="45720" rIns="91440" bIns="45720" rtlCol="0" anchor="t">
            <a:normAutofit/>
          </a:bodyPr>
          <a:lstStyle/>
          <a:p>
            <a:r>
              <a:rPr lang="en-GB" sz="8000">
                <a:latin typeface="Abadi"/>
                <a:cs typeface="Calibri"/>
              </a:rPr>
              <a:t>Student Leadership</a:t>
            </a:r>
            <a:endParaRPr lang="en-GB" sz="8000">
              <a:latin typeface="Abadi"/>
            </a:endParaRPr>
          </a:p>
        </p:txBody>
      </p:sp>
      <p:pic>
        <p:nvPicPr>
          <p:cNvPr id="5" name="Picture 2" descr="A picture containing drawing&#10;&#10;Description generated with very high confidence">
            <a:extLst>
              <a:ext uri="{FF2B5EF4-FFF2-40B4-BE49-F238E27FC236}">
                <a16:creationId xmlns:a16="http://schemas.microsoft.com/office/drawing/2014/main" id="{D9DA10F2-4238-4DFF-B4EF-932AB982786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38507" y="0"/>
            <a:ext cx="3709059" cy="916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Audio 6">
            <a:hlinkClick r:id="" action="ppaction://media"/>
            <a:extLst>
              <a:ext uri="{FF2B5EF4-FFF2-40B4-BE49-F238E27FC236}">
                <a16:creationId xmlns:a16="http://schemas.microsoft.com/office/drawing/2014/main" id="{79B097FA-3F19-4AEF-A50D-DB2339B9EF1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88343126"/>
      </p:ext>
    </p:extLst>
  </p:cSld>
  <p:clrMapOvr>
    <a:masterClrMapping/>
  </p:clrMapOvr>
  <mc:AlternateContent xmlns:mc="http://schemas.openxmlformats.org/markup-compatibility/2006" xmlns:p14="http://schemas.microsoft.com/office/powerpoint/2010/main">
    <mc:Choice Requires="p14">
      <p:transition spd="slow" p14:dur="2000" advTm="4103"/>
    </mc:Choice>
    <mc:Fallback xmlns="">
      <p:transition spd="slow" advTm="41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14C4D-171F-4690-BB2C-3619DD9A2DBC}"/>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F6B66C1B-3DF9-4FD0-80F4-5A0C9990BABD}"/>
              </a:ext>
            </a:extLst>
          </p:cNvPr>
          <p:cNvSpPr>
            <a:spLocks noGrp="1"/>
          </p:cNvSpPr>
          <p:nvPr>
            <p:ph idx="1"/>
          </p:nvPr>
        </p:nvSpPr>
        <p:spPr/>
        <p:txBody>
          <a:bodyPr vert="horz" lIns="91440" tIns="45720" rIns="91440" bIns="45720" rtlCol="0" anchor="t">
            <a:normAutofit/>
          </a:bodyPr>
          <a:lstStyle/>
          <a:p>
            <a:pPr marL="0" indent="0">
              <a:buNone/>
            </a:pPr>
            <a:r>
              <a:rPr lang="en-GB">
                <a:ea typeface="+mn-lt"/>
                <a:cs typeface="+mn-lt"/>
              </a:rPr>
              <a:t>If you decide to join the student leadership team,</a:t>
            </a:r>
            <a:endParaRPr lang="en-GB">
              <a:cs typeface="Calibri"/>
            </a:endParaRPr>
          </a:p>
          <a:p>
            <a:r>
              <a:rPr lang="en-GB">
                <a:ea typeface="+mn-lt"/>
                <a:cs typeface="+mn-lt"/>
              </a:rPr>
              <a:t> You will be able to help organise charity events such as bake sales and sport matches.</a:t>
            </a:r>
            <a:endParaRPr lang="en-GB">
              <a:cs typeface="Calibri" panose="020F0502020204030204"/>
            </a:endParaRPr>
          </a:p>
          <a:p>
            <a:endParaRPr lang="en-GB">
              <a:ea typeface="+mn-lt"/>
              <a:cs typeface="+mn-lt"/>
            </a:endParaRPr>
          </a:p>
          <a:p>
            <a:r>
              <a:rPr lang="en-GB">
                <a:ea typeface="+mn-lt"/>
                <a:cs typeface="+mn-lt"/>
              </a:rPr>
              <a:t>You also have the chance to become a mentor for a younger student or even someone in your own year who may be struggling with adjusting to high school</a:t>
            </a:r>
            <a:endParaRPr lang="en-GB">
              <a:cs typeface="Calibri"/>
            </a:endParaRPr>
          </a:p>
          <a:p>
            <a:endParaRPr lang="en-GB">
              <a:cs typeface="Calibri"/>
            </a:endParaRPr>
          </a:p>
          <a:p>
            <a:r>
              <a:rPr lang="en-GB">
                <a:cs typeface="Calibri"/>
              </a:rPr>
              <a:t>As a bonus you also get your own Student Leader tie and badge</a:t>
            </a:r>
          </a:p>
          <a:p>
            <a:endParaRPr lang="en-GB">
              <a:cs typeface="Calibri"/>
            </a:endParaRPr>
          </a:p>
        </p:txBody>
      </p:sp>
      <p:pic>
        <p:nvPicPr>
          <p:cNvPr id="4" name="Picture 4" descr="A close up of a logo&#10;&#10;Description generated with very high confidence">
            <a:extLst>
              <a:ext uri="{FF2B5EF4-FFF2-40B4-BE49-F238E27FC236}">
                <a16:creationId xmlns:a16="http://schemas.microsoft.com/office/drawing/2014/main" id="{1A5135B2-08E9-469B-A09E-7E3617F712EE}"/>
              </a:ext>
            </a:extLst>
          </p:cNvPr>
          <p:cNvPicPr>
            <a:picLocks noChangeAspect="1"/>
          </p:cNvPicPr>
          <p:nvPr/>
        </p:nvPicPr>
        <p:blipFill>
          <a:blip r:embed="rId4"/>
          <a:stretch>
            <a:fillRect/>
          </a:stretch>
        </p:blipFill>
        <p:spPr>
          <a:xfrm>
            <a:off x="10374701" y="1216333"/>
            <a:ext cx="1650521" cy="1219186"/>
          </a:xfrm>
          <a:prstGeom prst="rect">
            <a:avLst/>
          </a:prstGeom>
        </p:spPr>
      </p:pic>
      <p:pic>
        <p:nvPicPr>
          <p:cNvPr id="7" name="Picture 4" descr="A picture containing drawing&#10;&#10;Description generated with very high confidence">
            <a:extLst>
              <a:ext uri="{FF2B5EF4-FFF2-40B4-BE49-F238E27FC236}">
                <a16:creationId xmlns:a16="http://schemas.microsoft.com/office/drawing/2014/main" id="{7F43C751-8E0F-41EF-80C5-EADF3FAACADF}"/>
              </a:ext>
            </a:extLst>
          </p:cNvPr>
          <p:cNvPicPr>
            <a:picLocks noChangeAspect="1"/>
          </p:cNvPicPr>
          <p:nvPr/>
        </p:nvPicPr>
        <p:blipFill>
          <a:blip r:embed="rId5"/>
          <a:stretch>
            <a:fillRect/>
          </a:stretch>
        </p:blipFill>
        <p:spPr>
          <a:xfrm>
            <a:off x="8780971" y="122014"/>
            <a:ext cx="3198963" cy="785543"/>
          </a:xfrm>
          <a:prstGeom prst="rect">
            <a:avLst/>
          </a:prstGeom>
        </p:spPr>
      </p:pic>
      <p:pic>
        <p:nvPicPr>
          <p:cNvPr id="11" name="Audio 10">
            <a:hlinkClick r:id="" action="ppaction://media"/>
            <a:extLst>
              <a:ext uri="{FF2B5EF4-FFF2-40B4-BE49-F238E27FC236}">
                <a16:creationId xmlns:a16="http://schemas.microsoft.com/office/drawing/2014/main" id="{E3E7BA48-B8F4-4415-8854-BA26F969DF1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48017612"/>
      </p:ext>
    </p:extLst>
  </p:cSld>
  <p:clrMapOvr>
    <a:masterClrMapping/>
  </p:clrMapOvr>
  <mc:AlternateContent xmlns:mc="http://schemas.openxmlformats.org/markup-compatibility/2006" xmlns:p14="http://schemas.microsoft.com/office/powerpoint/2010/main">
    <mc:Choice Requires="p14">
      <p:transition spd="slow" p14:dur="2000" advTm="25348"/>
    </mc:Choice>
    <mc:Fallback xmlns="">
      <p:transition spd="slow" advTm="253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5C104-43BE-4C9E-8EBD-4F0DBBE3D94F}"/>
              </a:ext>
            </a:extLst>
          </p:cNvPr>
          <p:cNvSpPr>
            <a:spLocks noGrp="1"/>
          </p:cNvSpPr>
          <p:nvPr>
            <p:ph type="title"/>
          </p:nvPr>
        </p:nvSpPr>
        <p:spPr/>
        <p:txBody>
          <a:bodyPr/>
          <a:lstStyle/>
          <a:p>
            <a:r>
              <a:rPr lang="en-GB" b="1">
                <a:latin typeface="Abadi"/>
                <a:cs typeface="Calibri Light"/>
              </a:rPr>
              <a:t>Roles</a:t>
            </a:r>
          </a:p>
        </p:txBody>
      </p:sp>
      <p:sp>
        <p:nvSpPr>
          <p:cNvPr id="3" name="Content Placeholder 2">
            <a:extLst>
              <a:ext uri="{FF2B5EF4-FFF2-40B4-BE49-F238E27FC236}">
                <a16:creationId xmlns:a16="http://schemas.microsoft.com/office/drawing/2014/main" id="{F8F84EF8-1818-438E-85AB-E77A2CD831D4}"/>
              </a:ext>
            </a:extLst>
          </p:cNvPr>
          <p:cNvSpPr>
            <a:spLocks noGrp="1"/>
          </p:cNvSpPr>
          <p:nvPr>
            <p:ph idx="1"/>
          </p:nvPr>
        </p:nvSpPr>
        <p:spPr/>
        <p:txBody>
          <a:bodyPr vert="horz" lIns="91440" tIns="45720" rIns="91440" bIns="45720" rtlCol="0" anchor="t">
            <a:normAutofit lnSpcReduction="10000"/>
          </a:bodyPr>
          <a:lstStyle/>
          <a:p>
            <a:r>
              <a:rPr lang="en-GB">
                <a:cs typeface="Calibri"/>
              </a:rPr>
              <a:t>I</a:t>
            </a:r>
            <a:r>
              <a:rPr lang="en-GB">
                <a:latin typeface="Abadi"/>
                <a:cs typeface="Calibri"/>
              </a:rPr>
              <a:t>n the team there are various committees you could join, for example:</a:t>
            </a:r>
            <a:endParaRPr lang="en-US">
              <a:latin typeface="Abadi"/>
            </a:endParaRPr>
          </a:p>
          <a:p>
            <a:r>
              <a:rPr lang="en-GB">
                <a:latin typeface="Abadi"/>
                <a:cs typeface="Calibri" panose="020F0502020204030204"/>
              </a:rPr>
              <a:t>Catering committee which looks at the school menu to see if there's any way we could change it</a:t>
            </a:r>
          </a:p>
          <a:p>
            <a:r>
              <a:rPr lang="en-GB">
                <a:latin typeface="Abadi"/>
                <a:cs typeface="Calibri" panose="020F0502020204030204"/>
              </a:rPr>
              <a:t>Eco school committee which works to make our school more eco friendly</a:t>
            </a:r>
          </a:p>
          <a:p>
            <a:endParaRPr lang="en-GB">
              <a:latin typeface="Abadi"/>
              <a:cs typeface="Calibri" panose="020F0502020204030204"/>
            </a:endParaRPr>
          </a:p>
          <a:p>
            <a:r>
              <a:rPr lang="en-GB">
                <a:latin typeface="Abadi"/>
                <a:cs typeface="Calibri" panose="020F0502020204030204"/>
              </a:rPr>
              <a:t>Other roles you could volunteer for are chair of the meetings which makes sure all the Senior Student gatherings run smoothly and secretary which types up the meeting discussions </a:t>
            </a:r>
          </a:p>
        </p:txBody>
      </p:sp>
      <p:pic>
        <p:nvPicPr>
          <p:cNvPr id="5" name="Picture 4" descr="A picture containing drawing&#10;&#10;Description generated with very high confidence">
            <a:extLst>
              <a:ext uri="{FF2B5EF4-FFF2-40B4-BE49-F238E27FC236}">
                <a16:creationId xmlns:a16="http://schemas.microsoft.com/office/drawing/2014/main" id="{E7B546AB-3883-41E4-820D-1C21CB85849B}"/>
              </a:ext>
            </a:extLst>
          </p:cNvPr>
          <p:cNvPicPr>
            <a:picLocks noChangeAspect="1"/>
          </p:cNvPicPr>
          <p:nvPr/>
        </p:nvPicPr>
        <p:blipFill>
          <a:blip r:embed="rId4"/>
          <a:stretch>
            <a:fillRect/>
          </a:stretch>
        </p:blipFill>
        <p:spPr>
          <a:xfrm>
            <a:off x="8780971" y="122014"/>
            <a:ext cx="3198963" cy="785543"/>
          </a:xfrm>
          <a:prstGeom prst="rect">
            <a:avLst/>
          </a:prstGeom>
        </p:spPr>
      </p:pic>
      <p:pic>
        <p:nvPicPr>
          <p:cNvPr id="10" name="Audio 9">
            <a:hlinkClick r:id="" action="ppaction://media"/>
            <a:extLst>
              <a:ext uri="{FF2B5EF4-FFF2-40B4-BE49-F238E27FC236}">
                <a16:creationId xmlns:a16="http://schemas.microsoft.com/office/drawing/2014/main" id="{DF444C45-708D-4322-9EF7-6D978671FD8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095797053"/>
      </p:ext>
    </p:extLst>
  </p:cSld>
  <p:clrMapOvr>
    <a:masterClrMapping/>
  </p:clrMapOvr>
  <mc:AlternateContent xmlns:mc="http://schemas.openxmlformats.org/markup-compatibility/2006" xmlns:p14="http://schemas.microsoft.com/office/powerpoint/2010/main">
    <mc:Choice Requires="p14">
      <p:transition spd="slow" p14:dur="2000" advTm="31977"/>
    </mc:Choice>
    <mc:Fallback xmlns="">
      <p:transition spd="slow" advTm="319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09CA7-0A99-464A-9710-C82A17DD2E11}"/>
              </a:ext>
            </a:extLst>
          </p:cNvPr>
          <p:cNvSpPr>
            <a:spLocks noGrp="1"/>
          </p:cNvSpPr>
          <p:nvPr>
            <p:ph type="ctrTitle"/>
          </p:nvPr>
        </p:nvSpPr>
        <p:spPr/>
        <p:txBody>
          <a:bodyPr>
            <a:noAutofit/>
          </a:bodyPr>
          <a:lstStyle/>
          <a:p>
            <a:r>
              <a:rPr lang="en-GB" sz="8800">
                <a:solidFill>
                  <a:srgbClr val="C00000"/>
                </a:solidFill>
                <a:latin typeface="Abadi"/>
              </a:rPr>
              <a:t>A Student Guide to...</a:t>
            </a:r>
            <a:endParaRPr lang="en-GB" sz="8800">
              <a:solidFill>
                <a:srgbClr val="C00000"/>
              </a:solidFill>
            </a:endParaRPr>
          </a:p>
        </p:txBody>
      </p:sp>
      <p:sp>
        <p:nvSpPr>
          <p:cNvPr id="3" name="Subtitle 2">
            <a:extLst>
              <a:ext uri="{FF2B5EF4-FFF2-40B4-BE49-F238E27FC236}">
                <a16:creationId xmlns:a16="http://schemas.microsoft.com/office/drawing/2014/main" id="{74CE9AEE-A764-490D-9114-0B9DF5726D9F}"/>
              </a:ext>
            </a:extLst>
          </p:cNvPr>
          <p:cNvSpPr>
            <a:spLocks noGrp="1"/>
          </p:cNvSpPr>
          <p:nvPr>
            <p:ph type="subTitle" idx="1"/>
          </p:nvPr>
        </p:nvSpPr>
        <p:spPr/>
        <p:txBody>
          <a:bodyPr vert="horz" lIns="91440" tIns="45720" rIns="91440" bIns="45720" rtlCol="0" anchor="t">
            <a:normAutofit/>
          </a:bodyPr>
          <a:lstStyle/>
          <a:p>
            <a:r>
              <a:rPr lang="en-GB" sz="8000">
                <a:latin typeface="Abadi"/>
                <a:cs typeface="Calibri"/>
              </a:rPr>
              <a:t>Languages</a:t>
            </a:r>
            <a:endParaRPr lang="en-GB" sz="8000">
              <a:latin typeface="Abadi"/>
            </a:endParaRPr>
          </a:p>
        </p:txBody>
      </p:sp>
      <p:pic>
        <p:nvPicPr>
          <p:cNvPr id="6" name="Picture 6" descr="A picture containing drawing&#10;&#10;Description generated with very high confidence">
            <a:extLst>
              <a:ext uri="{FF2B5EF4-FFF2-40B4-BE49-F238E27FC236}">
                <a16:creationId xmlns:a16="http://schemas.microsoft.com/office/drawing/2014/main" id="{D0224EBC-A22F-4DD0-A46D-63F7B0CEA850}"/>
              </a:ext>
            </a:extLst>
          </p:cNvPr>
          <p:cNvPicPr>
            <a:picLocks noChangeAspect="1"/>
          </p:cNvPicPr>
          <p:nvPr/>
        </p:nvPicPr>
        <p:blipFill>
          <a:blip r:embed="rId4"/>
          <a:stretch>
            <a:fillRect/>
          </a:stretch>
        </p:blipFill>
        <p:spPr>
          <a:xfrm>
            <a:off x="8735683" y="85347"/>
            <a:ext cx="3318294" cy="821343"/>
          </a:xfrm>
          <a:prstGeom prst="rect">
            <a:avLst/>
          </a:prstGeom>
        </p:spPr>
      </p:pic>
      <p:pic>
        <p:nvPicPr>
          <p:cNvPr id="4" name="Audio 3">
            <a:hlinkClick r:id="" action="ppaction://media"/>
            <a:extLst>
              <a:ext uri="{FF2B5EF4-FFF2-40B4-BE49-F238E27FC236}">
                <a16:creationId xmlns:a16="http://schemas.microsoft.com/office/drawing/2014/main" id="{0E50FEA6-025C-4341-B0E9-96BB427A679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591409126"/>
      </p:ext>
    </p:extLst>
  </p:cSld>
  <p:clrMapOvr>
    <a:masterClrMapping/>
  </p:clrMapOvr>
  <mc:AlternateContent xmlns:mc="http://schemas.openxmlformats.org/markup-compatibility/2006" xmlns:p14="http://schemas.microsoft.com/office/powerpoint/2010/main">
    <mc:Choice Requires="p14">
      <p:transition spd="slow" p14:dur="2000" advTm="2600"/>
    </mc:Choice>
    <mc:Fallback xmlns="">
      <p:transition spd="slow" advTm="26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drawing&#10;&#10;Description generated with very high confidence">
            <a:extLst>
              <a:ext uri="{FF2B5EF4-FFF2-40B4-BE49-F238E27FC236}">
                <a16:creationId xmlns:a16="http://schemas.microsoft.com/office/drawing/2014/main" id="{6CC9B650-B66B-4626-9BAE-9B00BFB78887}"/>
              </a:ext>
            </a:extLst>
          </p:cNvPr>
          <p:cNvPicPr>
            <a:picLocks noGrp="1" noChangeAspect="1"/>
          </p:cNvPicPr>
          <p:nvPr>
            <p:ph idx="1"/>
          </p:nvPr>
        </p:nvPicPr>
        <p:blipFill>
          <a:blip r:embed="rId4"/>
          <a:stretch>
            <a:fillRect/>
          </a:stretch>
        </p:blipFill>
        <p:spPr>
          <a:xfrm>
            <a:off x="8780971" y="122014"/>
            <a:ext cx="3198963" cy="785543"/>
          </a:xfrm>
        </p:spPr>
      </p:pic>
      <p:sp>
        <p:nvSpPr>
          <p:cNvPr id="6" name="TextBox 5">
            <a:extLst>
              <a:ext uri="{FF2B5EF4-FFF2-40B4-BE49-F238E27FC236}">
                <a16:creationId xmlns:a16="http://schemas.microsoft.com/office/drawing/2014/main" id="{29A64146-E69F-43DA-975B-F85A7502D592}"/>
              </a:ext>
            </a:extLst>
          </p:cNvPr>
          <p:cNvSpPr txBox="1"/>
          <p:nvPr/>
        </p:nvSpPr>
        <p:spPr>
          <a:xfrm>
            <a:off x="224287" y="267419"/>
            <a:ext cx="8364745"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Abadi"/>
                <a:cs typeface="Calibri" panose="020F0502020204030204"/>
              </a:rPr>
              <a:t>Every student at Nidd gets a chance to develop new and exciting skills. Most students at Nidd will learn at least one foreign language during their time at high school. At Nidd every year seven student will study French with either Miss Gibson or Miss Overend. These lessons often include fun games and songs to help everyone  learn the basics of French. You don’t need to worry if you didn’t learn French at primary because the teachers will support every student to make sure everyone has the same level of understanding before starting any more difficult topics. If you don’t enjoy French then you can always try German in year eight. Most students won't have ever learnt German before so it's an exciting new opportunity for all. Most students will go on to do either French or German at GCSE, however if you enjoy learning both then you can choose to carry both languages on. The language teachers at Nidd are very supportive and passionate about their subjects and will be happy to help anyone if they are ever struggling. If you want extra support with a language then you can speak to them and they will do their best to support you, sometimes with extra lessons or with extra activities designed to help you. </a:t>
            </a:r>
          </a:p>
          <a:p>
            <a:r>
              <a:rPr lang="en-GB" sz="2000">
                <a:latin typeface="Abadi"/>
                <a:cs typeface="Calibri" panose="020F0502020204030204"/>
              </a:rPr>
              <a:t>There is also a sign language club once a week at lunch time which is open to students from all year groups. This is a great opportunity to learn something new and to make new friends.</a:t>
            </a:r>
            <a:endParaRPr lang="en-GB"/>
          </a:p>
        </p:txBody>
      </p:sp>
      <p:sp>
        <p:nvSpPr>
          <p:cNvPr id="7" name="TextBox 6">
            <a:extLst>
              <a:ext uri="{FF2B5EF4-FFF2-40B4-BE49-F238E27FC236}">
                <a16:creationId xmlns:a16="http://schemas.microsoft.com/office/drawing/2014/main" id="{DC8F7D11-A275-4027-BA6B-AFF95E864BEC}"/>
              </a:ext>
            </a:extLst>
          </p:cNvPr>
          <p:cNvSpPr txBox="1"/>
          <p:nvPr/>
        </p:nvSpPr>
        <p:spPr>
          <a:xfrm>
            <a:off x="8778815" y="1273834"/>
            <a:ext cx="324640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Abadi"/>
              </a:rPr>
              <a:t>'I enjoyed learning German because we played lots of fun games and we held our own German festivals which helped us learn about German culture.'</a:t>
            </a:r>
            <a:endParaRPr lang="en-GB">
              <a:latin typeface="Abadi"/>
              <a:cs typeface="Calibri"/>
            </a:endParaRPr>
          </a:p>
        </p:txBody>
      </p:sp>
      <p:sp>
        <p:nvSpPr>
          <p:cNvPr id="8" name="TextBox 7">
            <a:extLst>
              <a:ext uri="{FF2B5EF4-FFF2-40B4-BE49-F238E27FC236}">
                <a16:creationId xmlns:a16="http://schemas.microsoft.com/office/drawing/2014/main" id="{1D653A0C-A272-4792-8B17-C1DBFA44E026}"/>
              </a:ext>
            </a:extLst>
          </p:cNvPr>
          <p:cNvSpPr txBox="1"/>
          <p:nvPr/>
        </p:nvSpPr>
        <p:spPr>
          <a:xfrm>
            <a:off x="8777916" y="2840067"/>
            <a:ext cx="3203275"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Abadi"/>
              </a:rPr>
              <a:t>'I loved learning French because the lessons are very interactive which helped me to learn quickly. I also loved playing fun games with my classmates because they helped me develop new friendships. Also the teachers were very friendly and always supported me' </a:t>
            </a:r>
          </a:p>
        </p:txBody>
      </p:sp>
      <p:pic>
        <p:nvPicPr>
          <p:cNvPr id="10" name="Audio 9">
            <a:hlinkClick r:id="" action="ppaction://media"/>
            <a:extLst>
              <a:ext uri="{FF2B5EF4-FFF2-40B4-BE49-F238E27FC236}">
                <a16:creationId xmlns:a16="http://schemas.microsoft.com/office/drawing/2014/main" id="{E9B4B33F-56A7-4D1E-B432-93A374044A3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229929559"/>
      </p:ext>
    </p:extLst>
  </p:cSld>
  <p:clrMapOvr>
    <a:masterClrMapping/>
  </p:clrMapOvr>
  <mc:AlternateContent xmlns:mc="http://schemas.openxmlformats.org/markup-compatibility/2006" xmlns:p14="http://schemas.microsoft.com/office/powerpoint/2010/main">
    <mc:Choice Requires="p14">
      <p:transition spd="slow" p14:dur="2000" advTm="35528"/>
    </mc:Choice>
    <mc:Fallback xmlns="">
      <p:transition spd="slow" advTm="355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40784-F4C3-4F38-8086-5F0AAD970F1C}"/>
              </a:ext>
            </a:extLst>
          </p:cNvPr>
          <p:cNvSpPr>
            <a:spLocks noGrp="1"/>
          </p:cNvSpPr>
          <p:nvPr>
            <p:ph type="ctrTitle"/>
          </p:nvPr>
        </p:nvSpPr>
        <p:spPr/>
        <p:txBody>
          <a:bodyPr>
            <a:noAutofit/>
          </a:bodyPr>
          <a:lstStyle/>
          <a:p>
            <a:r>
              <a:rPr lang="en-GB" sz="8800" dirty="0">
                <a:solidFill>
                  <a:srgbClr val="C00000"/>
                </a:solidFill>
                <a:latin typeface="Abadi"/>
                <a:cs typeface="Calibri Light"/>
              </a:rPr>
              <a:t>A Student Guide to ...</a:t>
            </a:r>
            <a:endParaRPr lang="en-GB" sz="8800" dirty="0">
              <a:solidFill>
                <a:srgbClr val="C00000"/>
              </a:solidFill>
              <a:latin typeface="Abadi"/>
            </a:endParaRPr>
          </a:p>
        </p:txBody>
      </p:sp>
      <p:sp>
        <p:nvSpPr>
          <p:cNvPr id="3" name="Subtitle 2">
            <a:extLst>
              <a:ext uri="{FF2B5EF4-FFF2-40B4-BE49-F238E27FC236}">
                <a16:creationId xmlns:a16="http://schemas.microsoft.com/office/drawing/2014/main" id="{9A7C4ADC-D12B-4CFA-8906-AD830547312E}"/>
              </a:ext>
            </a:extLst>
          </p:cNvPr>
          <p:cNvSpPr>
            <a:spLocks noGrp="1"/>
          </p:cNvSpPr>
          <p:nvPr>
            <p:ph type="subTitle" idx="1"/>
          </p:nvPr>
        </p:nvSpPr>
        <p:spPr/>
        <p:txBody>
          <a:bodyPr vert="horz" lIns="91440" tIns="45720" rIns="91440" bIns="45720" rtlCol="0" anchor="t">
            <a:noAutofit/>
          </a:bodyPr>
          <a:lstStyle/>
          <a:p>
            <a:r>
              <a:rPr lang="en-GB" sz="8000" dirty="0">
                <a:latin typeface="Abadi"/>
              </a:rPr>
              <a:t>Extra curricular Activities</a:t>
            </a:r>
            <a:endParaRPr lang="en-GB" sz="8000" dirty="0"/>
          </a:p>
        </p:txBody>
      </p:sp>
      <p:pic>
        <p:nvPicPr>
          <p:cNvPr id="5" name="Picture 4" descr="A picture containing drawing&#10;&#10;Description generated with very high confidence">
            <a:extLst>
              <a:ext uri="{FF2B5EF4-FFF2-40B4-BE49-F238E27FC236}">
                <a16:creationId xmlns:a16="http://schemas.microsoft.com/office/drawing/2014/main" id="{2E5B42E3-C63A-4293-9866-28B8ECF36565}"/>
              </a:ext>
            </a:extLst>
          </p:cNvPr>
          <p:cNvPicPr>
            <a:picLocks noChangeAspect="1"/>
          </p:cNvPicPr>
          <p:nvPr/>
        </p:nvPicPr>
        <p:blipFill>
          <a:blip r:embed="rId5"/>
          <a:stretch>
            <a:fillRect/>
          </a:stretch>
        </p:blipFill>
        <p:spPr>
          <a:xfrm>
            <a:off x="8780971" y="122014"/>
            <a:ext cx="3198963" cy="785543"/>
          </a:xfrm>
          <a:prstGeom prst="rect">
            <a:avLst/>
          </a:prstGeom>
        </p:spPr>
      </p:pic>
      <p:pic>
        <p:nvPicPr>
          <p:cNvPr id="6" name="Audio 5">
            <a:hlinkClick r:id="" action="ppaction://media"/>
            <a:extLst>
              <a:ext uri="{FF2B5EF4-FFF2-40B4-BE49-F238E27FC236}">
                <a16:creationId xmlns:a16="http://schemas.microsoft.com/office/drawing/2014/main" id="{D86A4ADF-C520-4AEF-BAA0-C27CE9E7C0A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661676611"/>
      </p:ext>
    </p:extLst>
  </p:cSld>
  <p:clrMapOvr>
    <a:masterClrMapping/>
  </p:clrMapOvr>
  <mc:AlternateContent xmlns:mc="http://schemas.openxmlformats.org/markup-compatibility/2006" xmlns:p14="http://schemas.microsoft.com/office/powerpoint/2010/main">
    <mc:Choice Requires="p14">
      <p:transition spd="slow" p14:dur="2000" advTm="4515"/>
    </mc:Choice>
    <mc:Fallback xmlns="">
      <p:transition spd="slow" advTm="45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779D5-3262-442D-BB99-19147B1B6059}"/>
              </a:ext>
            </a:extLst>
          </p:cNvPr>
          <p:cNvSpPr>
            <a:spLocks noGrp="1"/>
          </p:cNvSpPr>
          <p:nvPr>
            <p:ph type="title"/>
          </p:nvPr>
        </p:nvSpPr>
        <p:spPr/>
        <p:txBody>
          <a:bodyPr/>
          <a:lstStyle/>
          <a:p>
            <a:r>
              <a:rPr lang="en-GB">
                <a:cs typeface="Calibri Light"/>
              </a:rPr>
              <a:t>Activities</a:t>
            </a:r>
            <a:endParaRPr lang="en-GB"/>
          </a:p>
        </p:txBody>
      </p:sp>
      <p:sp>
        <p:nvSpPr>
          <p:cNvPr id="3" name="Content Placeholder 2">
            <a:extLst>
              <a:ext uri="{FF2B5EF4-FFF2-40B4-BE49-F238E27FC236}">
                <a16:creationId xmlns:a16="http://schemas.microsoft.com/office/drawing/2014/main" id="{6F223B9A-2CA0-4952-9B1D-0DEE43008BE7}"/>
              </a:ext>
            </a:extLst>
          </p:cNvPr>
          <p:cNvSpPr>
            <a:spLocks noGrp="1"/>
          </p:cNvSpPr>
          <p:nvPr>
            <p:ph idx="1"/>
          </p:nvPr>
        </p:nvSpPr>
        <p:spPr/>
        <p:txBody>
          <a:bodyPr vert="horz" lIns="91440" tIns="45720" rIns="91440" bIns="45720" rtlCol="0" anchor="t">
            <a:normAutofit fontScale="92500" lnSpcReduction="20000"/>
          </a:bodyPr>
          <a:lstStyle/>
          <a:p>
            <a:r>
              <a:rPr lang="en-GB">
                <a:cs typeface="Calibri"/>
              </a:rPr>
              <a:t>At Nidd there are lots of different activities available for you to try on at lunchtime or after school.</a:t>
            </a:r>
          </a:p>
          <a:p>
            <a:r>
              <a:rPr lang="en-GB">
                <a:cs typeface="Calibri"/>
              </a:rPr>
              <a:t> For example on a lunchtime you can go to the sports hall and do a variety of different sports games such as football ,netball and boxing. Some of these sports are is also available after school.</a:t>
            </a:r>
          </a:p>
          <a:p>
            <a:r>
              <a:rPr lang="en-GB">
                <a:cs typeface="Calibri"/>
              </a:rPr>
              <a:t> For those who don't particularly want to do sport activity there's sign language club, choir and drama club.</a:t>
            </a:r>
          </a:p>
          <a:p>
            <a:r>
              <a:rPr lang="en-GB">
                <a:cs typeface="Calibri"/>
              </a:rPr>
              <a:t> If you decide to join the choir, you will also have the chance to perform in one of the showcases through the year which are a lot of fun and if you're in a drama club you can put on a performance </a:t>
            </a:r>
          </a:p>
          <a:p>
            <a:r>
              <a:rPr lang="en-GB">
                <a:cs typeface="Calibri"/>
              </a:rPr>
              <a:t> There is no limit to who can be in the showcases and you can show any of your talents.</a:t>
            </a:r>
          </a:p>
          <a:p>
            <a:pPr marL="0" indent="0">
              <a:buNone/>
            </a:pPr>
            <a:endParaRPr lang="en-GB">
              <a:cs typeface="Calibri"/>
            </a:endParaRPr>
          </a:p>
        </p:txBody>
      </p:sp>
      <p:pic>
        <p:nvPicPr>
          <p:cNvPr id="5" name="Picture 4" descr="A picture containing drawing&#10;&#10;Description generated with very high confidence">
            <a:extLst>
              <a:ext uri="{FF2B5EF4-FFF2-40B4-BE49-F238E27FC236}">
                <a16:creationId xmlns:a16="http://schemas.microsoft.com/office/drawing/2014/main" id="{E7F56D59-8508-44FD-93BB-3CEA11ADCBD3}"/>
              </a:ext>
            </a:extLst>
          </p:cNvPr>
          <p:cNvPicPr>
            <a:picLocks noChangeAspect="1"/>
          </p:cNvPicPr>
          <p:nvPr/>
        </p:nvPicPr>
        <p:blipFill>
          <a:blip r:embed="rId4"/>
          <a:stretch>
            <a:fillRect/>
          </a:stretch>
        </p:blipFill>
        <p:spPr>
          <a:xfrm>
            <a:off x="8780971" y="122014"/>
            <a:ext cx="3198963" cy="785543"/>
          </a:xfrm>
          <a:prstGeom prst="rect">
            <a:avLst/>
          </a:prstGeom>
        </p:spPr>
      </p:pic>
      <p:pic>
        <p:nvPicPr>
          <p:cNvPr id="8" name="Audio 7">
            <a:hlinkClick r:id="" action="ppaction://media"/>
            <a:extLst>
              <a:ext uri="{FF2B5EF4-FFF2-40B4-BE49-F238E27FC236}">
                <a16:creationId xmlns:a16="http://schemas.microsoft.com/office/drawing/2014/main" id="{C48318A7-77A1-4CA8-B4DB-8084045852D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185979755"/>
      </p:ext>
    </p:extLst>
  </p:cSld>
  <p:clrMapOvr>
    <a:masterClrMapping/>
  </p:clrMapOvr>
  <mc:AlternateContent xmlns:mc="http://schemas.openxmlformats.org/markup-compatibility/2006" xmlns:p14="http://schemas.microsoft.com/office/powerpoint/2010/main">
    <mc:Choice Requires="p14">
      <p:transition spd="slow" p14:dur="2000" advTm="44511"/>
    </mc:Choice>
    <mc:Fallback xmlns="">
      <p:transition spd="slow" advTm="445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CA654-05D7-488D-9C83-E7D1D1652A5C}"/>
              </a:ext>
            </a:extLst>
          </p:cNvPr>
          <p:cNvSpPr>
            <a:spLocks noGrp="1"/>
          </p:cNvSpPr>
          <p:nvPr>
            <p:ph type="ctrTitle"/>
          </p:nvPr>
        </p:nvSpPr>
        <p:spPr>
          <a:xfrm>
            <a:off x="907143" y="1049792"/>
            <a:ext cx="10087428" cy="2121505"/>
          </a:xfrm>
        </p:spPr>
        <p:txBody>
          <a:bodyPr>
            <a:noAutofit/>
          </a:bodyPr>
          <a:lstStyle/>
          <a:p>
            <a:r>
              <a:rPr lang="en-US" sz="8800" dirty="0">
                <a:solidFill>
                  <a:srgbClr val="C00000"/>
                </a:solidFill>
                <a:latin typeface="Abadi"/>
                <a:cs typeface="Calibri Light"/>
              </a:rPr>
              <a:t>A Student Guide to...</a:t>
            </a:r>
            <a:endParaRPr lang="en-US" sz="8800" dirty="0">
              <a:solidFill>
                <a:srgbClr val="C00000"/>
              </a:solidFill>
              <a:latin typeface="Abadi"/>
            </a:endParaRPr>
          </a:p>
        </p:txBody>
      </p:sp>
      <p:sp>
        <p:nvSpPr>
          <p:cNvPr id="3" name="Subtitle 2">
            <a:extLst>
              <a:ext uri="{FF2B5EF4-FFF2-40B4-BE49-F238E27FC236}">
                <a16:creationId xmlns:a16="http://schemas.microsoft.com/office/drawing/2014/main" id="{061EB8FE-1237-4925-B7E5-4476FA571744}"/>
              </a:ext>
            </a:extLst>
          </p:cNvPr>
          <p:cNvSpPr>
            <a:spLocks noGrp="1"/>
          </p:cNvSpPr>
          <p:nvPr>
            <p:ph type="subTitle" idx="1"/>
          </p:nvPr>
        </p:nvSpPr>
        <p:spPr>
          <a:xfrm>
            <a:off x="1524000" y="3602038"/>
            <a:ext cx="9833428" cy="2272619"/>
          </a:xfrm>
        </p:spPr>
        <p:txBody>
          <a:bodyPr vert="horz" lIns="91440" tIns="45720" rIns="91440" bIns="45720" rtlCol="0" anchor="t">
            <a:noAutofit/>
          </a:bodyPr>
          <a:lstStyle/>
          <a:p>
            <a:r>
              <a:rPr lang="en-US" sz="8000" dirty="0">
                <a:cs typeface="Calibri"/>
              </a:rPr>
              <a:t>Subjects, Teachers and lessons</a:t>
            </a:r>
            <a:endParaRPr lang="en-US" sz="8000" dirty="0"/>
          </a:p>
        </p:txBody>
      </p:sp>
      <p:pic>
        <p:nvPicPr>
          <p:cNvPr id="4" name="Picture 3">
            <a:extLst>
              <a:ext uri="{FF2B5EF4-FFF2-40B4-BE49-F238E27FC236}">
                <a16:creationId xmlns:a16="http://schemas.microsoft.com/office/drawing/2014/main" id="{A2CBE1AC-6003-4305-8AFA-4F7496711ECE}"/>
              </a:ext>
            </a:extLst>
          </p:cNvPr>
          <p:cNvPicPr>
            <a:picLocks noChangeAspect="1"/>
          </p:cNvPicPr>
          <p:nvPr/>
        </p:nvPicPr>
        <p:blipFill>
          <a:blip r:embed="rId4"/>
          <a:stretch>
            <a:fillRect/>
          </a:stretch>
        </p:blipFill>
        <p:spPr>
          <a:xfrm>
            <a:off x="7832181" y="513910"/>
            <a:ext cx="3761558" cy="938865"/>
          </a:xfrm>
          <a:prstGeom prst="rect">
            <a:avLst/>
          </a:prstGeom>
        </p:spPr>
      </p:pic>
      <p:pic>
        <p:nvPicPr>
          <p:cNvPr id="8" name="Audio 7">
            <a:hlinkClick r:id="" action="ppaction://media"/>
            <a:extLst>
              <a:ext uri="{FF2B5EF4-FFF2-40B4-BE49-F238E27FC236}">
                <a16:creationId xmlns:a16="http://schemas.microsoft.com/office/drawing/2014/main" id="{0B94231F-AB53-46B3-B9E3-3453BB15420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930557649"/>
      </p:ext>
    </p:extLst>
  </p:cSld>
  <p:clrMapOvr>
    <a:masterClrMapping/>
  </p:clrMapOvr>
  <mc:AlternateContent xmlns:mc="http://schemas.openxmlformats.org/markup-compatibility/2006" xmlns:p14="http://schemas.microsoft.com/office/powerpoint/2010/main">
    <mc:Choice Requires="p14">
      <p:transition spd="slow" p14:dur="2000" advTm="4377"/>
    </mc:Choice>
    <mc:Fallback xmlns="">
      <p:transition spd="slow" advTm="43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5A102-C365-438D-BB3B-5EE19FBE0113}"/>
              </a:ext>
            </a:extLst>
          </p:cNvPr>
          <p:cNvSpPr>
            <a:spLocks noGrp="1"/>
          </p:cNvSpPr>
          <p:nvPr>
            <p:ph type="title"/>
          </p:nvPr>
        </p:nvSpPr>
        <p:spPr>
          <a:xfrm>
            <a:off x="318503" y="9191"/>
            <a:ext cx="10515600" cy="1325563"/>
          </a:xfrm>
        </p:spPr>
        <p:txBody>
          <a:bodyPr/>
          <a:lstStyle/>
          <a:p>
            <a:r>
              <a:rPr lang="en-GB" b="1" u="sng">
                <a:latin typeface="Abadi"/>
                <a:cs typeface="Calibri Light"/>
              </a:rPr>
              <a:t>Subjects</a:t>
            </a:r>
            <a:endParaRPr lang="en-GB" b="1" u="sng">
              <a:latin typeface="Abadi"/>
            </a:endParaRPr>
          </a:p>
        </p:txBody>
      </p:sp>
      <p:sp>
        <p:nvSpPr>
          <p:cNvPr id="3" name="Content Placeholder 2">
            <a:extLst>
              <a:ext uri="{FF2B5EF4-FFF2-40B4-BE49-F238E27FC236}">
                <a16:creationId xmlns:a16="http://schemas.microsoft.com/office/drawing/2014/main" id="{DF5DB59C-F0D9-4948-918C-71D7D7F714BB}"/>
              </a:ext>
            </a:extLst>
          </p:cNvPr>
          <p:cNvSpPr>
            <a:spLocks noGrp="1"/>
          </p:cNvSpPr>
          <p:nvPr>
            <p:ph idx="1"/>
          </p:nvPr>
        </p:nvSpPr>
        <p:spPr>
          <a:xfrm>
            <a:off x="250658" y="1557004"/>
            <a:ext cx="4528458" cy="4351338"/>
          </a:xfrm>
        </p:spPr>
        <p:txBody>
          <a:bodyPr vert="horz" lIns="91440" tIns="45720" rIns="91440" bIns="45720" rtlCol="0" anchor="t">
            <a:normAutofit/>
          </a:bodyPr>
          <a:lstStyle/>
          <a:p>
            <a:r>
              <a:rPr lang="en-GB">
                <a:latin typeface="Abadi"/>
                <a:ea typeface="+mn-lt"/>
                <a:cs typeface="+mn-lt"/>
              </a:rPr>
              <a:t>At Nidderdale there are a range of fun and interesting subjects</a:t>
            </a:r>
            <a:endParaRPr lang="en-US"/>
          </a:p>
          <a:p>
            <a:r>
              <a:rPr lang="en-GB">
                <a:latin typeface="Abadi"/>
                <a:ea typeface="+mn-lt"/>
                <a:cs typeface="+mn-lt"/>
              </a:rPr>
              <a:t>Some of these will be new subjects for you</a:t>
            </a:r>
          </a:p>
          <a:p>
            <a:r>
              <a:rPr lang="en-GB">
                <a:latin typeface="Abadi"/>
                <a:ea typeface="+mn-lt"/>
                <a:cs typeface="+mn-lt"/>
              </a:rPr>
              <a:t> Others that you may have studied in primary school are explored more deeply in KS3</a:t>
            </a:r>
            <a:endParaRPr lang="en-GB">
              <a:latin typeface="Abadi"/>
              <a:cs typeface="Calibri"/>
            </a:endParaRPr>
          </a:p>
        </p:txBody>
      </p:sp>
      <p:sp>
        <p:nvSpPr>
          <p:cNvPr id="4" name="TextBox 3">
            <a:extLst>
              <a:ext uri="{FF2B5EF4-FFF2-40B4-BE49-F238E27FC236}">
                <a16:creationId xmlns:a16="http://schemas.microsoft.com/office/drawing/2014/main" id="{A443740C-62C4-4840-9DBA-980324931799}"/>
              </a:ext>
            </a:extLst>
          </p:cNvPr>
          <p:cNvSpPr txBox="1"/>
          <p:nvPr/>
        </p:nvSpPr>
        <p:spPr>
          <a:xfrm>
            <a:off x="8206556" y="1912098"/>
            <a:ext cx="2625669" cy="2246769"/>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latin typeface="Abadi"/>
                <a:cs typeface="Calibri"/>
              </a:rPr>
              <a:t>Top Tip!</a:t>
            </a:r>
          </a:p>
          <a:p>
            <a:r>
              <a:rPr lang="en-GB" sz="2000">
                <a:latin typeface="Abadi"/>
                <a:cs typeface="Calibri"/>
              </a:rPr>
              <a:t>Keep an open mind when you start new subjects as when you learn more, they often become more interesting!</a:t>
            </a:r>
          </a:p>
        </p:txBody>
      </p:sp>
      <p:sp>
        <p:nvSpPr>
          <p:cNvPr id="6" name="TextBox 5">
            <a:extLst>
              <a:ext uri="{FF2B5EF4-FFF2-40B4-BE49-F238E27FC236}">
                <a16:creationId xmlns:a16="http://schemas.microsoft.com/office/drawing/2014/main" id="{F7AFFC55-7159-472E-A7D8-517D597E1FBD}"/>
              </a:ext>
            </a:extLst>
          </p:cNvPr>
          <p:cNvSpPr txBox="1"/>
          <p:nvPr/>
        </p:nvSpPr>
        <p:spPr>
          <a:xfrm>
            <a:off x="5073651" y="4234"/>
            <a:ext cx="3663950" cy="68326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u="sng">
                <a:solidFill>
                  <a:srgbClr val="FF0000"/>
                </a:solidFill>
                <a:latin typeface="Abadi"/>
                <a:cs typeface="Calibri"/>
              </a:rPr>
              <a:t>Subjects available at Nidderdale</a:t>
            </a:r>
          </a:p>
          <a:p>
            <a:pPr algn="l"/>
            <a:r>
              <a:rPr lang="en-US" sz="2000">
                <a:solidFill>
                  <a:srgbClr val="FF0000"/>
                </a:solidFill>
                <a:latin typeface="Abadi"/>
                <a:cs typeface="Calibri"/>
              </a:rPr>
              <a:t>Art</a:t>
            </a:r>
            <a:endParaRPr lang="en-US" sz="2000" b="1">
              <a:solidFill>
                <a:srgbClr val="FF0000"/>
              </a:solidFill>
              <a:latin typeface="Calibri" panose="020F0502020204030204"/>
              <a:cs typeface="Calibri"/>
            </a:endParaRPr>
          </a:p>
          <a:p>
            <a:r>
              <a:rPr lang="en-US" sz="2000">
                <a:solidFill>
                  <a:srgbClr val="FF0000"/>
                </a:solidFill>
                <a:latin typeface="Abadi"/>
                <a:cs typeface="Calibri"/>
              </a:rPr>
              <a:t>DT</a:t>
            </a:r>
          </a:p>
          <a:p>
            <a:r>
              <a:rPr lang="en-US" sz="2000">
                <a:solidFill>
                  <a:srgbClr val="FF0000"/>
                </a:solidFill>
                <a:latin typeface="Abadi"/>
                <a:cs typeface="Calibri"/>
              </a:rPr>
              <a:t>RE </a:t>
            </a:r>
          </a:p>
          <a:p>
            <a:r>
              <a:rPr lang="en-US" sz="2000">
                <a:solidFill>
                  <a:srgbClr val="FF0000"/>
                </a:solidFill>
                <a:latin typeface="Abadi"/>
                <a:cs typeface="Calibri"/>
              </a:rPr>
              <a:t>PE</a:t>
            </a:r>
          </a:p>
          <a:p>
            <a:r>
              <a:rPr lang="en-US" sz="2000">
                <a:solidFill>
                  <a:srgbClr val="FF0000"/>
                </a:solidFill>
                <a:latin typeface="Abadi"/>
                <a:cs typeface="Calibri"/>
              </a:rPr>
              <a:t>Biology</a:t>
            </a:r>
          </a:p>
          <a:p>
            <a:r>
              <a:rPr lang="en-US" sz="2000">
                <a:solidFill>
                  <a:srgbClr val="FF0000"/>
                </a:solidFill>
                <a:latin typeface="Abadi"/>
                <a:cs typeface="Calibri"/>
              </a:rPr>
              <a:t>Chemistry</a:t>
            </a:r>
          </a:p>
          <a:p>
            <a:r>
              <a:rPr lang="en-US" sz="2000">
                <a:solidFill>
                  <a:srgbClr val="FF0000"/>
                </a:solidFill>
                <a:latin typeface="Abadi"/>
                <a:cs typeface="Calibri"/>
              </a:rPr>
              <a:t>Physics</a:t>
            </a:r>
          </a:p>
          <a:p>
            <a:r>
              <a:rPr lang="en-US" sz="2000">
                <a:solidFill>
                  <a:srgbClr val="FF0000"/>
                </a:solidFill>
                <a:latin typeface="Abadi"/>
                <a:cs typeface="Calibri"/>
              </a:rPr>
              <a:t>Maths</a:t>
            </a:r>
          </a:p>
          <a:p>
            <a:r>
              <a:rPr lang="en-US" sz="2000">
                <a:solidFill>
                  <a:srgbClr val="FF0000"/>
                </a:solidFill>
                <a:latin typeface="Abadi"/>
                <a:cs typeface="Calibri"/>
              </a:rPr>
              <a:t>English</a:t>
            </a:r>
          </a:p>
          <a:p>
            <a:r>
              <a:rPr lang="en-US" sz="2000">
                <a:solidFill>
                  <a:srgbClr val="FF0000"/>
                </a:solidFill>
                <a:latin typeface="Abadi"/>
                <a:cs typeface="Calibri"/>
              </a:rPr>
              <a:t>French</a:t>
            </a:r>
          </a:p>
          <a:p>
            <a:r>
              <a:rPr lang="en-US" sz="2000">
                <a:solidFill>
                  <a:srgbClr val="FF0000"/>
                </a:solidFill>
                <a:latin typeface="Abadi"/>
                <a:cs typeface="Calibri"/>
              </a:rPr>
              <a:t>Food Technology</a:t>
            </a:r>
          </a:p>
          <a:p>
            <a:r>
              <a:rPr lang="en-US" sz="2000">
                <a:solidFill>
                  <a:srgbClr val="FF0000"/>
                </a:solidFill>
                <a:latin typeface="Abadi"/>
                <a:cs typeface="Calibri"/>
              </a:rPr>
              <a:t>Textiles</a:t>
            </a:r>
          </a:p>
          <a:p>
            <a:r>
              <a:rPr lang="en-US" sz="2000">
                <a:solidFill>
                  <a:srgbClr val="FF0000"/>
                </a:solidFill>
                <a:latin typeface="Abadi"/>
                <a:cs typeface="Calibri"/>
              </a:rPr>
              <a:t>Drama</a:t>
            </a:r>
          </a:p>
          <a:p>
            <a:r>
              <a:rPr lang="en-US" sz="2000">
                <a:solidFill>
                  <a:srgbClr val="FF0000"/>
                </a:solidFill>
                <a:latin typeface="Abadi"/>
                <a:cs typeface="Calibri"/>
              </a:rPr>
              <a:t>Geography</a:t>
            </a:r>
          </a:p>
          <a:p>
            <a:r>
              <a:rPr lang="en-US" sz="2000">
                <a:solidFill>
                  <a:srgbClr val="FF0000"/>
                </a:solidFill>
                <a:latin typeface="Abadi"/>
                <a:cs typeface="Calibri"/>
              </a:rPr>
              <a:t>History</a:t>
            </a:r>
          </a:p>
          <a:p>
            <a:r>
              <a:rPr lang="en-US" sz="2000">
                <a:solidFill>
                  <a:srgbClr val="FF0000"/>
                </a:solidFill>
                <a:latin typeface="Abadi"/>
                <a:cs typeface="Calibri"/>
              </a:rPr>
              <a:t>German(From year 8)</a:t>
            </a:r>
          </a:p>
          <a:p>
            <a:r>
              <a:rPr lang="en-US" sz="2000">
                <a:solidFill>
                  <a:srgbClr val="FF0000"/>
                </a:solidFill>
                <a:latin typeface="Abadi"/>
                <a:cs typeface="Calibri"/>
              </a:rPr>
              <a:t>ICT</a:t>
            </a:r>
          </a:p>
          <a:p>
            <a:r>
              <a:rPr lang="en-US" sz="2000">
                <a:solidFill>
                  <a:srgbClr val="FF0000"/>
                </a:solidFill>
                <a:latin typeface="Abadi"/>
                <a:cs typeface="Calibri"/>
              </a:rPr>
              <a:t>PSCHE</a:t>
            </a:r>
          </a:p>
          <a:p>
            <a:r>
              <a:rPr lang="en-US" sz="2000">
                <a:solidFill>
                  <a:srgbClr val="FF0000"/>
                </a:solidFill>
                <a:latin typeface="Abadi"/>
                <a:cs typeface="Calibri"/>
              </a:rPr>
              <a:t>Photography (at GCSE)</a:t>
            </a:r>
          </a:p>
          <a:p>
            <a:r>
              <a:rPr lang="en-US" sz="2000">
                <a:solidFill>
                  <a:srgbClr val="FF0000"/>
                </a:solidFill>
                <a:latin typeface="Abadi"/>
                <a:cs typeface="Calibri"/>
              </a:rPr>
              <a:t>Music</a:t>
            </a:r>
          </a:p>
          <a:p>
            <a:endParaRPr lang="en-US">
              <a:cs typeface="Calibri"/>
            </a:endParaRPr>
          </a:p>
        </p:txBody>
      </p:sp>
      <p:sp>
        <p:nvSpPr>
          <p:cNvPr id="8" name="TextBox 7">
            <a:extLst>
              <a:ext uri="{FF2B5EF4-FFF2-40B4-BE49-F238E27FC236}">
                <a16:creationId xmlns:a16="http://schemas.microsoft.com/office/drawing/2014/main" id="{66525993-D4B7-4D1B-9E1B-4CD6E696B8E4}"/>
              </a:ext>
            </a:extLst>
          </p:cNvPr>
          <p:cNvSpPr txBox="1"/>
          <p:nvPr/>
        </p:nvSpPr>
        <p:spPr>
          <a:xfrm>
            <a:off x="8739263" y="4412192"/>
            <a:ext cx="2965450"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Abadi"/>
                <a:cs typeface="Calibri"/>
              </a:rPr>
              <a:t>Year 7 is a great time to work out your </a:t>
            </a:r>
            <a:r>
              <a:rPr lang="en-GB" sz="2800">
                <a:latin typeface="Abadi"/>
                <a:cs typeface="Calibri"/>
              </a:rPr>
              <a:t>strengths</a:t>
            </a:r>
            <a:r>
              <a:rPr lang="en-US" sz="2800">
                <a:latin typeface="Abadi"/>
                <a:cs typeface="Calibri"/>
              </a:rPr>
              <a:t> and find out what you enjoy most!</a:t>
            </a:r>
            <a:endParaRPr lang="en-US" sz="2400">
              <a:latin typeface="Abadi"/>
              <a:cs typeface="Calibri"/>
            </a:endParaRPr>
          </a:p>
        </p:txBody>
      </p:sp>
      <p:pic>
        <p:nvPicPr>
          <p:cNvPr id="5" name="Picture 5" descr="A close up of a logo&#10;&#10;Description generated with very high confidence">
            <a:extLst>
              <a:ext uri="{FF2B5EF4-FFF2-40B4-BE49-F238E27FC236}">
                <a16:creationId xmlns:a16="http://schemas.microsoft.com/office/drawing/2014/main" id="{1FA3922D-97D9-43F3-B88D-FB93FB47ADC9}"/>
              </a:ext>
            </a:extLst>
          </p:cNvPr>
          <p:cNvPicPr>
            <a:picLocks noChangeAspect="1"/>
          </p:cNvPicPr>
          <p:nvPr/>
        </p:nvPicPr>
        <p:blipFill rotWithShape="1">
          <a:blip r:embed="rId4"/>
          <a:srcRect l="-2703" t="5000" r="-1622" b="7000"/>
          <a:stretch/>
        </p:blipFill>
        <p:spPr>
          <a:xfrm>
            <a:off x="10724896" y="2159956"/>
            <a:ext cx="1728012" cy="1571592"/>
          </a:xfrm>
          <a:prstGeom prst="rect">
            <a:avLst/>
          </a:prstGeom>
        </p:spPr>
      </p:pic>
      <p:pic>
        <p:nvPicPr>
          <p:cNvPr id="7" name="Picture 8" descr="A picture containing drawing&#10;&#10;Description generated with very high confidence">
            <a:extLst>
              <a:ext uri="{FF2B5EF4-FFF2-40B4-BE49-F238E27FC236}">
                <a16:creationId xmlns:a16="http://schemas.microsoft.com/office/drawing/2014/main" id="{6C8D7173-49F0-4CDC-987F-0B82ECEC01B2}"/>
              </a:ext>
            </a:extLst>
          </p:cNvPr>
          <p:cNvPicPr>
            <a:picLocks noChangeAspect="1"/>
          </p:cNvPicPr>
          <p:nvPr/>
        </p:nvPicPr>
        <p:blipFill>
          <a:blip r:embed="rId5"/>
          <a:stretch>
            <a:fillRect/>
          </a:stretch>
        </p:blipFill>
        <p:spPr>
          <a:xfrm>
            <a:off x="7844971" y="576359"/>
            <a:ext cx="3759200" cy="939757"/>
          </a:xfrm>
          <a:prstGeom prst="rect">
            <a:avLst/>
          </a:prstGeom>
        </p:spPr>
      </p:pic>
      <p:pic>
        <p:nvPicPr>
          <p:cNvPr id="16" name="Audio 15">
            <a:hlinkClick r:id="" action="ppaction://media"/>
            <a:extLst>
              <a:ext uri="{FF2B5EF4-FFF2-40B4-BE49-F238E27FC236}">
                <a16:creationId xmlns:a16="http://schemas.microsoft.com/office/drawing/2014/main" id="{E646E62E-0A57-4874-B5A6-8F855B8859A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28145462"/>
      </p:ext>
    </p:extLst>
  </p:cSld>
  <p:clrMapOvr>
    <a:masterClrMapping/>
  </p:clrMapOvr>
  <mc:AlternateContent xmlns:mc="http://schemas.openxmlformats.org/markup-compatibility/2006" xmlns:p14="http://schemas.microsoft.com/office/powerpoint/2010/main">
    <mc:Choice Requires="p14">
      <p:transition spd="slow" p14:dur="2000" advTm="68532"/>
    </mc:Choice>
    <mc:Fallback xmlns="">
      <p:transition spd="slow" advTm="685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77445-26AA-4F51-AE56-42EE42B9EB89}"/>
              </a:ext>
            </a:extLst>
          </p:cNvPr>
          <p:cNvSpPr>
            <a:spLocks noGrp="1"/>
          </p:cNvSpPr>
          <p:nvPr>
            <p:ph type="title"/>
          </p:nvPr>
        </p:nvSpPr>
        <p:spPr/>
        <p:txBody>
          <a:bodyPr/>
          <a:lstStyle/>
          <a:p>
            <a:r>
              <a:rPr lang="en-US" b="1" u="sng">
                <a:cs typeface="Calibri Light"/>
              </a:rPr>
              <a:t>Teachers and Lessons</a:t>
            </a:r>
            <a:endParaRPr lang="en-US" b="1" u="sng"/>
          </a:p>
        </p:txBody>
      </p:sp>
      <p:sp>
        <p:nvSpPr>
          <p:cNvPr id="3" name="Content Placeholder 2">
            <a:extLst>
              <a:ext uri="{FF2B5EF4-FFF2-40B4-BE49-F238E27FC236}">
                <a16:creationId xmlns:a16="http://schemas.microsoft.com/office/drawing/2014/main" id="{55A0DF53-5E3E-4039-B047-3C1A6487D676}"/>
              </a:ext>
            </a:extLst>
          </p:cNvPr>
          <p:cNvSpPr>
            <a:spLocks noGrp="1"/>
          </p:cNvSpPr>
          <p:nvPr>
            <p:ph idx="1"/>
          </p:nvPr>
        </p:nvSpPr>
        <p:spPr>
          <a:xfrm>
            <a:off x="838200" y="1529292"/>
            <a:ext cx="10282766" cy="4647671"/>
          </a:xfrm>
        </p:spPr>
        <p:txBody>
          <a:bodyPr vert="horz" lIns="91440" tIns="45720" rIns="91440" bIns="45720" rtlCol="0" anchor="t">
            <a:normAutofit fontScale="92500" lnSpcReduction="10000"/>
          </a:bodyPr>
          <a:lstStyle/>
          <a:p>
            <a:pPr marL="457200" indent="-457200"/>
            <a:r>
              <a:rPr lang="en-US" dirty="0">
                <a:cs typeface="Calibri"/>
              </a:rPr>
              <a:t>As Nidd is a small school you will get to know the teachers in no time which makes learning easier as they  will get to know your strengths and weaknesses</a:t>
            </a:r>
            <a:endParaRPr lang="en-US" dirty="0"/>
          </a:p>
          <a:p>
            <a:pPr marL="457200" indent="-457200"/>
            <a:r>
              <a:rPr lang="en-US" dirty="0">
                <a:cs typeface="Calibri"/>
              </a:rPr>
              <a:t>The teachers are friendly and put lots of effort into making the lessons fun</a:t>
            </a:r>
          </a:p>
          <a:p>
            <a:pPr marL="457200" indent="-457200"/>
            <a:r>
              <a:rPr lang="en-US" dirty="0">
                <a:cs typeface="Calibri"/>
              </a:rPr>
              <a:t>If you are struggling with anything you can go and  see your teacher at lunch or break  and they will be happy to help!</a:t>
            </a:r>
          </a:p>
          <a:p>
            <a:pPr marL="457200" indent="-457200">
              <a:buFont typeface="Arial"/>
              <a:buChar char="•"/>
            </a:pPr>
            <a:r>
              <a:rPr lang="en-US" dirty="0">
                <a:ea typeface="+mn-lt"/>
                <a:cs typeface="+mn-lt"/>
              </a:rPr>
              <a:t>The 2 week timetable makes it hard to be  bored and enables you to have a structure which will become easy to remember</a:t>
            </a:r>
          </a:p>
          <a:p>
            <a:pPr marL="457200" indent="-457200">
              <a:buFont typeface="Arial"/>
              <a:buChar char="•"/>
            </a:pPr>
            <a:r>
              <a:rPr lang="en-US" dirty="0">
                <a:ea typeface="+mn-lt"/>
                <a:cs typeface="+mn-lt"/>
              </a:rPr>
              <a:t>One worry I had before coming to Nidd was that I wouldn’t have time to get to my next lesson but as it is  a small school it is really hard to be late!</a:t>
            </a:r>
            <a:r>
              <a:rPr lang="en-US" dirty="0">
                <a:cs typeface="Calibri"/>
              </a:rPr>
              <a:t> </a:t>
            </a:r>
            <a:endParaRPr lang="en-US" dirty="0"/>
          </a:p>
          <a:p>
            <a:pPr marL="0" indent="0">
              <a:buNone/>
            </a:pPr>
            <a:endParaRPr lang="en-US" dirty="0">
              <a:cs typeface="Calibri"/>
            </a:endParaRPr>
          </a:p>
        </p:txBody>
      </p:sp>
      <p:pic>
        <p:nvPicPr>
          <p:cNvPr id="4" name="Picture 4" descr="A picture containing drawing&#10;&#10;Description generated with very high confidence">
            <a:extLst>
              <a:ext uri="{FF2B5EF4-FFF2-40B4-BE49-F238E27FC236}">
                <a16:creationId xmlns:a16="http://schemas.microsoft.com/office/drawing/2014/main" id="{A632F018-8A4A-4392-9675-DC5EB4B7F3F7}"/>
              </a:ext>
            </a:extLst>
          </p:cNvPr>
          <p:cNvPicPr>
            <a:picLocks noChangeAspect="1"/>
          </p:cNvPicPr>
          <p:nvPr/>
        </p:nvPicPr>
        <p:blipFill>
          <a:blip r:embed="rId4"/>
          <a:stretch>
            <a:fillRect/>
          </a:stretch>
        </p:blipFill>
        <p:spPr>
          <a:xfrm>
            <a:off x="7391400" y="361669"/>
            <a:ext cx="3952723" cy="963947"/>
          </a:xfrm>
          <a:prstGeom prst="rect">
            <a:avLst/>
          </a:prstGeom>
        </p:spPr>
      </p:pic>
      <p:pic>
        <p:nvPicPr>
          <p:cNvPr id="13" name="Audio 12">
            <a:hlinkClick r:id="" action="ppaction://media"/>
            <a:extLst>
              <a:ext uri="{FF2B5EF4-FFF2-40B4-BE49-F238E27FC236}">
                <a16:creationId xmlns:a16="http://schemas.microsoft.com/office/drawing/2014/main" id="{410B69E3-BF3D-445F-917D-F54E089346F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4123559238"/>
      </p:ext>
    </p:extLst>
  </p:cSld>
  <p:clrMapOvr>
    <a:masterClrMapping/>
  </p:clrMapOvr>
  <mc:AlternateContent xmlns:mc="http://schemas.openxmlformats.org/markup-compatibility/2006" xmlns:p14="http://schemas.microsoft.com/office/powerpoint/2010/main">
    <mc:Choice Requires="p14">
      <p:transition spd="slow" p14:dur="2000" advTm="16170"/>
    </mc:Choice>
    <mc:Fallback xmlns="">
      <p:transition spd="slow" advTm="161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mute="1"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22436-C3F0-4E10-9850-9AD562C03C95}"/>
              </a:ext>
            </a:extLst>
          </p:cNvPr>
          <p:cNvSpPr>
            <a:spLocks noGrp="1"/>
          </p:cNvSpPr>
          <p:nvPr>
            <p:ph type="title"/>
          </p:nvPr>
        </p:nvSpPr>
        <p:spPr/>
        <p:txBody>
          <a:bodyPr/>
          <a:lstStyle/>
          <a:p>
            <a:r>
              <a:rPr lang="en-GB">
                <a:cs typeface="Calibri Light"/>
              </a:rPr>
              <a:t>Your Timetable</a:t>
            </a:r>
            <a:endParaRPr lang="en-GB"/>
          </a:p>
        </p:txBody>
      </p:sp>
      <p:sp>
        <p:nvSpPr>
          <p:cNvPr id="3" name="Content Placeholder 2">
            <a:extLst>
              <a:ext uri="{FF2B5EF4-FFF2-40B4-BE49-F238E27FC236}">
                <a16:creationId xmlns:a16="http://schemas.microsoft.com/office/drawing/2014/main" id="{D765E989-64CC-413C-89D3-8E2746200393}"/>
              </a:ext>
            </a:extLst>
          </p:cNvPr>
          <p:cNvSpPr>
            <a:spLocks noGrp="1"/>
          </p:cNvSpPr>
          <p:nvPr>
            <p:ph idx="1"/>
          </p:nvPr>
        </p:nvSpPr>
        <p:spPr>
          <a:xfrm>
            <a:off x="838200" y="1825625"/>
            <a:ext cx="3820886" cy="4351338"/>
          </a:xfrm>
        </p:spPr>
        <p:txBody>
          <a:bodyPr vert="horz" lIns="91440" tIns="45720" rIns="91440" bIns="45720" rtlCol="0" anchor="t">
            <a:normAutofit fontScale="85000" lnSpcReduction="20000"/>
          </a:bodyPr>
          <a:lstStyle/>
          <a:p>
            <a:r>
              <a:rPr lang="en-GB">
                <a:cs typeface="Calibri"/>
              </a:rPr>
              <a:t>When you start in September  you will be given your timetable which you will follow for the whole year</a:t>
            </a:r>
            <a:endParaRPr lang="en-US"/>
          </a:p>
          <a:p>
            <a:r>
              <a:rPr lang="en-GB">
                <a:cs typeface="Calibri"/>
              </a:rPr>
              <a:t>The timetable is a two-week timetable and you will have 5 lessons or "periods" a day</a:t>
            </a:r>
          </a:p>
          <a:p>
            <a:r>
              <a:rPr lang="en-GB">
                <a:cs typeface="Calibri"/>
              </a:rPr>
              <a:t>Each lesson is an hour long and different teachers use different and interesting ways to teach you such as games and quizzes.</a:t>
            </a:r>
          </a:p>
          <a:p>
            <a:endParaRPr lang="en-GB"/>
          </a:p>
          <a:p>
            <a:endParaRPr lang="en-GB">
              <a:cs typeface="Calibri"/>
            </a:endParaRPr>
          </a:p>
          <a:p>
            <a:endParaRPr lang="en-GB">
              <a:cs typeface="Calibri"/>
            </a:endParaRPr>
          </a:p>
          <a:p>
            <a:pPr marL="0" indent="0">
              <a:buNone/>
            </a:pPr>
            <a:endParaRPr lang="en-GB">
              <a:cs typeface="Calibri"/>
            </a:endParaRPr>
          </a:p>
        </p:txBody>
      </p:sp>
      <p:graphicFrame>
        <p:nvGraphicFramePr>
          <p:cNvPr id="5" name="Table 5">
            <a:extLst>
              <a:ext uri="{FF2B5EF4-FFF2-40B4-BE49-F238E27FC236}">
                <a16:creationId xmlns:a16="http://schemas.microsoft.com/office/drawing/2014/main" id="{7342856B-1F03-42CC-93AF-8015CBA878C2}"/>
              </a:ext>
            </a:extLst>
          </p:cNvPr>
          <p:cNvGraphicFramePr>
            <a:graphicFrameLocks noGrp="1"/>
          </p:cNvGraphicFramePr>
          <p:nvPr>
            <p:extLst>
              <p:ext uri="{D42A27DB-BD31-4B8C-83A1-F6EECF244321}">
                <p14:modId xmlns:p14="http://schemas.microsoft.com/office/powerpoint/2010/main" val="1074774262"/>
              </p:ext>
            </p:extLst>
          </p:nvPr>
        </p:nvGraphicFramePr>
        <p:xfrm>
          <a:off x="4521868" y="1353552"/>
          <a:ext cx="2578156" cy="4237137"/>
        </p:xfrm>
        <a:graphic>
          <a:graphicData uri="http://schemas.openxmlformats.org/drawingml/2006/table">
            <a:tbl>
              <a:tblPr firstRow="1" bandRow="1">
                <a:tableStyleId>{5C22544A-7EE6-4342-B048-85BDC9FD1C3A}</a:tableStyleId>
              </a:tblPr>
              <a:tblGrid>
                <a:gridCol w="1289078">
                  <a:extLst>
                    <a:ext uri="{9D8B030D-6E8A-4147-A177-3AD203B41FA5}">
                      <a16:colId xmlns:a16="http://schemas.microsoft.com/office/drawing/2014/main" val="1421785667"/>
                    </a:ext>
                  </a:extLst>
                </a:gridCol>
                <a:gridCol w="1289078">
                  <a:extLst>
                    <a:ext uri="{9D8B030D-6E8A-4147-A177-3AD203B41FA5}">
                      <a16:colId xmlns:a16="http://schemas.microsoft.com/office/drawing/2014/main" val="1229263998"/>
                    </a:ext>
                  </a:extLst>
                </a:gridCol>
              </a:tblGrid>
              <a:tr h="438332">
                <a:tc>
                  <a:txBody>
                    <a:bodyPr/>
                    <a:lstStyle/>
                    <a:p>
                      <a:r>
                        <a:rPr lang="en-GB" dirty="0"/>
                        <a:t>Time</a:t>
                      </a:r>
                    </a:p>
                  </a:txBody>
                  <a:tcPr/>
                </a:tc>
                <a:tc>
                  <a:txBody>
                    <a:bodyPr/>
                    <a:lstStyle/>
                    <a:p>
                      <a:r>
                        <a:rPr lang="en-GB" dirty="0"/>
                        <a:t>Lesson</a:t>
                      </a:r>
                    </a:p>
                  </a:txBody>
                  <a:tcPr/>
                </a:tc>
                <a:extLst>
                  <a:ext uri="{0D108BD9-81ED-4DB2-BD59-A6C34878D82A}">
                    <a16:rowId xmlns:a16="http://schemas.microsoft.com/office/drawing/2014/main" val="498341673"/>
                  </a:ext>
                </a:extLst>
              </a:tr>
              <a:tr h="375713">
                <a:tc>
                  <a:txBody>
                    <a:bodyPr/>
                    <a:lstStyle/>
                    <a:p>
                      <a:r>
                        <a:rPr lang="en-GB" dirty="0"/>
                        <a:t>8:50-9:10</a:t>
                      </a:r>
                    </a:p>
                  </a:txBody>
                  <a:tcPr/>
                </a:tc>
                <a:tc>
                  <a:txBody>
                    <a:bodyPr/>
                    <a:lstStyle/>
                    <a:p>
                      <a:r>
                        <a:rPr lang="en-GB" dirty="0"/>
                        <a:t>Form</a:t>
                      </a:r>
                    </a:p>
                  </a:txBody>
                  <a:tcPr/>
                </a:tc>
                <a:extLst>
                  <a:ext uri="{0D108BD9-81ED-4DB2-BD59-A6C34878D82A}">
                    <a16:rowId xmlns:a16="http://schemas.microsoft.com/office/drawing/2014/main" val="659513174"/>
                  </a:ext>
                </a:extLst>
              </a:tr>
              <a:tr h="375713">
                <a:tc>
                  <a:txBody>
                    <a:bodyPr/>
                    <a:lstStyle/>
                    <a:p>
                      <a:r>
                        <a:rPr lang="en-GB" dirty="0"/>
                        <a:t>9:10-10:10</a:t>
                      </a:r>
                    </a:p>
                  </a:txBody>
                  <a:tcPr/>
                </a:tc>
                <a:tc>
                  <a:txBody>
                    <a:bodyPr/>
                    <a:lstStyle/>
                    <a:p>
                      <a:r>
                        <a:rPr lang="en-GB" dirty="0"/>
                        <a:t>Period 1</a:t>
                      </a:r>
                    </a:p>
                  </a:txBody>
                  <a:tcPr/>
                </a:tc>
                <a:extLst>
                  <a:ext uri="{0D108BD9-81ED-4DB2-BD59-A6C34878D82A}">
                    <a16:rowId xmlns:a16="http://schemas.microsoft.com/office/drawing/2014/main" val="1012307109"/>
                  </a:ext>
                </a:extLst>
              </a:tr>
              <a:tr h="375713">
                <a:tc>
                  <a:txBody>
                    <a:bodyPr/>
                    <a:lstStyle/>
                    <a:p>
                      <a:r>
                        <a:rPr lang="en-GB" dirty="0"/>
                        <a:t>10:10-11:10</a:t>
                      </a:r>
                    </a:p>
                  </a:txBody>
                  <a:tcPr/>
                </a:tc>
                <a:tc>
                  <a:txBody>
                    <a:bodyPr/>
                    <a:lstStyle/>
                    <a:p>
                      <a:r>
                        <a:rPr lang="en-GB" dirty="0"/>
                        <a:t>Period 2</a:t>
                      </a:r>
                    </a:p>
                  </a:txBody>
                  <a:tcPr/>
                </a:tc>
                <a:extLst>
                  <a:ext uri="{0D108BD9-81ED-4DB2-BD59-A6C34878D82A}">
                    <a16:rowId xmlns:a16="http://schemas.microsoft.com/office/drawing/2014/main" val="3792517274"/>
                  </a:ext>
                </a:extLst>
              </a:tr>
              <a:tr h="375713">
                <a:tc>
                  <a:txBody>
                    <a:bodyPr/>
                    <a:lstStyle/>
                    <a:p>
                      <a:r>
                        <a:rPr lang="en-GB" dirty="0"/>
                        <a:t>11:10-11:30</a:t>
                      </a:r>
                    </a:p>
                  </a:txBody>
                  <a:tcPr/>
                </a:tc>
                <a:tc>
                  <a:txBody>
                    <a:bodyPr/>
                    <a:lstStyle/>
                    <a:p>
                      <a:r>
                        <a:rPr lang="en-GB" dirty="0"/>
                        <a:t>Break</a:t>
                      </a:r>
                    </a:p>
                  </a:txBody>
                  <a:tcPr/>
                </a:tc>
                <a:extLst>
                  <a:ext uri="{0D108BD9-81ED-4DB2-BD59-A6C34878D82A}">
                    <a16:rowId xmlns:a16="http://schemas.microsoft.com/office/drawing/2014/main" val="3553709929"/>
                  </a:ext>
                </a:extLst>
              </a:tr>
              <a:tr h="375713">
                <a:tc>
                  <a:txBody>
                    <a:bodyPr/>
                    <a:lstStyle/>
                    <a:p>
                      <a:r>
                        <a:rPr lang="en-GB" dirty="0"/>
                        <a:t>11:30-12:30</a:t>
                      </a:r>
                    </a:p>
                  </a:txBody>
                  <a:tcPr/>
                </a:tc>
                <a:tc>
                  <a:txBody>
                    <a:bodyPr/>
                    <a:lstStyle/>
                    <a:p>
                      <a:r>
                        <a:rPr lang="en-GB" dirty="0"/>
                        <a:t>Period 3</a:t>
                      </a:r>
                    </a:p>
                  </a:txBody>
                  <a:tcPr/>
                </a:tc>
                <a:extLst>
                  <a:ext uri="{0D108BD9-81ED-4DB2-BD59-A6C34878D82A}">
                    <a16:rowId xmlns:a16="http://schemas.microsoft.com/office/drawing/2014/main" val="60545426"/>
                  </a:ext>
                </a:extLst>
              </a:tr>
              <a:tr h="375713">
                <a:tc>
                  <a:txBody>
                    <a:bodyPr/>
                    <a:lstStyle/>
                    <a:p>
                      <a:r>
                        <a:rPr lang="en-GB" dirty="0"/>
                        <a:t>12:30-1:15</a:t>
                      </a:r>
                    </a:p>
                  </a:txBody>
                  <a:tcPr/>
                </a:tc>
                <a:tc>
                  <a:txBody>
                    <a:bodyPr/>
                    <a:lstStyle/>
                    <a:p>
                      <a:r>
                        <a:rPr lang="en-GB" dirty="0"/>
                        <a:t>Lunch</a:t>
                      </a:r>
                    </a:p>
                  </a:txBody>
                  <a:tcPr/>
                </a:tc>
                <a:extLst>
                  <a:ext uri="{0D108BD9-81ED-4DB2-BD59-A6C34878D82A}">
                    <a16:rowId xmlns:a16="http://schemas.microsoft.com/office/drawing/2014/main" val="246198194"/>
                  </a:ext>
                </a:extLst>
              </a:tr>
              <a:tr h="375713">
                <a:tc>
                  <a:txBody>
                    <a:bodyPr/>
                    <a:lstStyle/>
                    <a:p>
                      <a:pPr lvl="0">
                        <a:buNone/>
                      </a:pPr>
                      <a:r>
                        <a:rPr lang="en-GB" dirty="0"/>
                        <a:t>1:15-2:15</a:t>
                      </a:r>
                    </a:p>
                  </a:txBody>
                  <a:tcPr/>
                </a:tc>
                <a:tc>
                  <a:txBody>
                    <a:bodyPr/>
                    <a:lstStyle/>
                    <a:p>
                      <a:pPr lvl="0">
                        <a:buNone/>
                      </a:pPr>
                      <a:r>
                        <a:rPr lang="en-GB" dirty="0"/>
                        <a:t>Period 4</a:t>
                      </a:r>
                      <a:endParaRPr lang="en-US" dirty="0"/>
                    </a:p>
                  </a:txBody>
                  <a:tcPr/>
                </a:tc>
                <a:extLst>
                  <a:ext uri="{0D108BD9-81ED-4DB2-BD59-A6C34878D82A}">
                    <a16:rowId xmlns:a16="http://schemas.microsoft.com/office/drawing/2014/main" val="1062595176"/>
                  </a:ext>
                </a:extLst>
              </a:tr>
              <a:tr h="375713">
                <a:tc>
                  <a:txBody>
                    <a:bodyPr/>
                    <a:lstStyle/>
                    <a:p>
                      <a:r>
                        <a:rPr lang="en-GB" dirty="0"/>
                        <a:t>2:15-3:15</a:t>
                      </a:r>
                    </a:p>
                  </a:txBody>
                  <a:tcPr/>
                </a:tc>
                <a:tc>
                  <a:txBody>
                    <a:bodyPr/>
                    <a:lstStyle/>
                    <a:p>
                      <a:r>
                        <a:rPr lang="en-GB" dirty="0"/>
                        <a:t>Period 5</a:t>
                      </a:r>
                    </a:p>
                  </a:txBody>
                  <a:tcPr/>
                </a:tc>
                <a:extLst>
                  <a:ext uri="{0D108BD9-81ED-4DB2-BD59-A6C34878D82A}">
                    <a16:rowId xmlns:a16="http://schemas.microsoft.com/office/drawing/2014/main" val="2277633222"/>
                  </a:ext>
                </a:extLst>
              </a:tr>
            </a:tbl>
          </a:graphicData>
        </a:graphic>
      </p:graphicFrame>
      <p:sp>
        <p:nvSpPr>
          <p:cNvPr id="4" name="TextBox 3">
            <a:extLst>
              <a:ext uri="{FF2B5EF4-FFF2-40B4-BE49-F238E27FC236}">
                <a16:creationId xmlns:a16="http://schemas.microsoft.com/office/drawing/2014/main" id="{5DE07D92-EF84-47B7-9F4B-92D8375A0A97}"/>
              </a:ext>
            </a:extLst>
          </p:cNvPr>
          <p:cNvSpPr txBox="1"/>
          <p:nvPr/>
        </p:nvSpPr>
        <p:spPr>
          <a:xfrm>
            <a:off x="5273101" y="905447"/>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Abadi"/>
                <a:cs typeface="Calibri"/>
              </a:rPr>
              <a:t>A Typical day</a:t>
            </a:r>
          </a:p>
        </p:txBody>
      </p:sp>
      <p:pic>
        <p:nvPicPr>
          <p:cNvPr id="9" name="Picture 4" descr="A picture containing drawing&#10;&#10;Description generated with very high confidence">
            <a:extLst>
              <a:ext uri="{FF2B5EF4-FFF2-40B4-BE49-F238E27FC236}">
                <a16:creationId xmlns:a16="http://schemas.microsoft.com/office/drawing/2014/main" id="{D1528A28-04C8-422B-B966-C5EF3E4E2677}"/>
              </a:ext>
            </a:extLst>
          </p:cNvPr>
          <p:cNvPicPr>
            <a:picLocks noChangeAspect="1"/>
          </p:cNvPicPr>
          <p:nvPr/>
        </p:nvPicPr>
        <p:blipFill>
          <a:blip r:embed="rId4"/>
          <a:stretch>
            <a:fillRect/>
          </a:stretch>
        </p:blipFill>
        <p:spPr>
          <a:xfrm>
            <a:off x="7672614" y="189312"/>
            <a:ext cx="3952723" cy="963947"/>
          </a:xfrm>
          <a:prstGeom prst="rect">
            <a:avLst/>
          </a:prstGeom>
        </p:spPr>
      </p:pic>
      <p:pic>
        <p:nvPicPr>
          <p:cNvPr id="8" name="Picture 9" descr="A picture containing clock&#10;&#10;Description generated with very high confidence">
            <a:extLst>
              <a:ext uri="{FF2B5EF4-FFF2-40B4-BE49-F238E27FC236}">
                <a16:creationId xmlns:a16="http://schemas.microsoft.com/office/drawing/2014/main" id="{85D5732A-AE33-4925-98A1-ABB4549FA877}"/>
              </a:ext>
            </a:extLst>
          </p:cNvPr>
          <p:cNvPicPr>
            <a:picLocks noChangeAspect="1"/>
          </p:cNvPicPr>
          <p:nvPr/>
        </p:nvPicPr>
        <p:blipFill>
          <a:blip r:embed="rId5"/>
          <a:stretch>
            <a:fillRect/>
          </a:stretch>
        </p:blipFill>
        <p:spPr>
          <a:xfrm>
            <a:off x="7311190" y="2229662"/>
            <a:ext cx="4878805" cy="3230862"/>
          </a:xfrm>
          <a:prstGeom prst="rect">
            <a:avLst/>
          </a:prstGeom>
        </p:spPr>
      </p:pic>
      <p:sp>
        <p:nvSpPr>
          <p:cNvPr id="11" name="TextBox 10">
            <a:extLst>
              <a:ext uri="{FF2B5EF4-FFF2-40B4-BE49-F238E27FC236}">
                <a16:creationId xmlns:a16="http://schemas.microsoft.com/office/drawing/2014/main" id="{7B5BA96E-5718-4DB2-9897-594D2164ACD1}"/>
              </a:ext>
            </a:extLst>
          </p:cNvPr>
          <p:cNvSpPr txBox="1"/>
          <p:nvPr/>
        </p:nvSpPr>
        <p:spPr>
          <a:xfrm>
            <a:off x="8384006" y="1696453"/>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Week 2 of a year 7 timetable </a:t>
            </a:r>
          </a:p>
        </p:txBody>
      </p:sp>
      <p:pic>
        <p:nvPicPr>
          <p:cNvPr id="7" name="Audio 6">
            <a:hlinkClick r:id="" action="ppaction://media"/>
            <a:extLst>
              <a:ext uri="{FF2B5EF4-FFF2-40B4-BE49-F238E27FC236}">
                <a16:creationId xmlns:a16="http://schemas.microsoft.com/office/drawing/2014/main" id="{175812C0-7143-41FA-9729-06F5EF396E4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185991579"/>
      </p:ext>
    </p:extLst>
  </p:cSld>
  <p:clrMapOvr>
    <a:masterClrMapping/>
  </p:clrMapOvr>
  <mc:AlternateContent xmlns:mc="http://schemas.openxmlformats.org/markup-compatibility/2006" xmlns:p14="http://schemas.microsoft.com/office/powerpoint/2010/main">
    <mc:Choice Requires="p14">
      <p:transition spd="slow" p14:dur="2000" advTm="9901"/>
    </mc:Choice>
    <mc:Fallback xmlns="">
      <p:transition spd="slow" advTm="99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449FB-C73E-BD41-8965-943369D7869A}"/>
              </a:ext>
            </a:extLst>
          </p:cNvPr>
          <p:cNvSpPr>
            <a:spLocks noGrp="1"/>
          </p:cNvSpPr>
          <p:nvPr>
            <p:ph type="title"/>
          </p:nvPr>
        </p:nvSpPr>
        <p:spPr>
          <a:xfrm>
            <a:off x="244434" y="18255"/>
            <a:ext cx="10515600" cy="1325563"/>
          </a:xfrm>
        </p:spPr>
        <p:txBody>
          <a:bodyPr>
            <a:normAutofit/>
          </a:bodyPr>
          <a:lstStyle/>
          <a:p>
            <a:r>
              <a:rPr lang="en-GB" b="1" u="sng">
                <a:latin typeface="Abadi" panose="02000000000000000000" pitchFamily="2" charset="0"/>
                <a:ea typeface="Abadi" panose="02000000000000000000" pitchFamily="2" charset="0"/>
              </a:rPr>
              <a:t>Breaktimes</a:t>
            </a:r>
            <a:endParaRPr lang="en-US" b="1" u="sng">
              <a:latin typeface="Abadi" panose="02000000000000000000" pitchFamily="2" charset="0"/>
              <a:ea typeface="Abadi" panose="02000000000000000000" pitchFamily="2" charset="0"/>
            </a:endParaRPr>
          </a:p>
        </p:txBody>
      </p:sp>
      <p:sp>
        <p:nvSpPr>
          <p:cNvPr id="3" name="Content Placeholder 2">
            <a:extLst>
              <a:ext uri="{FF2B5EF4-FFF2-40B4-BE49-F238E27FC236}">
                <a16:creationId xmlns:a16="http://schemas.microsoft.com/office/drawing/2014/main" id="{41B4D6FB-DFB0-1648-9D92-B4FB820408D8}"/>
              </a:ext>
            </a:extLst>
          </p:cNvPr>
          <p:cNvSpPr>
            <a:spLocks noGrp="1"/>
          </p:cNvSpPr>
          <p:nvPr>
            <p:ph idx="1"/>
          </p:nvPr>
        </p:nvSpPr>
        <p:spPr>
          <a:xfrm>
            <a:off x="244434" y="1176609"/>
            <a:ext cx="7152904" cy="5663136"/>
          </a:xfrm>
        </p:spPr>
        <p:txBody>
          <a:bodyPr>
            <a:normAutofit/>
          </a:bodyPr>
          <a:lstStyle/>
          <a:p>
            <a:r>
              <a:rPr lang="en-GB" sz="2400">
                <a:latin typeface="Abadi" panose="02000000000000000000" pitchFamily="2" charset="0"/>
                <a:ea typeface="Abadi" panose="02000000000000000000" pitchFamily="2" charset="0"/>
              </a:rPr>
              <a:t>You will have two breaks during the school day: morning break (11:10 to 11:30) and lunchtime (12:30 to 1:15). This may seem scary but there are loads of new exciting things to do and places to go! </a:t>
            </a:r>
          </a:p>
          <a:p>
            <a:r>
              <a:rPr lang="en-GB" sz="2400">
                <a:latin typeface="Abadi" panose="02000000000000000000" pitchFamily="2" charset="0"/>
                <a:ea typeface="Abadi" panose="02000000000000000000" pitchFamily="2" charset="0"/>
              </a:rPr>
              <a:t>Lunchtime is a great chance to join some clubs: there is a huge range of sports to start (from gymnastics to dodgeball, boxercise to table tennis and, of course, football) but there are also lots of subject specific clubs (to name a few- ICT, DT, Science, Drama) and also a choir, sign language club, eco schools and much more. </a:t>
            </a:r>
          </a:p>
          <a:p>
            <a:endParaRPr lang="en-GB" sz="2400">
              <a:latin typeface="Abadi" panose="02000000000000000000" pitchFamily="2" charset="0"/>
              <a:ea typeface="Abadi" panose="02000000000000000000" pitchFamily="2" charset="0"/>
            </a:endParaRPr>
          </a:p>
          <a:p>
            <a:endParaRPr lang="en-GB" sz="2400">
              <a:latin typeface="Abadi" panose="02000000000000000000" pitchFamily="2" charset="0"/>
              <a:ea typeface="Abadi" panose="02000000000000000000" pitchFamily="2" charset="0"/>
            </a:endParaRPr>
          </a:p>
          <a:p>
            <a:endParaRPr lang="en-GB" sz="2400">
              <a:latin typeface="Abadi" panose="02000000000000000000" pitchFamily="2" charset="0"/>
              <a:ea typeface="Abadi" panose="02000000000000000000" pitchFamily="2" charset="0"/>
            </a:endParaRPr>
          </a:p>
          <a:p>
            <a:endParaRPr lang="en-GB" sz="2400">
              <a:latin typeface="Abadi" panose="02000000000000000000" pitchFamily="2" charset="0"/>
              <a:ea typeface="Abadi" panose="02000000000000000000" pitchFamily="2" charset="0"/>
            </a:endParaRPr>
          </a:p>
          <a:p>
            <a:pPr marL="0" indent="0">
              <a:buNone/>
            </a:pPr>
            <a:endParaRPr lang="en-GB" sz="2400">
              <a:latin typeface="Abadi" panose="02000000000000000000" pitchFamily="2" charset="0"/>
              <a:ea typeface="Abadi" panose="02000000000000000000" pitchFamily="2" charset="0"/>
            </a:endParaRPr>
          </a:p>
        </p:txBody>
      </p:sp>
      <p:pic>
        <p:nvPicPr>
          <p:cNvPr id="5" name="Picture 2">
            <a:extLst>
              <a:ext uri="{FF2B5EF4-FFF2-40B4-BE49-F238E27FC236}">
                <a16:creationId xmlns:a16="http://schemas.microsoft.com/office/drawing/2014/main" id="{BB0DCEB8-07AF-2B40-8E19-6774B6916C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38507" y="0"/>
            <a:ext cx="3709059" cy="916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7">
            <a:extLst>
              <a:ext uri="{FF2B5EF4-FFF2-40B4-BE49-F238E27FC236}">
                <a16:creationId xmlns:a16="http://schemas.microsoft.com/office/drawing/2014/main" id="{A35D69D1-7198-8542-BBE3-87576BFE6E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7338" y="1176609"/>
            <a:ext cx="4210991" cy="2924299"/>
          </a:xfrm>
          <a:prstGeom prst="rect">
            <a:avLst/>
          </a:prstGeom>
        </p:spPr>
      </p:pic>
      <p:pic>
        <p:nvPicPr>
          <p:cNvPr id="4" name="Audio 3">
            <a:hlinkClick r:id="" action="ppaction://media"/>
            <a:extLst>
              <a:ext uri="{FF2B5EF4-FFF2-40B4-BE49-F238E27FC236}">
                <a16:creationId xmlns:a16="http://schemas.microsoft.com/office/drawing/2014/main" id="{7DEAB01B-367F-4B39-AF67-A8E7BAA84D5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603363330"/>
      </p:ext>
    </p:extLst>
  </p:cSld>
  <p:clrMapOvr>
    <a:masterClrMapping/>
  </p:clrMapOvr>
  <mc:AlternateContent xmlns:mc="http://schemas.openxmlformats.org/markup-compatibility/2006" xmlns:p14="http://schemas.microsoft.com/office/powerpoint/2010/main">
    <mc:Choice Requires="p14">
      <p:transition spd="slow" p14:dur="2000" advTm="20606"/>
    </mc:Choice>
    <mc:Fallback xmlns="">
      <p:transition spd="slow" advTm="206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11701-5BF8-8E4E-8042-9ABC728A541C}"/>
              </a:ext>
            </a:extLst>
          </p:cNvPr>
          <p:cNvSpPr>
            <a:spLocks noGrp="1"/>
          </p:cNvSpPr>
          <p:nvPr>
            <p:ph type="title"/>
          </p:nvPr>
        </p:nvSpPr>
        <p:spPr>
          <a:xfrm>
            <a:off x="157843" y="17575"/>
            <a:ext cx="10515600" cy="1325563"/>
          </a:xfrm>
        </p:spPr>
        <p:txBody>
          <a:bodyPr/>
          <a:lstStyle/>
          <a:p>
            <a:r>
              <a:rPr lang="en-GB" b="1" u="sng">
                <a:latin typeface="Abadi" panose="020B0604020104020204" pitchFamily="34" charset="0"/>
              </a:rPr>
              <a:t>Places and things to do</a:t>
            </a:r>
            <a:endParaRPr lang="en-US" b="1" u="sng">
              <a:latin typeface="Abadi" panose="020B0604020104020204" pitchFamily="34" charset="0"/>
            </a:endParaRPr>
          </a:p>
        </p:txBody>
      </p:sp>
      <p:sp>
        <p:nvSpPr>
          <p:cNvPr id="3" name="Content Placeholder 2">
            <a:extLst>
              <a:ext uri="{FF2B5EF4-FFF2-40B4-BE49-F238E27FC236}">
                <a16:creationId xmlns:a16="http://schemas.microsoft.com/office/drawing/2014/main" id="{021DB027-5EE0-6B4D-BEA4-811871FFB789}"/>
              </a:ext>
            </a:extLst>
          </p:cNvPr>
          <p:cNvSpPr>
            <a:spLocks noGrp="1"/>
          </p:cNvSpPr>
          <p:nvPr>
            <p:ph idx="1"/>
          </p:nvPr>
        </p:nvSpPr>
        <p:spPr>
          <a:xfrm>
            <a:off x="157843" y="1131635"/>
            <a:ext cx="10515600" cy="5167312"/>
          </a:xfrm>
        </p:spPr>
        <p:txBody>
          <a:bodyPr>
            <a:normAutofit/>
          </a:bodyPr>
          <a:lstStyle/>
          <a:p>
            <a:pPr marL="0" indent="0">
              <a:buNone/>
            </a:pPr>
            <a:r>
              <a:rPr lang="en-GB" sz="2400">
                <a:latin typeface="Abadi" panose="020B0604020104020204" pitchFamily="34" charset="0"/>
              </a:rPr>
              <a:t>Most year 7s eat in the lunch hall but you don’t have to stay in the hall for the whole of lunch (or break), there are lots of other places to go:</a:t>
            </a:r>
            <a:r>
              <a:rPr lang="en-GB">
                <a:latin typeface="Abadi" panose="020B0604020104020204" pitchFamily="34" charset="0"/>
              </a:rPr>
              <a:t> </a:t>
            </a:r>
          </a:p>
          <a:p>
            <a:r>
              <a:rPr lang="en-GB" sz="2000">
                <a:latin typeface="Abadi" panose="020B0604020104020204" pitchFamily="34" charset="0"/>
              </a:rPr>
              <a:t>The playground where there are benches and huts to sit in </a:t>
            </a:r>
          </a:p>
          <a:p>
            <a:r>
              <a:rPr lang="en-GB" sz="2000">
                <a:latin typeface="Abadi" panose="020B0604020104020204" pitchFamily="34" charset="0"/>
              </a:rPr>
              <a:t>The MUGA where people usually play football and other games </a:t>
            </a:r>
          </a:p>
          <a:p>
            <a:r>
              <a:rPr lang="en-GB" sz="2000">
                <a:latin typeface="Abadi" panose="020B0604020104020204" pitchFamily="34" charset="0"/>
              </a:rPr>
              <a:t>In sunny weather, the field</a:t>
            </a:r>
            <a:r>
              <a:rPr lang="en-GB">
                <a:latin typeface="Abadi" panose="020B0604020104020204" pitchFamily="34" charset="0"/>
              </a:rPr>
              <a:t> </a:t>
            </a:r>
          </a:p>
          <a:p>
            <a:r>
              <a:rPr lang="en-GB" sz="2000">
                <a:latin typeface="Abadi" panose="020B0604020104020204" pitchFamily="34" charset="0"/>
              </a:rPr>
              <a:t>The pastoral garden is a nice quiet space </a:t>
            </a:r>
          </a:p>
          <a:p>
            <a:r>
              <a:rPr lang="en-GB" sz="2000">
                <a:latin typeface="Abadi" panose="020B0604020104020204" pitchFamily="34" charset="0"/>
              </a:rPr>
              <a:t>The sports hall is often available for playing sports </a:t>
            </a:r>
          </a:p>
          <a:p>
            <a:r>
              <a:rPr lang="en-GB" sz="2000">
                <a:latin typeface="Abadi" panose="020B0604020104020204" pitchFamily="34" charset="0"/>
              </a:rPr>
              <a:t>Going to a lunchtime club </a:t>
            </a:r>
          </a:p>
          <a:p>
            <a:r>
              <a:rPr lang="en-GB" sz="2000">
                <a:latin typeface="Abadi" panose="020B0604020104020204" pitchFamily="34" charset="0"/>
              </a:rPr>
              <a:t>The library has lots of board games and books </a:t>
            </a:r>
          </a:p>
          <a:p>
            <a:r>
              <a:rPr lang="en-GB" sz="2000">
                <a:latin typeface="Abadi" panose="020B0604020104020204" pitchFamily="34" charset="0"/>
              </a:rPr>
              <a:t>Homework club is open most days of the week where you can access computers and also buy any stationary (at a very low price!). </a:t>
            </a:r>
            <a:endParaRPr lang="en-US" sz="2000">
              <a:latin typeface="Abadi" panose="020B0604020104020204" pitchFamily="34" charset="0"/>
            </a:endParaRPr>
          </a:p>
        </p:txBody>
      </p:sp>
      <p:pic>
        <p:nvPicPr>
          <p:cNvPr id="5" name="Picture 2">
            <a:extLst>
              <a:ext uri="{FF2B5EF4-FFF2-40B4-BE49-F238E27FC236}">
                <a16:creationId xmlns:a16="http://schemas.microsoft.com/office/drawing/2014/main" id="{AE42DA9B-3E85-9741-BDEA-17C3C1894B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2435" y="1"/>
            <a:ext cx="3709059" cy="916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5">
            <a:extLst>
              <a:ext uri="{FF2B5EF4-FFF2-40B4-BE49-F238E27FC236}">
                <a16:creationId xmlns:a16="http://schemas.microsoft.com/office/drawing/2014/main" id="{E822BB38-3F7E-924D-B4CC-ECC7F83BD2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0482" y="2408232"/>
            <a:ext cx="3997182" cy="2041536"/>
          </a:xfrm>
          <a:prstGeom prst="rect">
            <a:avLst/>
          </a:prstGeom>
        </p:spPr>
      </p:pic>
      <p:pic>
        <p:nvPicPr>
          <p:cNvPr id="6" name="Audio 5">
            <a:hlinkClick r:id="" action="ppaction://media"/>
            <a:extLst>
              <a:ext uri="{FF2B5EF4-FFF2-40B4-BE49-F238E27FC236}">
                <a16:creationId xmlns:a16="http://schemas.microsoft.com/office/drawing/2014/main" id="{F7C16A36-A9FA-4FD9-91B4-F4D80ADFEFB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381264124"/>
      </p:ext>
    </p:extLst>
  </p:cSld>
  <p:clrMapOvr>
    <a:masterClrMapping/>
  </p:clrMapOvr>
  <mc:AlternateContent xmlns:mc="http://schemas.openxmlformats.org/markup-compatibility/2006" xmlns:p14="http://schemas.microsoft.com/office/powerpoint/2010/main">
    <mc:Choice Requires="p14">
      <p:transition spd="slow" p14:dur="2000" advTm="42343"/>
    </mc:Choice>
    <mc:Fallback xmlns="">
      <p:transition spd="slow" advTm="423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BE4DA-522F-A746-A55B-195381F3E862}"/>
              </a:ext>
            </a:extLst>
          </p:cNvPr>
          <p:cNvSpPr>
            <a:spLocks noGrp="1"/>
          </p:cNvSpPr>
          <p:nvPr>
            <p:ph type="title"/>
          </p:nvPr>
        </p:nvSpPr>
        <p:spPr>
          <a:xfrm>
            <a:off x="380506" y="0"/>
            <a:ext cx="10515600" cy="1325563"/>
          </a:xfrm>
        </p:spPr>
        <p:txBody>
          <a:bodyPr/>
          <a:lstStyle/>
          <a:p>
            <a:r>
              <a:rPr lang="en-GB" b="1" u="sng">
                <a:latin typeface="Abadi" panose="02000000000000000000" pitchFamily="2" charset="0"/>
                <a:ea typeface="Abadi" panose="02000000000000000000" pitchFamily="2" charset="0"/>
              </a:rPr>
              <a:t>Food</a:t>
            </a:r>
            <a:endParaRPr lang="en-US" b="1" u="sng">
              <a:latin typeface="Abadi" panose="02000000000000000000" pitchFamily="2" charset="0"/>
              <a:ea typeface="Abadi" panose="02000000000000000000" pitchFamily="2" charset="0"/>
            </a:endParaRPr>
          </a:p>
        </p:txBody>
      </p:sp>
      <p:sp>
        <p:nvSpPr>
          <p:cNvPr id="3" name="Content Placeholder 2">
            <a:extLst>
              <a:ext uri="{FF2B5EF4-FFF2-40B4-BE49-F238E27FC236}">
                <a16:creationId xmlns:a16="http://schemas.microsoft.com/office/drawing/2014/main" id="{AD58DF79-3BE3-0247-B070-790EE070C407}"/>
              </a:ext>
            </a:extLst>
          </p:cNvPr>
          <p:cNvSpPr>
            <a:spLocks noGrp="1"/>
          </p:cNvSpPr>
          <p:nvPr>
            <p:ph idx="1"/>
          </p:nvPr>
        </p:nvSpPr>
        <p:spPr>
          <a:xfrm>
            <a:off x="380506" y="1121542"/>
            <a:ext cx="10515600" cy="3974952"/>
          </a:xfrm>
        </p:spPr>
        <p:txBody>
          <a:bodyPr vert="horz" lIns="91440" tIns="45720" rIns="91440" bIns="45720" rtlCol="0" anchor="t">
            <a:normAutofit/>
          </a:bodyPr>
          <a:lstStyle/>
          <a:p>
            <a:pPr marL="0" indent="0">
              <a:buNone/>
            </a:pPr>
            <a:r>
              <a:rPr lang="en-GB" sz="2400">
                <a:latin typeface="Abadi" panose="02000000000000000000" pitchFamily="2" charset="0"/>
                <a:ea typeface="Abadi" panose="02000000000000000000" pitchFamily="2" charset="0"/>
              </a:rPr>
              <a:t>Starting high school is extra exciting when it comes to food! Our canteen offers a wide choice of tasty snacks and meals at break and lunch (there is even a breakfast club in the morning). Here are some of the things to look forward to: </a:t>
            </a:r>
          </a:p>
          <a:p>
            <a:r>
              <a:rPr lang="en-GB" sz="2000">
                <a:latin typeface="Abadi" panose="02000000000000000000" pitchFamily="2" charset="0"/>
                <a:ea typeface="Abadi" panose="02000000000000000000" pitchFamily="2" charset="0"/>
              </a:rPr>
              <a:t>Multiple hot and cold choices (including a set meal deal every day)</a:t>
            </a:r>
          </a:p>
          <a:p>
            <a:r>
              <a:rPr lang="en-GB" sz="2000">
                <a:latin typeface="Abadi" panose="02000000000000000000" pitchFamily="2" charset="0"/>
                <a:ea typeface="Abadi" panose="02000000000000000000" pitchFamily="2" charset="0"/>
              </a:rPr>
              <a:t>Bacon and sausage sandwiches at break </a:t>
            </a:r>
          </a:p>
          <a:p>
            <a:r>
              <a:rPr lang="en-GB" sz="2000">
                <a:latin typeface="Abadi" panose="02000000000000000000" pitchFamily="2" charset="0"/>
                <a:ea typeface="Abadi" panose="02000000000000000000" pitchFamily="2" charset="0"/>
              </a:rPr>
              <a:t>Pizza day on Thursdays and Curry day on Fridays </a:t>
            </a:r>
          </a:p>
          <a:p>
            <a:r>
              <a:rPr lang="en-GB" sz="2000">
                <a:latin typeface="Abadi" panose="02000000000000000000" pitchFamily="2" charset="0"/>
                <a:ea typeface="Abadi" panose="02000000000000000000" pitchFamily="2" charset="0"/>
              </a:rPr>
              <a:t>A huge range of snacks and drinks  </a:t>
            </a:r>
          </a:p>
          <a:p>
            <a:r>
              <a:rPr lang="en-GB" sz="2000">
                <a:latin typeface="Abadi"/>
                <a:ea typeface="Abadi" panose="02000000000000000000" pitchFamily="2" charset="0"/>
              </a:rPr>
              <a:t>Vegetarian options </a:t>
            </a:r>
          </a:p>
          <a:p>
            <a:r>
              <a:rPr lang="en-GB" sz="2000">
                <a:latin typeface="Abadi" panose="02000000000000000000" pitchFamily="2" charset="0"/>
                <a:ea typeface="Abadi" panose="02000000000000000000" pitchFamily="2" charset="0"/>
              </a:rPr>
              <a:t>Take away </a:t>
            </a:r>
          </a:p>
        </p:txBody>
      </p:sp>
      <p:sp>
        <p:nvSpPr>
          <p:cNvPr id="4" name="TextBox 3">
            <a:extLst>
              <a:ext uri="{FF2B5EF4-FFF2-40B4-BE49-F238E27FC236}">
                <a16:creationId xmlns:a16="http://schemas.microsoft.com/office/drawing/2014/main" id="{A2BA35B2-828E-D44F-B313-4F7C1B9FC26D}"/>
              </a:ext>
            </a:extLst>
          </p:cNvPr>
          <p:cNvSpPr txBox="1"/>
          <p:nvPr/>
        </p:nvSpPr>
        <p:spPr>
          <a:xfrm>
            <a:off x="6395355" y="3109018"/>
            <a:ext cx="5416139" cy="2620194"/>
          </a:xfrm>
          <a:prstGeom prst="rect">
            <a:avLst/>
          </a:prstGeom>
          <a:noFill/>
          <a:ln>
            <a:solidFill>
              <a:srgbClr val="C00000"/>
            </a:solidFill>
          </a:ln>
        </p:spPr>
        <p:txBody>
          <a:bodyPr wrap="square" rtlCol="0">
            <a:spAutoFit/>
          </a:bodyPr>
          <a:lstStyle/>
          <a:p>
            <a:pPr algn="l"/>
            <a:r>
              <a:rPr lang="en-GB" sz="2000" b="1"/>
              <a:t>Food recommendations from some year 11s!!</a:t>
            </a:r>
            <a:r>
              <a:rPr lang="en-GB" b="1"/>
              <a:t> </a:t>
            </a:r>
          </a:p>
          <a:p>
            <a:pPr algn="l"/>
            <a:r>
              <a:rPr lang="en-GB"/>
              <a:t>“My favourite things to eat at school were the hot baguettes, curries on fridays and having the occasional bacon sandwich at break! I’ll really miss the beef baguettes” </a:t>
            </a:r>
          </a:p>
          <a:p>
            <a:pPr algn="l"/>
            <a:r>
              <a:rPr lang="en-GB"/>
              <a:t>“Everyone loves grabbing a bag of popcorn at break, they’re so popular for a reason.” </a:t>
            </a:r>
          </a:p>
          <a:p>
            <a:pPr algn="l"/>
            <a:r>
              <a:rPr lang="en-GB"/>
              <a:t>“School traybakes are so good, I love the flapjacks and chocolate crispies” </a:t>
            </a:r>
            <a:endParaRPr lang="en-US"/>
          </a:p>
        </p:txBody>
      </p:sp>
      <p:pic>
        <p:nvPicPr>
          <p:cNvPr id="6" name="Picture 2">
            <a:extLst>
              <a:ext uri="{FF2B5EF4-FFF2-40B4-BE49-F238E27FC236}">
                <a16:creationId xmlns:a16="http://schemas.microsoft.com/office/drawing/2014/main" id="{7D1D2862-B0C4-8342-A403-6CBB697EE8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2955" y="1"/>
            <a:ext cx="3758539" cy="928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128820ED-AABA-7D4B-A07B-306E9911DAB5}"/>
              </a:ext>
            </a:extLst>
          </p:cNvPr>
          <p:cNvSpPr txBox="1"/>
          <p:nvPr/>
        </p:nvSpPr>
        <p:spPr>
          <a:xfrm>
            <a:off x="380506" y="4870189"/>
            <a:ext cx="5888181" cy="1943279"/>
          </a:xfrm>
          <a:prstGeom prst="rect">
            <a:avLst/>
          </a:prstGeom>
          <a:noFill/>
        </p:spPr>
        <p:txBody>
          <a:bodyPr wrap="square" rtlCol="0">
            <a:spAutoFit/>
          </a:bodyPr>
          <a:lstStyle/>
          <a:p>
            <a:pPr algn="l"/>
            <a:r>
              <a:rPr lang="en-GB" sz="2400">
                <a:latin typeface="Abadi" panose="020B0604020104020204" pitchFamily="34" charset="0"/>
              </a:rPr>
              <a:t>For the first two weeks you can go to lunch 15 minutes earlier then the rest of the school and after that you are allowed in the hall at 12:45 to stop the hall from getting too busy.</a:t>
            </a:r>
            <a:endParaRPr lang="en-US" sz="2400"/>
          </a:p>
        </p:txBody>
      </p:sp>
      <p:pic>
        <p:nvPicPr>
          <p:cNvPr id="8" name="Audio 7">
            <a:hlinkClick r:id="" action="ppaction://media"/>
            <a:extLst>
              <a:ext uri="{FF2B5EF4-FFF2-40B4-BE49-F238E27FC236}">
                <a16:creationId xmlns:a16="http://schemas.microsoft.com/office/drawing/2014/main" id="{9FEDEBC5-E832-43A6-9A6D-A94642175C4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680447521"/>
      </p:ext>
    </p:extLst>
  </p:cSld>
  <p:clrMapOvr>
    <a:masterClrMapping/>
  </p:clrMapOvr>
  <mc:AlternateContent xmlns:mc="http://schemas.openxmlformats.org/markup-compatibility/2006" xmlns:p14="http://schemas.microsoft.com/office/powerpoint/2010/main">
    <mc:Choice Requires="p14">
      <p:transition spd="slow" p14:dur="2000" advTm="41833"/>
    </mc:Choice>
    <mc:Fallback xmlns="">
      <p:transition spd="slow" advTm="418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AD623A0-60E2-9749-9139-2F9EAB5264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30997"/>
            <a:ext cx="4643215" cy="6027003"/>
          </a:xfrm>
          <a:prstGeom prst="rect">
            <a:avLst/>
          </a:prstGeom>
        </p:spPr>
      </p:pic>
      <p:sp>
        <p:nvSpPr>
          <p:cNvPr id="6" name="TextBox 5">
            <a:extLst>
              <a:ext uri="{FF2B5EF4-FFF2-40B4-BE49-F238E27FC236}">
                <a16:creationId xmlns:a16="http://schemas.microsoft.com/office/drawing/2014/main" id="{AE3BA732-F5B7-C34A-AC2D-838B57F578A4}"/>
              </a:ext>
            </a:extLst>
          </p:cNvPr>
          <p:cNvSpPr txBox="1"/>
          <p:nvPr/>
        </p:nvSpPr>
        <p:spPr>
          <a:xfrm>
            <a:off x="0" y="110232"/>
            <a:ext cx="4643214" cy="830997"/>
          </a:xfrm>
          <a:prstGeom prst="rect">
            <a:avLst/>
          </a:prstGeom>
          <a:noFill/>
        </p:spPr>
        <p:txBody>
          <a:bodyPr wrap="square" rtlCol="0" anchor="ctr">
            <a:spAutoFit/>
          </a:bodyPr>
          <a:lstStyle/>
          <a:p>
            <a:pPr algn="ctr"/>
            <a:r>
              <a:rPr lang="en-GB" sz="2400" b="1">
                <a:solidFill>
                  <a:srgbClr val="C00000"/>
                </a:solidFill>
                <a:latin typeface="Abadi" panose="020B0604020104020204" pitchFamily="34" charset="0"/>
              </a:rPr>
              <a:t>A sample weekly menu from this March</a:t>
            </a:r>
            <a:endParaRPr lang="en-US" sz="2400" b="1">
              <a:solidFill>
                <a:srgbClr val="C00000"/>
              </a:solidFill>
              <a:latin typeface="Abadi" panose="020B0604020104020204" pitchFamily="34" charset="0"/>
            </a:endParaRPr>
          </a:p>
        </p:txBody>
      </p:sp>
      <p:sp>
        <p:nvSpPr>
          <p:cNvPr id="7" name="TextBox 6">
            <a:extLst>
              <a:ext uri="{FF2B5EF4-FFF2-40B4-BE49-F238E27FC236}">
                <a16:creationId xmlns:a16="http://schemas.microsoft.com/office/drawing/2014/main" id="{1F75FB62-5814-504C-B200-D1137AB2B6CD}"/>
              </a:ext>
            </a:extLst>
          </p:cNvPr>
          <p:cNvSpPr txBox="1"/>
          <p:nvPr/>
        </p:nvSpPr>
        <p:spPr>
          <a:xfrm>
            <a:off x="4860469" y="1490008"/>
            <a:ext cx="6951025" cy="1938992"/>
          </a:xfrm>
          <a:prstGeom prst="rect">
            <a:avLst/>
          </a:prstGeom>
          <a:noFill/>
        </p:spPr>
        <p:txBody>
          <a:bodyPr wrap="square" rtlCol="0">
            <a:spAutoFit/>
          </a:bodyPr>
          <a:lstStyle/>
          <a:p>
            <a:pPr algn="l"/>
            <a:r>
              <a:rPr lang="en-GB" sz="2400">
                <a:latin typeface="Abadi" panose="020B0604020104020204" pitchFamily="34" charset="0"/>
              </a:rPr>
              <a:t>We have a cashless catering system which means you dont need to bring any money into school, all you need is a thumb! You’re fingerprint gets scanned and your food is paid for- it really is as easy as that! </a:t>
            </a:r>
            <a:endParaRPr lang="en-US" sz="2400">
              <a:latin typeface="Abadi" panose="020B0604020104020204" pitchFamily="34" charset="0"/>
            </a:endParaRPr>
          </a:p>
        </p:txBody>
      </p:sp>
      <p:pic>
        <p:nvPicPr>
          <p:cNvPr id="9" name="Picture 2">
            <a:extLst>
              <a:ext uri="{FF2B5EF4-FFF2-40B4-BE49-F238E27FC236}">
                <a16:creationId xmlns:a16="http://schemas.microsoft.com/office/drawing/2014/main" id="{3489071E-27EF-A14D-80E3-91C7066FFC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2955" y="0"/>
            <a:ext cx="3758539" cy="928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6702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7870B19C6F6546A211C61AF980F05F" ma:contentTypeVersion="2" ma:contentTypeDescription="Create a new document." ma:contentTypeScope="" ma:versionID="0fa6685f5b61c49e47a3f7ff898dd317">
  <xsd:schema xmlns:xsd="http://www.w3.org/2001/XMLSchema" xmlns:xs="http://www.w3.org/2001/XMLSchema" xmlns:p="http://schemas.microsoft.com/office/2006/metadata/properties" xmlns:ns2="cc993045-56b8-484f-9b75-dd5d7782ce3b" targetNamespace="http://schemas.microsoft.com/office/2006/metadata/properties" ma:root="true" ma:fieldsID="07e3589c3324be78341e92337f061bd3" ns2:_="">
    <xsd:import namespace="cc993045-56b8-484f-9b75-dd5d7782ce3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93045-56b8-484f-9b75-dd5d7782ce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004D0D1-B150-43E5-9671-F9A0F13EEADE}">
  <ds:schemaRefs>
    <ds:schemaRef ds:uri="cc993045-56b8-484f-9b75-dd5d7782ce3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FB08BB39-C128-4550-B092-299B79E278A2}">
  <ds:schemaRefs>
    <ds:schemaRef ds:uri="http://schemas.microsoft.com/sharepoint/v3/contenttype/forms"/>
  </ds:schemaRefs>
</ds:datastoreItem>
</file>

<file path=customXml/itemProps3.xml><?xml version="1.0" encoding="utf-8"?>
<ds:datastoreItem xmlns:ds="http://schemas.openxmlformats.org/officeDocument/2006/customXml" ds:itemID="{CA02B02A-D557-4669-9857-40015A9776F5}">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c993045-56b8-484f-9b75-dd5d7782ce3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1466</TotalTime>
  <Words>1521</Words>
  <Application>Microsoft Office PowerPoint</Application>
  <PresentationFormat>Widescreen</PresentationFormat>
  <Paragraphs>123</Paragraphs>
  <Slides>16</Slides>
  <Notes>1</Notes>
  <HiddenSlides>0</HiddenSlides>
  <MMClips>15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Abadi</vt:lpstr>
      <vt:lpstr>Arial</vt:lpstr>
      <vt:lpstr>Calibri</vt:lpstr>
      <vt:lpstr>Calibri Light</vt:lpstr>
      <vt:lpstr>Office Theme</vt:lpstr>
      <vt:lpstr>PowerPoint Presentation</vt:lpstr>
      <vt:lpstr>A Student Guide to...</vt:lpstr>
      <vt:lpstr>Subjects</vt:lpstr>
      <vt:lpstr>Teachers and Lessons</vt:lpstr>
      <vt:lpstr>Your Timetable</vt:lpstr>
      <vt:lpstr>Breaktimes</vt:lpstr>
      <vt:lpstr>Places and things to do</vt:lpstr>
      <vt:lpstr>Food</vt:lpstr>
      <vt:lpstr>PowerPoint Presentation</vt:lpstr>
      <vt:lpstr>A Student Guide to… </vt:lpstr>
      <vt:lpstr>PowerPoint Presentation</vt:lpstr>
      <vt:lpstr>Roles</vt:lpstr>
      <vt:lpstr>A Student Guide to...</vt:lpstr>
      <vt:lpstr>PowerPoint Presentation</vt:lpstr>
      <vt:lpstr>A Student Guide to ...</vt:lpstr>
      <vt:lpstr>Activities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K. Draper</dc:creator>
  <cp:lastModifiedBy>Trish Wardell</cp:lastModifiedBy>
  <cp:revision>30</cp:revision>
  <dcterms:created xsi:type="dcterms:W3CDTF">2020-05-04T12:20:37Z</dcterms:created>
  <dcterms:modified xsi:type="dcterms:W3CDTF">2020-06-03T11:32:25Z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0x010100BF7870B19C6F6546A211C61AF980F05F</vt:lpwstr>
  </property>
</Properties>
</file>