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91" r:id="rId28"/>
    <p:sldId id="294" r:id="rId29"/>
    <p:sldId id="292" r:id="rId30"/>
    <p:sldId id="296" r:id="rId31"/>
    <p:sldId id="295" r:id="rId32"/>
    <p:sldId id="298" r:id="rId33"/>
    <p:sldId id="260" r:id="rId34"/>
    <p:sldId id="299" r:id="rId35"/>
    <p:sldId id="268" r:id="rId36"/>
    <p:sldId id="300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4660"/>
  </p:normalViewPr>
  <p:slideViewPr>
    <p:cSldViewPr snapToGrid="0">
      <p:cViewPr>
        <p:scale>
          <a:sx n="75" d="100"/>
          <a:sy n="75" d="100"/>
        </p:scale>
        <p:origin x="1205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5305A310-E534-4581-B018-5A9354849955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39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16/01/2021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6.png"/><Relationship Id="rId11" Type="http://schemas.openxmlformats.org/officeDocument/2006/relationships/image" Target="../media/image2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dirty="0"/>
              <a:t>Mon</a:t>
            </a:r>
            <a:r>
              <a:rPr lang="en-GB" altLang="en-US" sz="4400" b="1" dirty="0"/>
              <a:t>day </a:t>
            </a:r>
            <a:r>
              <a:rPr lang="en-US" altLang="en-US" sz="4400" b="1" dirty="0"/>
              <a:t>18</a:t>
            </a:r>
            <a:r>
              <a:rPr lang="en-GB" altLang="en-US" sz="4400" b="1" baseline="30000" dirty="0" err="1"/>
              <a:t>th</a:t>
            </a:r>
            <a:r>
              <a:rPr lang="en-GB" altLang="en-US" sz="4400" b="1" dirty="0"/>
              <a:t> January</a:t>
            </a:r>
            <a:endParaRPr lang="en-US" altLang="en-US" sz="4400" b="1" dirty="0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/>
          <p:cNvSpPr>
            <a:spLocks noGrp="1"/>
          </p:cNvSpPr>
          <p:nvPr>
            <p:ph type="title"/>
          </p:nvPr>
        </p:nvSpPr>
        <p:spPr>
          <a:xfrm>
            <a:off x="2982913" y="2279650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2446338"/>
            <a:ext cx="306863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/>
          <p:cNvSpPr>
            <a:spLocks noGrp="1"/>
          </p:cNvSpPr>
          <p:nvPr>
            <p:ph type="title"/>
          </p:nvPr>
        </p:nvSpPr>
        <p:spPr>
          <a:xfrm>
            <a:off x="3143250" y="127635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g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787525"/>
            <a:ext cx="3408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/>
          <p:cNvSpPr>
            <a:spLocks noGrp="1"/>
          </p:cNvSpPr>
          <p:nvPr>
            <p:ph type="title"/>
          </p:nvPr>
        </p:nvSpPr>
        <p:spPr>
          <a:xfrm>
            <a:off x="3143250" y="18176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o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955800"/>
            <a:ext cx="28321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/>
          <p:cNvSpPr>
            <a:spLocks noGrp="1"/>
          </p:cNvSpPr>
          <p:nvPr>
            <p:ph type="title"/>
          </p:nvPr>
        </p:nvSpPr>
        <p:spPr>
          <a:xfrm>
            <a:off x="3033713" y="1874838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5349">
            <a:off x="6329363" y="1971675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844675"/>
            <a:ext cx="3355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2027238" y="1978025"/>
            <a:ext cx="4154487" cy="2901950"/>
          </a:xfrm>
        </p:spPr>
        <p:txBody>
          <a:bodyPr/>
          <a:lstStyle/>
          <a:p>
            <a:r>
              <a:rPr lang="en-GB" altLang="en-US" sz="19900"/>
              <a:t>ck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095375"/>
            <a:ext cx="328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3143250" y="1878013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78013"/>
            <a:ext cx="4179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itle 20"/>
          <p:cNvSpPr>
            <a:spLocks noGrp="1"/>
          </p:cNvSpPr>
          <p:nvPr>
            <p:ph type="title"/>
          </p:nvPr>
        </p:nvSpPr>
        <p:spPr>
          <a:xfrm>
            <a:off x="3135313" y="1901825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00175"/>
            <a:ext cx="33178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7" name="Title 20"/>
          <p:cNvSpPr>
            <a:spLocks noGrp="1"/>
          </p:cNvSpPr>
          <p:nvPr>
            <p:ph type="title"/>
          </p:nvPr>
        </p:nvSpPr>
        <p:spPr>
          <a:xfrm>
            <a:off x="3143250" y="19780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147763"/>
            <a:ext cx="3370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itle 20"/>
          <p:cNvSpPr>
            <a:spLocks noGrp="1"/>
          </p:cNvSpPr>
          <p:nvPr>
            <p:ph type="title"/>
          </p:nvPr>
        </p:nvSpPr>
        <p:spPr>
          <a:xfrm>
            <a:off x="3067050" y="235585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h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14525"/>
            <a:ext cx="29813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Can you remember the phonemes that we have learned?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>
                <a:latin typeface="Comic Sans MS" pitchFamily="66" charset="0"/>
              </a:rPr>
              <a:t>See how quickly you can move through the slides saying each phoneme out loud.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>
              <a:latin typeface="Comic Sans MS" pitchFamily="66" charset="0"/>
            </a:endParaRPr>
          </a:p>
        </p:txBody>
      </p:sp>
      <p:sp>
        <p:nvSpPr>
          <p:cNvPr id="15363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4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7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8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3762649E-0B9A-4AB6-80E7-4D52341E20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76139" y="867453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Title 20"/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b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1311275"/>
            <a:ext cx="3381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itle 20"/>
          <p:cNvSpPr>
            <a:spLocks noGrp="1"/>
          </p:cNvSpPr>
          <p:nvPr>
            <p:ph type="title"/>
          </p:nvPr>
        </p:nvSpPr>
        <p:spPr>
          <a:xfrm>
            <a:off x="3089275" y="1757363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f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165350"/>
            <a:ext cx="3575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/>
          <p:cNvSpPr>
            <a:spLocks/>
          </p:cNvSpPr>
          <p:nvPr/>
        </p:nvSpPr>
        <p:spPr bwMode="auto">
          <a:xfrm>
            <a:off x="2027238" y="19780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ff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8095" r="18095"/>
          <a:stretch/>
        </p:blipFill>
        <p:spPr>
          <a:xfrm>
            <a:off x="6287542" y="2088938"/>
            <a:ext cx="3591735" cy="3980239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/>
          <p:cNvSpPr>
            <a:spLocks noGrp="1"/>
          </p:cNvSpPr>
          <p:nvPr>
            <p:ph type="title"/>
          </p:nvPr>
        </p:nvSpPr>
        <p:spPr>
          <a:xfrm>
            <a:off x="3006725" y="22955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l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676400"/>
            <a:ext cx="29892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Title 20"/>
          <p:cNvSpPr>
            <a:spLocks/>
          </p:cNvSpPr>
          <p:nvPr/>
        </p:nvSpPr>
        <p:spPr bwMode="auto">
          <a:xfrm>
            <a:off x="2027238" y="222567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ll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882775"/>
            <a:ext cx="25638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5" name="Title 20"/>
          <p:cNvSpPr>
            <a:spLocks/>
          </p:cNvSpPr>
          <p:nvPr/>
        </p:nvSpPr>
        <p:spPr bwMode="auto">
          <a:xfrm>
            <a:off x="2027238" y="19145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ss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697038"/>
            <a:ext cx="34782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20"/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x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771650"/>
            <a:ext cx="3817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9" name="Title 20"/>
          <p:cNvSpPr>
            <a:spLocks noGrp="1"/>
          </p:cNvSpPr>
          <p:nvPr>
            <p:ph type="title"/>
          </p:nvPr>
        </p:nvSpPr>
        <p:spPr>
          <a:xfrm>
            <a:off x="3178175" y="1589088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j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1868488"/>
            <a:ext cx="32686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0440F7-3F5D-4E1E-BF3F-AD1F372405FD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0963" name="Title 20">
            <a:extLst>
              <a:ext uri="{FF2B5EF4-FFF2-40B4-BE49-F238E27FC236}">
                <a16:creationId xmlns:a16="http://schemas.microsoft.com/office/drawing/2014/main" id="{58798449-84BA-484B-93D5-88E6E6C59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5" y="1893888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v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D31E46-BBDF-4AB5-B406-4827B5118C7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0965" name="Picture 1">
            <a:extLst>
              <a:ext uri="{FF2B5EF4-FFF2-40B4-BE49-F238E27FC236}">
                <a16:creationId xmlns:a16="http://schemas.microsoft.com/office/drawing/2014/main" id="{E730F388-390A-4926-B323-56EB215C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219326"/>
            <a:ext cx="30908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50F09E-A828-4767-8FB4-FC58E2F9EBD3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0F0B33-DDDC-42C4-89C9-524BF27B9CA2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988" name="Title 20">
            <a:extLst>
              <a:ext uri="{FF2B5EF4-FFF2-40B4-BE49-F238E27FC236}">
                <a16:creationId xmlns:a16="http://schemas.microsoft.com/office/drawing/2014/main" id="{3FE4AB29-777B-4B59-91EB-B2E530C0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93888"/>
            <a:ext cx="2020888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w</a:t>
            </a:r>
          </a:p>
        </p:txBody>
      </p:sp>
      <p:pic>
        <p:nvPicPr>
          <p:cNvPr id="41989" name="Picture 3">
            <a:extLst>
              <a:ext uri="{FF2B5EF4-FFF2-40B4-BE49-F238E27FC236}">
                <a16:creationId xmlns:a16="http://schemas.microsoft.com/office/drawing/2014/main" id="{22C8B013-0B8C-44C8-B862-C73651EEA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1836738"/>
            <a:ext cx="19510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027113"/>
            <a:ext cx="33956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9F44FA4-B036-4B9E-9994-8227FE174E6F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1D68B01-BD88-42BB-AFD4-0D3AA70FC4BF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6" name="Title 20">
            <a:extLst>
              <a:ext uri="{FF2B5EF4-FFF2-40B4-BE49-F238E27FC236}">
                <a16:creationId xmlns:a16="http://schemas.microsoft.com/office/drawing/2014/main" id="{435DB15E-DEF2-46D1-81BA-37CD7A91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263650"/>
            <a:ext cx="2020888" cy="2903538"/>
          </a:xfrm>
        </p:spPr>
        <p:txBody>
          <a:bodyPr/>
          <a:lstStyle/>
          <a:p>
            <a:pPr eaLnBrk="1" hangingPunct="1"/>
            <a:r>
              <a:rPr lang="en-GB" altLang="en-US" sz="34400"/>
              <a:t>y</a:t>
            </a:r>
          </a:p>
        </p:txBody>
      </p:sp>
      <p:pic>
        <p:nvPicPr>
          <p:cNvPr id="44037" name="Picture 1">
            <a:extLst>
              <a:ext uri="{FF2B5EF4-FFF2-40B4-BE49-F238E27FC236}">
                <a16:creationId xmlns:a16="http://schemas.microsoft.com/office/drawing/2014/main" id="{6ABCF1F1-00FC-4B95-8F3A-687972CAF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1771650"/>
            <a:ext cx="2414588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6D81353-DBA1-4B71-892C-F08EB1D37801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059" name="Title 20">
            <a:extLst>
              <a:ext uri="{FF2B5EF4-FFF2-40B4-BE49-F238E27FC236}">
                <a16:creationId xmlns:a16="http://schemas.microsoft.com/office/drawing/2014/main" id="{16147CE2-597C-4C3E-8647-7F27C276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1914525"/>
            <a:ext cx="2019300" cy="2901950"/>
          </a:xfrm>
        </p:spPr>
        <p:txBody>
          <a:bodyPr/>
          <a:lstStyle/>
          <a:p>
            <a:pPr eaLnBrk="1" hangingPunct="1"/>
            <a:r>
              <a:rPr lang="en-GB" altLang="en-US" sz="34400"/>
              <a:t>z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02209E2-83C1-4E86-8104-D1FD9D4299E7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5061" name="Picture 3">
            <a:extLst>
              <a:ext uri="{FF2B5EF4-FFF2-40B4-BE49-F238E27FC236}">
                <a16:creationId xmlns:a16="http://schemas.microsoft.com/office/drawing/2014/main" id="{0E9AD885-C5DA-4D39-97F9-A2A698A226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4" y="1798638"/>
            <a:ext cx="416718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F36869E-F8F3-405B-9955-57F49A61F302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8C5CB9A-8718-4E5C-8355-136030B2FB2C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084" name="Title 20">
            <a:extLst>
              <a:ext uri="{FF2B5EF4-FFF2-40B4-BE49-F238E27FC236}">
                <a16:creationId xmlns:a16="http://schemas.microsoft.com/office/drawing/2014/main" id="{B514F2DA-51ED-4E1E-AC94-53F0732EAB95}"/>
              </a:ext>
            </a:extLst>
          </p:cNvPr>
          <p:cNvSpPr>
            <a:spLocks/>
          </p:cNvSpPr>
          <p:nvPr/>
        </p:nvSpPr>
        <p:spPr bwMode="auto">
          <a:xfrm>
            <a:off x="2027239" y="1914525"/>
            <a:ext cx="4154487" cy="290195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900">
                <a:latin typeface="Sassoon Infant Md" pitchFamily="50" charset="0"/>
              </a:rPr>
              <a:t>zz</a:t>
            </a:r>
          </a:p>
        </p:txBody>
      </p:sp>
      <p:pic>
        <p:nvPicPr>
          <p:cNvPr id="46085" name="Picture 1">
            <a:extLst>
              <a:ext uri="{FF2B5EF4-FFF2-40B4-BE49-F238E27FC236}">
                <a16:creationId xmlns:a16="http://schemas.microsoft.com/office/drawing/2014/main" id="{B0DF241E-E1DD-4DEA-9AD3-9ECA5B326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13" y="1543050"/>
            <a:ext cx="163195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Our phoneme today is…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525709" y="1995915"/>
            <a:ext cx="1656325" cy="143308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dirty="0" err="1"/>
              <a:t>qu</a:t>
            </a:r>
            <a:endParaRPr lang="en-US" altLang="en-US" sz="9600" dirty="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dirty="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57250" y="2139950"/>
            <a:ext cx="18684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>
                <a:latin typeface="Calibri" pitchFamily="34" charset="0"/>
              </a:rPr>
              <a:t>queen</a:t>
            </a:r>
            <a:endParaRPr lang="en-GB" sz="4000" dirty="0">
              <a:latin typeface="Calibri" pitchFamily="34" charset="0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9122192" y="3746069"/>
            <a:ext cx="1868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dirty="0">
                <a:latin typeface="Calibri" pitchFamily="34" charset="0"/>
              </a:rPr>
              <a:t>quick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1358248" y="3805664"/>
            <a:ext cx="24177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dirty="0">
                <a:latin typeface="Calibri" pitchFamily="34" charset="0"/>
              </a:rPr>
              <a:t>quiz</a:t>
            </a:r>
            <a:endParaRPr lang="en-GB" sz="4800" dirty="0">
              <a:latin typeface="Calibri" pitchFamily="34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9021932" y="1564217"/>
            <a:ext cx="1868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>
                <a:latin typeface="Calibri" pitchFamily="34" charset="0"/>
              </a:rPr>
              <a:t>quack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E4E96649-2BF3-4D15-A066-50B790733B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31113" y="636587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3D67F3D-0A3D-49AA-9CA6-E6AC2109EB89}"/>
              </a:ext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107" name="Title 20">
            <a:extLst>
              <a:ext uri="{FF2B5EF4-FFF2-40B4-BE49-F238E27FC236}">
                <a16:creationId xmlns:a16="http://schemas.microsoft.com/office/drawing/2014/main" id="{C4A15E31-68E1-4130-A0B4-BACB59325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364" y="1820864"/>
            <a:ext cx="3662362" cy="2903537"/>
          </a:xfrm>
        </p:spPr>
        <p:txBody>
          <a:bodyPr/>
          <a:lstStyle/>
          <a:p>
            <a:pPr eaLnBrk="1" hangingPunct="1"/>
            <a:r>
              <a:rPr lang="en-GB" altLang="en-US" sz="19900" dirty="0" err="1"/>
              <a:t>qu</a:t>
            </a:r>
            <a:endParaRPr lang="en-GB" altLang="en-US" sz="19900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2CE41E-793A-4795-98B1-3D6C31C886EE}"/>
              </a:ext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7109" name="Picture 3">
            <a:extLst>
              <a:ext uri="{FF2B5EF4-FFF2-40B4-BE49-F238E27FC236}">
                <a16:creationId xmlns:a16="http://schemas.microsoft.com/office/drawing/2014/main" id="{881B3F07-11FB-46FA-BE1B-80A083B95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1736725"/>
            <a:ext cx="26304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5">
            <a:hlinkClick r:id="" action="ppaction://media"/>
            <a:extLst>
              <a:ext uri="{FF2B5EF4-FFF2-40B4-BE49-F238E27FC236}">
                <a16:creationId xmlns:a16="http://schemas.microsoft.com/office/drawing/2014/main" id="{798F2ABF-3605-4DBF-B424-8E7421A6BF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365" y="88836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BD7C901F-50B6-4C4E-81E0-DD028F0B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239" y="430213"/>
            <a:ext cx="8416925" cy="711200"/>
          </a:xfrm>
        </p:spPr>
        <p:txBody>
          <a:bodyPr/>
          <a:lstStyle/>
          <a:p>
            <a:pPr algn="ctr" eaLnBrk="1" hangingPunct="1"/>
            <a:r>
              <a:rPr lang="en-GB" altLang="en-US" sz="2000">
                <a:latin typeface="Twinkl" pitchFamily="2" charset="0"/>
              </a:rPr>
              <a:t>Click the pictures that contain ‘qu’ to move them into the middle. </a:t>
            </a:r>
            <a:endParaRPr lang="en-GB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9D867B-67F2-48AE-BBB6-3514A30D9DDE}"/>
              </a:ext>
            </a:extLst>
          </p:cNvPr>
          <p:cNvSpPr/>
          <p:nvPr/>
        </p:nvSpPr>
        <p:spPr>
          <a:xfrm>
            <a:off x="4032251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AF196F-7049-4A6B-8045-81509A1454E8}"/>
              </a:ext>
            </a:extLst>
          </p:cNvPr>
          <p:cNvSpPr/>
          <p:nvPr/>
        </p:nvSpPr>
        <p:spPr bwMode="auto">
          <a:xfrm>
            <a:off x="5548314" y="1101725"/>
            <a:ext cx="1095375" cy="1092200"/>
          </a:xfrm>
          <a:prstGeom prst="ellipse">
            <a:avLst/>
          </a:prstGeom>
          <a:solidFill>
            <a:srgbClr val="00B2F1"/>
          </a:solidFill>
          <a:ln w="38100">
            <a:solidFill>
              <a:srgbClr val="00B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245" name="Title 20">
            <a:extLst>
              <a:ext uri="{FF2B5EF4-FFF2-40B4-BE49-F238E27FC236}">
                <a16:creationId xmlns:a16="http://schemas.microsoft.com/office/drawing/2014/main" id="{5FF2B189-4795-44E5-A617-FAEA59E7B0C8}"/>
              </a:ext>
            </a:extLst>
          </p:cNvPr>
          <p:cNvSpPr>
            <a:spLocks/>
          </p:cNvSpPr>
          <p:nvPr/>
        </p:nvSpPr>
        <p:spPr bwMode="auto">
          <a:xfrm>
            <a:off x="5275264" y="1216026"/>
            <a:ext cx="1641475" cy="684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</a:rPr>
              <a:t>qu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9ECDF1-99A7-444E-993D-FEAD0D750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4089401"/>
            <a:ext cx="722312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EE7A6E-3D48-42F8-ACF0-ECE47A576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9" y="1265238"/>
            <a:ext cx="159067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0E75D6A-4242-47AE-9D26-17C656C6B58A}"/>
              </a:ext>
            </a:extLst>
          </p:cNvPr>
          <p:cNvGrpSpPr>
            <a:grpSpLocks/>
          </p:cNvGrpSpPr>
          <p:nvPr/>
        </p:nvGrpSpPr>
        <p:grpSpPr bwMode="auto">
          <a:xfrm>
            <a:off x="7743826" y="1101726"/>
            <a:ext cx="2316163" cy="1344613"/>
            <a:chOff x="6072258" y="1101320"/>
            <a:chExt cx="2316093" cy="1344725"/>
          </a:xfrm>
        </p:grpSpPr>
        <p:pic>
          <p:nvPicPr>
            <p:cNvPr id="10258" name="Picture 8">
              <a:extLst>
                <a:ext uri="{FF2B5EF4-FFF2-40B4-BE49-F238E27FC236}">
                  <a16:creationId xmlns:a16="http://schemas.microsoft.com/office/drawing/2014/main" id="{CEFF0AEF-C030-49F3-84ED-9A8494F9A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0943" y="1101320"/>
              <a:ext cx="1237408" cy="134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9" name="Title 20">
              <a:extLst>
                <a:ext uri="{FF2B5EF4-FFF2-40B4-BE49-F238E27FC236}">
                  <a16:creationId xmlns:a16="http://schemas.microsoft.com/office/drawing/2014/main" id="{C5607251-9017-414F-8ABD-5C743C2B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258" y="1173565"/>
              <a:ext cx="1385615" cy="245626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  <a:latin typeface="Twinkl SemiBold" pitchFamily="2" charset="0"/>
                </a:rPr>
                <a:t>quack</a:t>
              </a:r>
              <a:endParaRPr lang="en-GB" altLang="en-US" sz="4800" b="1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F07655D-D835-4605-AB92-1BC10C1C1D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4" y="3057525"/>
            <a:ext cx="7445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=">
            <a:extLst>
              <a:ext uri="{FF2B5EF4-FFF2-40B4-BE49-F238E27FC236}">
                <a16:creationId xmlns:a16="http://schemas.microsoft.com/office/drawing/2014/main" id="{374BD473-A767-4979-999E-C8145AC1FA11}"/>
              </a:ext>
            </a:extLst>
          </p:cNvPr>
          <p:cNvSpPr>
            <a:spLocks/>
          </p:cNvSpPr>
          <p:nvPr/>
        </p:nvSpPr>
        <p:spPr bwMode="auto">
          <a:xfrm>
            <a:off x="1992313" y="399891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chemeClr val="tx1"/>
                </a:solidFill>
                <a:latin typeface="Twinkl SemiBold" pitchFamily="2" charset="0"/>
              </a:rPr>
              <a:t>=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0E2E6A-72D4-47FC-8CB3-85EE9C2D2E7C}"/>
              </a:ext>
            </a:extLst>
          </p:cNvPr>
          <p:cNvGrpSpPr>
            <a:grpSpLocks/>
          </p:cNvGrpSpPr>
          <p:nvPr/>
        </p:nvGrpSpPr>
        <p:grpSpPr bwMode="auto">
          <a:xfrm>
            <a:off x="2259014" y="4930776"/>
            <a:ext cx="1951037" cy="1146175"/>
            <a:chOff x="725634" y="4874023"/>
            <a:chExt cx="1950706" cy="1146198"/>
          </a:xfrm>
        </p:grpSpPr>
        <p:pic>
          <p:nvPicPr>
            <p:cNvPr id="10256" name="Picture 10">
              <a:extLst>
                <a:ext uri="{FF2B5EF4-FFF2-40B4-BE49-F238E27FC236}">
                  <a16:creationId xmlns:a16="http://schemas.microsoft.com/office/drawing/2014/main" id="{B0A481DB-248E-443E-B4AB-FF236677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634" y="4883752"/>
              <a:ext cx="981054" cy="1136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7" name="Title 20">
              <a:extLst>
                <a:ext uri="{FF2B5EF4-FFF2-40B4-BE49-F238E27FC236}">
                  <a16:creationId xmlns:a16="http://schemas.microsoft.com/office/drawing/2014/main" id="{C48242A5-B956-45DD-BF48-58CCE942F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725" y="4874023"/>
              <a:ext cx="1385615" cy="245626"/>
            </a:xfrm>
            <a:prstGeom prst="roundRect">
              <a:avLst>
                <a:gd name="adj" fmla="val 963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52000" tIns="252000" rIns="252000" bIns="252000" anchor="ctr" anchorCtr="1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chemeClr val="tx1"/>
                  </a:solidFill>
                  <a:latin typeface="Twinkl SemiBold" pitchFamily="2" charset="0"/>
                </a:rPr>
                <a:t>squeak</a:t>
              </a:r>
              <a:endParaRPr lang="en-GB" altLang="en-US" sz="4800" b="1">
                <a:solidFill>
                  <a:schemeClr val="tx1"/>
                </a:solidFill>
                <a:latin typeface="Twinkl SemiBold" pitchFamily="2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9580299-3D7A-4419-BD19-F3B5BF4427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2357439"/>
            <a:ext cx="1608138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FDA833-ADDB-4BEA-B680-0B2E8E54DB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14" y="4089400"/>
            <a:ext cx="8270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20">
            <a:extLst>
              <a:ext uri="{FF2B5EF4-FFF2-40B4-BE49-F238E27FC236}">
                <a16:creationId xmlns:a16="http://schemas.microsoft.com/office/drawing/2014/main" id="{E84BA86D-533F-45ED-9D57-B1D4790A081D}"/>
              </a:ext>
            </a:extLst>
          </p:cNvPr>
          <p:cNvSpPr>
            <a:spLocks/>
          </p:cNvSpPr>
          <p:nvPr/>
        </p:nvSpPr>
        <p:spPr bwMode="auto">
          <a:xfrm>
            <a:off x="8358188" y="2355850"/>
            <a:ext cx="1643062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sp>
        <p:nvSpPr>
          <p:cNvPr id="34" name="Title 20">
            <a:extLst>
              <a:ext uri="{FF2B5EF4-FFF2-40B4-BE49-F238E27FC236}">
                <a16:creationId xmlns:a16="http://schemas.microsoft.com/office/drawing/2014/main" id="{AC60AF62-28ED-4787-A53D-F9EBAE1900E3}"/>
              </a:ext>
            </a:extLst>
          </p:cNvPr>
          <p:cNvSpPr>
            <a:spLocks/>
          </p:cNvSpPr>
          <p:nvPr/>
        </p:nvSpPr>
        <p:spPr bwMode="auto">
          <a:xfrm>
            <a:off x="8772526" y="4341813"/>
            <a:ext cx="1643063" cy="1003300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3800" b="1">
                <a:solidFill>
                  <a:srgbClr val="BC0105"/>
                </a:solidFill>
                <a:latin typeface="Twinkl ExtraBold" pitchFamily="2" charset="0"/>
              </a:rPr>
              <a:t>x</a:t>
            </a:r>
          </a:p>
        </p:txBody>
      </p:sp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210B1BC8-06B3-4452-BCA9-7319F5402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0399" y="61436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21909 0.1340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22483 0.174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-0.12274 -0.02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22309 -0.0115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3533 0.069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28663 -0.0224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/>
      <p:bldP spid="31" grpId="0"/>
      <p:bldP spid="3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AE25-358C-42D8-9D28-450B6D74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759440" cy="1715135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Our phoneme today is not always found at the start of a word…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B48EA-EBBF-4E94-9BD0-B0623F45B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" y="2164080"/>
            <a:ext cx="11849100" cy="4046220"/>
          </a:xfrm>
        </p:spPr>
        <p:txBody>
          <a:bodyPr/>
          <a:lstStyle/>
          <a:p>
            <a:pPr marL="0" indent="0">
              <a:buNone/>
            </a:pPr>
            <a:endParaRPr lang="en-GB" sz="4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</a:rPr>
              <a:t>queen			      quilt 				quack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</a:rPr>
              <a:t>		</a:t>
            </a: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</a:rPr>
              <a:t>squeak				squeeze 		       equal </a:t>
            </a:r>
          </a:p>
          <a:p>
            <a:pPr marL="0" indent="0">
              <a:buNone/>
            </a:pPr>
            <a:endParaRPr lang="en-GB" sz="48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rgbClr val="002060"/>
                </a:solidFill>
              </a:rPr>
              <a:t>			</a:t>
            </a:r>
          </a:p>
        </p:txBody>
      </p:sp>
      <p:pic>
        <p:nvPicPr>
          <p:cNvPr id="4" name="4">
            <a:hlinkClick r:id="" action="ppaction://media"/>
            <a:extLst>
              <a:ext uri="{FF2B5EF4-FFF2-40B4-BE49-F238E27FC236}">
                <a16:creationId xmlns:a16="http://schemas.microsoft.com/office/drawing/2014/main" id="{DF4DE16F-9241-4495-8E7E-EDF0AFD2C0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19758" y="12718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9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/>
          <p:cNvSpPr>
            <a:spLocks noGrp="1"/>
          </p:cNvSpPr>
          <p:nvPr>
            <p:ph type="title"/>
          </p:nvPr>
        </p:nvSpPr>
        <p:spPr>
          <a:xfrm>
            <a:off x="3143250" y="19573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2279650"/>
            <a:ext cx="27066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/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a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1256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/>
          <p:cNvSpPr>
            <a:spLocks noGrp="1"/>
          </p:cNvSpPr>
          <p:nvPr>
            <p:ph type="title"/>
          </p:nvPr>
        </p:nvSpPr>
        <p:spPr>
          <a:xfrm>
            <a:off x="3143250" y="1323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p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725613"/>
            <a:ext cx="42354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/>
          <p:cNvSpPr>
            <a:spLocks noGrp="1"/>
          </p:cNvSpPr>
          <p:nvPr>
            <p:ph type="title"/>
          </p:nvPr>
        </p:nvSpPr>
        <p:spPr>
          <a:xfrm>
            <a:off x="3111500" y="207010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2222500"/>
            <a:ext cx="3657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/>
          <p:cNvSpPr>
            <a:spLocks noGrp="1"/>
          </p:cNvSpPr>
          <p:nvPr>
            <p:ph type="title"/>
          </p:nvPr>
        </p:nvSpPr>
        <p:spPr>
          <a:xfrm>
            <a:off x="3143250" y="1958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1800225"/>
            <a:ext cx="21701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/>
          <p:cNvSpPr>
            <a:spLocks noGrp="1"/>
          </p:cNvSpPr>
          <p:nvPr>
            <p:ph type="title"/>
          </p:nvPr>
        </p:nvSpPr>
        <p:spPr>
          <a:xfrm>
            <a:off x="3087688" y="1838325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m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917700"/>
            <a:ext cx="313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158</Words>
  <Application>Microsoft Office PowerPoint</Application>
  <PresentationFormat>Widescreen</PresentationFormat>
  <Paragraphs>57</Paragraphs>
  <Slides>36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Sassoon Infant Md</vt:lpstr>
      <vt:lpstr>Twinkl</vt:lpstr>
      <vt:lpstr>Twinkl ExtraBold</vt:lpstr>
      <vt:lpstr>Twinkl SemiBold</vt:lpstr>
      <vt:lpstr>Office Theme</vt:lpstr>
      <vt:lpstr>PowerPoint Presentation</vt:lpstr>
      <vt:lpstr>Phonics - Phase 3</vt:lpstr>
      <vt:lpstr>s</vt:lpstr>
      <vt:lpstr>t</vt:lpstr>
      <vt:lpstr>a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PowerPoint Presentation</vt:lpstr>
      <vt:lpstr>l</vt:lpstr>
      <vt:lpstr>PowerPoint Presentation</vt:lpstr>
      <vt:lpstr>PowerPoint Presentation</vt:lpstr>
      <vt:lpstr>x</vt:lpstr>
      <vt:lpstr>j</vt:lpstr>
      <vt:lpstr>v</vt:lpstr>
      <vt:lpstr>w</vt:lpstr>
      <vt:lpstr>y</vt:lpstr>
      <vt:lpstr>z</vt:lpstr>
      <vt:lpstr>PowerPoint Presentation</vt:lpstr>
      <vt:lpstr>Our phoneme today is…</vt:lpstr>
      <vt:lpstr>qu</vt:lpstr>
      <vt:lpstr>Click the pictures that contain ‘qu’ to move them into the middle. </vt:lpstr>
      <vt:lpstr>Our phoneme today is not always found at the start of a word…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24</cp:revision>
  <dcterms:created xsi:type="dcterms:W3CDTF">2021-01-06T13:07:18Z</dcterms:created>
  <dcterms:modified xsi:type="dcterms:W3CDTF">2021-01-16T11:20:28Z</dcterms:modified>
</cp:coreProperties>
</file>