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5"/>
  </p:handoutMasterIdLst>
  <p:sldIdLst>
    <p:sldId id="261" r:id="rId2"/>
    <p:sldId id="258" r:id="rId3"/>
    <p:sldId id="263" r:id="rId4"/>
    <p:sldId id="264" r:id="rId5"/>
    <p:sldId id="291" r:id="rId6"/>
    <p:sldId id="292" r:id="rId7"/>
    <p:sldId id="293" r:id="rId8"/>
    <p:sldId id="270" r:id="rId9"/>
    <p:sldId id="269" r:id="rId10"/>
    <p:sldId id="271" r:id="rId11"/>
    <p:sldId id="294" r:id="rId12"/>
    <p:sldId id="272" r:id="rId13"/>
    <p:sldId id="295" r:id="rId14"/>
  </p:sldIdLst>
  <p:sldSz cx="9144000" cy="6858000" type="screen4x3"/>
  <p:notesSz cx="6858000" cy="9144000"/>
  <p:embeddedFontLst>
    <p:embeddedFont>
      <p:font typeface="BPreplay" panose="0200050300000002000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Roboto" panose="020B0604020202020204" charset="0"/>
      <p:regular r:id="rId24"/>
      <p:bold r:id="rId25"/>
      <p:italic r:id="rId26"/>
      <p:boldItalic r:id="rId27"/>
    </p:embeddedFont>
    <p:embeddedFont>
      <p:font typeface="Sassoon Infant Md" panose="02000603050000020003" charset="0"/>
      <p:regular r:id="rId28"/>
    </p:embeddedFont>
    <p:embeddedFont>
      <p:font typeface="Sassoon Infant Rg" panose="02000503030000020003" charset="0"/>
      <p:regular r:id="rId29"/>
      <p:bold r:id="rId30"/>
    </p:embeddedFont>
    <p:embeddedFont>
      <p:font typeface="Twinkl" panose="020B0604020202020204" charset="0"/>
      <p:regular r:id="rId31"/>
      <p:bold r:id="rId32"/>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20" userDrawn="1">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16">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43A"/>
    <a:srgbClr val="CD9905"/>
    <a:srgbClr val="FACC38"/>
    <a:srgbClr val="C0DFC3"/>
    <a:srgbClr val="84B4E0"/>
    <a:srgbClr val="0377BC"/>
    <a:srgbClr val="67A2D8"/>
    <a:srgbClr val="ECCACA"/>
    <a:srgbClr val="E61A75"/>
    <a:srgbClr val="E7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50" d="100"/>
          <a:sy n="50" d="100"/>
        </p:scale>
        <p:origin x="1724" y="404"/>
      </p:cViewPr>
      <p:guideLst>
        <p:guide orient="horz" pos="2160"/>
        <p:guide pos="2880"/>
        <p:guide pos="317"/>
        <p:guide orient="horz" pos="3997"/>
        <p:guide pos="5420"/>
        <p:guide orient="horz" pos="323"/>
        <p:guide pos="476"/>
        <p:guide orient="horz" pos="459"/>
        <p:guide orient="horz" pos="3816"/>
        <p:guide pos="5284"/>
      </p:guideLst>
    </p:cSldViewPr>
  </p:slideViewPr>
  <p:notesTextViewPr>
    <p:cViewPr>
      <p:scale>
        <a:sx n="1" d="1"/>
        <a:sy n="1" d="1"/>
      </p:scale>
      <p:origin x="0" y="0"/>
    </p:cViewPr>
  </p:notesTextViewPr>
  <p:notesViewPr>
    <p:cSldViewPr snapToGrid="0" showGuides="1">
      <p:cViewPr varScale="1">
        <p:scale>
          <a:sx n="86" d="100"/>
          <a:sy n="86" d="100"/>
        </p:scale>
        <p:origin x="301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05AF864-273B-4228-A827-C855678E75E1}" type="datetimeFigureOut">
              <a:rPr lang="en-GB"/>
              <a:pPr>
                <a:defRPr/>
              </a:pPr>
              <a:t>11/01/2021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7455B8F-EDE3-451E-8457-F8D0EB86E607}" type="slidenum">
              <a:rPr lang="en-GB"/>
              <a:pPr>
                <a:defRPr/>
              </a:pPr>
              <a:t>‹#›</a:t>
            </a:fld>
            <a:endParaRPr lang="en-GB"/>
          </a:p>
        </p:txBody>
      </p:sp>
    </p:spTree>
    <p:extLst>
      <p:ext uri="{BB962C8B-B14F-4D97-AF65-F5344CB8AC3E}">
        <p14:creationId xmlns:p14="http://schemas.microsoft.com/office/powerpoint/2010/main" val="41209152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science-primary-teaching-resources/planit-science-primary-teaching-resources-y3/planit-science-primary-teaching-resources-y3-animals-including-human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208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794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32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5772" y="5578679"/>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904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0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44161" y="3162650"/>
            <a:ext cx="847289" cy="52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355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1" r:id="rId4"/>
    <p:sldLayoutId id="2147483762" r:id="rId5"/>
    <p:sldLayoutId id="214748376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bg1"/>
                </a:solidFill>
                <a:latin typeface="BPreplay" panose="02000503000000020004" pitchFamily="50" charset="0"/>
              </a:rPr>
              <a:t>Year One</a:t>
            </a:r>
          </a:p>
        </p:txBody>
      </p:sp>
      <p:sp>
        <p:nvSpPr>
          <p:cNvPr id="4" name="Rectangle 3"/>
          <p:cNvSpPr/>
          <p:nvPr/>
        </p:nvSpPr>
        <p:spPr>
          <a:xfrm>
            <a:off x="0" y="6251575"/>
            <a:ext cx="9144000" cy="6111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74" name="TextBox 10"/>
          <p:cNvSpPr txBox="1">
            <a:spLocks noChangeArrowheads="1"/>
          </p:cNvSpPr>
          <p:nvPr/>
        </p:nvSpPr>
        <p:spPr bwMode="auto">
          <a:xfrm>
            <a:off x="2281238" y="6464300"/>
            <a:ext cx="4573587"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800" b="1" dirty="0">
                <a:solidFill>
                  <a:schemeClr val="bg1"/>
                </a:solidFill>
                <a:latin typeface="Roboto" panose="02000000000000000000" pitchFamily="2" charset="0"/>
                <a:ea typeface="Roboto" panose="02000000000000000000" pitchFamily="2" charset="0"/>
                <a:cs typeface="Roboto" panose="02000000000000000000" pitchFamily="2" charset="0"/>
              </a:rPr>
              <a:t>Science</a:t>
            </a:r>
            <a:r>
              <a:rPr lang="en-GB" altLang="en-US" sz="800" dirty="0">
                <a:solidFill>
                  <a:schemeClr val="bg1"/>
                </a:solidFill>
                <a:latin typeface="Roboto" panose="02000000000000000000" pitchFamily="2" charset="0"/>
                <a:ea typeface="Roboto" panose="02000000000000000000" pitchFamily="2" charset="0"/>
                <a:cs typeface="Roboto" panose="02000000000000000000" pitchFamily="2" charset="0"/>
              </a:rPr>
              <a:t> | Year 3 | Animals Including Humans | Types of Nutrition | Lesson 1</a:t>
            </a:r>
          </a:p>
        </p:txBody>
      </p:sp>
      <p:sp>
        <p:nvSpPr>
          <p:cNvPr id="7175" name="Text Placeholder 16"/>
          <p:cNvSpPr>
            <a:spLocks noGrp="1"/>
          </p:cNvSpPr>
          <p:nvPr>
            <p:ph type="body" sz="quarter" idx="4294967295"/>
          </p:nvPr>
        </p:nvSpPr>
        <p:spPr>
          <a:xfrm>
            <a:off x="1655763" y="2883694"/>
            <a:ext cx="5832475" cy="542925"/>
          </a:xfrm>
        </p:spPr>
        <p:txBody>
          <a:bodyPr/>
          <a:lstStyle/>
          <a:p>
            <a:pPr marL="0" indent="0" algn="ctr" eaLnBrk="1" hangingPunct="1">
              <a:buNone/>
            </a:pPr>
            <a:r>
              <a:rPr lang="en-GB" altLang="en-US" sz="2800" dirty="0">
                <a:solidFill>
                  <a:schemeClr val="bg1"/>
                </a:solidFill>
                <a:latin typeface="Roboto" panose="02000000000000000000" pitchFamily="2" charset="0"/>
                <a:ea typeface="Roboto" panose="02000000000000000000" pitchFamily="2" charset="0"/>
                <a:cs typeface="Roboto" panose="02000000000000000000" pitchFamily="2" charset="0"/>
              </a:rPr>
              <a:t>Animals Including Humans</a:t>
            </a:r>
          </a:p>
          <a:p>
            <a:pPr marL="0" indent="0" algn="ctr" eaLnBrk="1" hangingPunct="1">
              <a:buNone/>
            </a:pPr>
            <a:r>
              <a:rPr lang="en-GB" altLang="en-US" sz="2800" dirty="0">
                <a:solidFill>
                  <a:schemeClr val="bg1"/>
                </a:solidFill>
                <a:latin typeface="Roboto" panose="02000000000000000000" pitchFamily="2" charset="0"/>
                <a:ea typeface="Roboto" panose="02000000000000000000" pitchFamily="2" charset="0"/>
                <a:cs typeface="Roboto" panose="02000000000000000000" pitchFamily="2" charset="0"/>
              </a:rPr>
              <a:t>Lesson 1 </a:t>
            </a:r>
          </a:p>
        </p:txBody>
      </p:sp>
      <p:sp>
        <p:nvSpPr>
          <p:cNvPr id="7176" name="Title 17"/>
          <p:cNvSpPr>
            <a:spLocks noGrp="1"/>
          </p:cNvSpPr>
          <p:nvPr>
            <p:ph type="title" idx="4294967295"/>
          </p:nvPr>
        </p:nvSpPr>
        <p:spPr>
          <a:xfrm>
            <a:off x="539750" y="2359025"/>
            <a:ext cx="8064500" cy="655638"/>
          </a:xfrm>
        </p:spPr>
        <p:txBody>
          <a:bodyPr/>
          <a:lstStyle/>
          <a:p>
            <a:pPr eaLnBrk="1" hangingPunct="1"/>
            <a:r>
              <a:rPr lang="en-GB" altLang="en-US" sz="4800" b="1" dirty="0">
                <a:solidFill>
                  <a:schemeClr val="bg1"/>
                </a:solidFill>
                <a:latin typeface="Roboto" panose="02000000000000000000" pitchFamily="2" charset="0"/>
                <a:ea typeface="Roboto" panose="02000000000000000000" pitchFamily="2" charset="0"/>
                <a:cs typeface="Roboto" panose="02000000000000000000" pitchFamily="2" charset="0"/>
              </a:rPr>
              <a:t>Science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Food Groups</a:t>
            </a:r>
          </a:p>
        </p:txBody>
      </p:sp>
      <p:pic>
        <p:nvPicPr>
          <p:cNvPr id="2" name="Picture 1"/>
          <p:cNvPicPr>
            <a:picLocks noChangeAspect="1"/>
          </p:cNvPicPr>
          <p:nvPr/>
        </p:nvPicPr>
        <p:blipFill>
          <a:blip r:embed="rId2"/>
          <a:stretch>
            <a:fillRect/>
          </a:stretch>
        </p:blipFill>
        <p:spPr>
          <a:xfrm>
            <a:off x="1815306" y="1336415"/>
            <a:ext cx="5503862" cy="3891497"/>
          </a:xfrm>
          <a:prstGeom prst="rect">
            <a:avLst/>
          </a:prstGeom>
          <a:effectLst>
            <a:outerShdw blurRad="63500" sx="102000" sy="102000" algn="ctr" rotWithShape="0">
              <a:prstClr val="black">
                <a:alpha val="40000"/>
              </a:prstClr>
            </a:outerShdw>
          </a:effectLst>
        </p:spPr>
      </p:pic>
      <p:sp>
        <p:nvSpPr>
          <p:cNvPr id="10" name="Title 5"/>
          <p:cNvSpPr>
            <a:spLocks/>
          </p:cNvSpPr>
          <p:nvPr/>
        </p:nvSpPr>
        <p:spPr bwMode="auto">
          <a:xfrm>
            <a:off x="750888" y="5520796"/>
            <a:ext cx="7632700" cy="546100"/>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lnSpc>
                <a:spcPct val="150000"/>
              </a:lnSpc>
            </a:pPr>
            <a:r>
              <a:rPr lang="en-GB" altLang="en-US" sz="1600">
                <a:solidFill>
                  <a:srgbClr val="1C1C1C"/>
                </a:solidFill>
                <a:latin typeface="Twinkl" pitchFamily="2" charset="0"/>
                <a:ea typeface="NTR" charset="0"/>
                <a:cs typeface="NTR" charset="0"/>
                <a:sym typeface="NTR" charset="0"/>
              </a:rPr>
              <a:t>The food groups are shown on the Eatwell Guide.</a:t>
            </a:r>
            <a:endParaRPr lang="en-GB" altLang="en-US" sz="1600" b="1">
              <a:solidFill>
                <a:srgbClr val="1C1C1C"/>
              </a:solidFill>
              <a:latin typeface="Twinkl" pitchFamily="2" charset="0"/>
            </a:endParaRPr>
          </a:p>
        </p:txBody>
      </p:sp>
      <p:sp>
        <p:nvSpPr>
          <p:cNvPr id="11" name="Title 5"/>
          <p:cNvSpPr>
            <a:spLocks/>
          </p:cNvSpPr>
          <p:nvPr/>
        </p:nvSpPr>
        <p:spPr bwMode="auto">
          <a:xfrm>
            <a:off x="750887" y="5367869"/>
            <a:ext cx="7632700" cy="711200"/>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r>
              <a:rPr lang="en-GB" altLang="en-US" sz="1600">
                <a:solidFill>
                  <a:srgbClr val="1C1C1C"/>
                </a:solidFill>
                <a:latin typeface="Twinkl" pitchFamily="2" charset="0"/>
                <a:ea typeface="NTR" charset="0"/>
                <a:cs typeface="NTR" charset="0"/>
                <a:sym typeface="NTR" charset="0"/>
              </a:rPr>
              <a:t>The Eatwell Guide helps us to make decisions about how to make sure we eat the right balance of nutrients in our diets.</a:t>
            </a:r>
            <a:endParaRPr lang="en-GB" altLang="en-US" sz="1600" b="1">
              <a:solidFill>
                <a:srgbClr val="1C1C1C"/>
              </a:solidFill>
              <a:latin typeface="Twinkl" pitchFamily="2" charset="0"/>
            </a:endParaRPr>
          </a:p>
        </p:txBody>
      </p:sp>
      <p:sp>
        <p:nvSpPr>
          <p:cNvPr id="12" name="Title 5"/>
          <p:cNvSpPr>
            <a:spLocks/>
          </p:cNvSpPr>
          <p:nvPr/>
        </p:nvSpPr>
        <p:spPr bwMode="auto">
          <a:xfrm>
            <a:off x="750887" y="5520796"/>
            <a:ext cx="7632700" cy="465137"/>
          </a:xfrm>
          <a:prstGeom prst="roundRect">
            <a:avLst>
              <a:gd name="adj" fmla="val 0"/>
            </a:avLst>
          </a:prstGeom>
          <a:solidFill>
            <a:srgbClr val="C0DFC3"/>
          </a:solidFill>
          <a:ln w="19050">
            <a:solidFill>
              <a:srgbClr val="11743A"/>
            </a:solidFill>
          </a:ln>
        </p:spPr>
        <p:txBody>
          <a:bodyPr lIns="108000" tIns="108000" rIns="108000" bIns="108000" anchor="ct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pPr eaLnBrk="1" hangingPunct="1"/>
            <a:r>
              <a:rPr lang="en-GB" altLang="en-US" sz="1600">
                <a:solidFill>
                  <a:srgbClr val="1C1C1C"/>
                </a:solidFill>
                <a:latin typeface="Twinkl" pitchFamily="2" charset="0"/>
                <a:ea typeface="NTR" charset="0"/>
                <a:cs typeface="NTR" charset="0"/>
                <a:sym typeface="NTR" charset="0"/>
              </a:rPr>
              <a:t>Notice that drinking plenty of water is also very important to keep us healthy. </a:t>
            </a:r>
            <a:endParaRPr lang="en-GB" altLang="en-US" sz="1600" b="1">
              <a:solidFill>
                <a:srgbClr val="1C1C1C"/>
              </a:solidFill>
              <a:latin typeface="Twinkl"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Key Question number 2</a:t>
            </a:r>
          </a:p>
        </p:txBody>
      </p:sp>
      <p:sp>
        <p:nvSpPr>
          <p:cNvPr id="13315" name="Title 5"/>
          <p:cNvSpPr>
            <a:spLocks/>
          </p:cNvSpPr>
          <p:nvPr/>
        </p:nvSpPr>
        <p:spPr bwMode="auto">
          <a:xfrm>
            <a:off x="-218683" y="1612503"/>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endParaRPr lang="en-GB" altLang="en-US" dirty="0">
              <a:latin typeface="Twinkl" pitchFamily="2" charset="0"/>
            </a:endParaRPr>
          </a:p>
        </p:txBody>
      </p:sp>
      <p:sp>
        <p:nvSpPr>
          <p:cNvPr id="13317" name="Title 5"/>
          <p:cNvSpPr>
            <a:spLocks/>
          </p:cNvSpPr>
          <p:nvPr/>
        </p:nvSpPr>
        <p:spPr bwMode="auto">
          <a:xfrm>
            <a:off x="846138" y="1612503"/>
            <a:ext cx="4678362" cy="4326926"/>
          </a:xfrm>
          <a:prstGeom prst="roundRect">
            <a:avLst>
              <a:gd name="adj" fmla="val 0"/>
            </a:avLst>
          </a:prstGeom>
          <a:solidFill>
            <a:srgbClr val="C0DFC3"/>
          </a:solidFill>
          <a:ln w="19050">
            <a:solidFill>
              <a:srgbClr val="11743A"/>
            </a:solidFill>
          </a:ln>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50000"/>
              </a:lnSpc>
              <a:spcBef>
                <a:spcPct val="0"/>
              </a:spcBef>
              <a:buFontTx/>
              <a:buNone/>
            </a:pPr>
            <a:r>
              <a:rPr lang="en-GB" altLang="en-US" sz="2400" dirty="0">
                <a:latin typeface="Twinkl" pitchFamily="2" charset="0"/>
              </a:rPr>
              <a:t>What are the different food groups humans need to eat from?</a:t>
            </a:r>
          </a:p>
          <a:p>
            <a:pPr algn="ctr" eaLnBrk="1" hangingPunct="1">
              <a:lnSpc>
                <a:spcPct val="150000"/>
              </a:lnSpc>
              <a:spcBef>
                <a:spcPct val="0"/>
              </a:spcBef>
              <a:buFontTx/>
              <a:buNone/>
            </a:pPr>
            <a:endParaRPr lang="en-GB" altLang="en-US" dirty="0">
              <a:latin typeface="Twinkl" pitchFamily="2" charset="0"/>
            </a:endParaRPr>
          </a:p>
          <a:p>
            <a:pPr algn="ctr" eaLnBrk="1" hangingPunct="1">
              <a:lnSpc>
                <a:spcPct val="150000"/>
              </a:lnSpc>
              <a:spcBef>
                <a:spcPct val="0"/>
              </a:spcBef>
              <a:buFontTx/>
              <a:buNone/>
            </a:pPr>
            <a:endParaRPr lang="en-GB" altLang="en-US" dirty="0">
              <a:latin typeface="Twinkl" pitchFamily="2" charset="0"/>
            </a:endParaRPr>
          </a:p>
          <a:p>
            <a:pPr algn="ctr" eaLnBrk="1" hangingPunct="1">
              <a:lnSpc>
                <a:spcPct val="150000"/>
              </a:lnSpc>
              <a:spcBef>
                <a:spcPct val="0"/>
              </a:spcBef>
              <a:buFontTx/>
              <a:buNone/>
            </a:pPr>
            <a:r>
              <a:rPr lang="en-GB" altLang="en-US" dirty="0">
                <a:latin typeface="Twinkl" pitchFamily="2" charset="0"/>
              </a:rPr>
              <a:t> Again </a:t>
            </a:r>
            <a:r>
              <a:rPr lang="en-GB" dirty="0"/>
              <a:t>record your answer in your exercise book and ask an adult to check it, or send these answers to Mrs Lewis to check. </a:t>
            </a:r>
          </a:p>
          <a:p>
            <a:pPr algn="ctr" eaLnBrk="1" hangingPunct="1">
              <a:lnSpc>
                <a:spcPct val="150000"/>
              </a:lnSpc>
              <a:spcBef>
                <a:spcPct val="0"/>
              </a:spcBef>
              <a:buFontTx/>
              <a:buNone/>
            </a:pPr>
            <a:endParaRPr lang="en-GB" altLang="en-US" dirty="0">
              <a:latin typeface="Twinkl" pitchFamily="2" charset="0"/>
            </a:endParaRPr>
          </a:p>
        </p:txBody>
      </p:sp>
      <p:pic>
        <p:nvPicPr>
          <p:cNvPr id="1331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8825" y="2718373"/>
            <a:ext cx="2372117" cy="142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277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304800" y="762658"/>
            <a:ext cx="8220075" cy="631825"/>
          </a:xfrm>
        </p:spPr>
        <p:txBody>
          <a:bodyPr>
            <a:normAutofit fontScale="90000"/>
          </a:bodyPr>
          <a:lstStyle/>
          <a:p>
            <a:pPr eaLnBrk="1" hangingPunct="1">
              <a:defRPr/>
            </a:pPr>
            <a:r>
              <a:rPr lang="en-GB" altLang="en-US" dirty="0">
                <a:latin typeface="Twinkl" pitchFamily="2" charset="0"/>
              </a:rPr>
              <a:t>Types of Nutrients</a:t>
            </a:r>
          </a:p>
        </p:txBody>
      </p:sp>
      <p:sp>
        <p:nvSpPr>
          <p:cNvPr id="16387" name="Title 5"/>
          <p:cNvSpPr>
            <a:spLocks/>
          </p:cNvSpPr>
          <p:nvPr/>
        </p:nvSpPr>
        <p:spPr bwMode="auto">
          <a:xfrm>
            <a:off x="755650" y="1712913"/>
            <a:ext cx="3816350" cy="1214438"/>
          </a:xfrm>
          <a:prstGeom prst="rect">
            <a:avLst/>
          </a:prstGeom>
          <a:solidFill>
            <a:srgbClr val="C0DFC3"/>
          </a:solidFill>
          <a:ln w="19050">
            <a:solidFill>
              <a:srgbClr val="11743A"/>
            </a:solidFill>
          </a:ln>
        </p:spPr>
        <p:txBody>
          <a:bodyPr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dirty="0">
                <a:latin typeface="Twinkl" pitchFamily="2" charset="0"/>
                <a:ea typeface="NTR" charset="0"/>
                <a:cs typeface="NTR" charset="0"/>
                <a:sym typeface="NTR" charset="0"/>
              </a:rPr>
              <a:t>Nutrients are substances that animals need to stay alive and stay healthy. These nutrients are found in the foods we eat.</a:t>
            </a:r>
            <a:endParaRPr lang="en-GB" altLang="en-US" dirty="0">
              <a:latin typeface="Twinkl" pitchFamily="2" charset="0"/>
            </a:endParaRPr>
          </a:p>
        </p:txBody>
      </p:sp>
      <p:pic>
        <p:nvPicPr>
          <p:cNvPr id="2" name="Picture 1"/>
          <p:cNvPicPr>
            <a:picLocks noChangeAspect="1"/>
          </p:cNvPicPr>
          <p:nvPr/>
        </p:nvPicPr>
        <p:blipFill rotWithShape="1">
          <a:blip r:embed="rId2"/>
          <a:srcRect l="41205" t="8363" r="20183" b="11766"/>
          <a:stretch/>
        </p:blipFill>
        <p:spPr>
          <a:xfrm>
            <a:off x="4935538" y="1552575"/>
            <a:ext cx="3105150" cy="4540250"/>
          </a:xfrm>
          <a:prstGeom prst="rect">
            <a:avLst/>
          </a:prstGeom>
          <a:ln w="19050">
            <a:solidFill>
              <a:schemeClr val="tx1"/>
            </a:solidFill>
          </a:ln>
          <a:effectLst>
            <a:outerShdw blurRad="63500" sx="102000" sy="102000" algn="ctr" rotWithShape="0">
              <a:prstClr val="black">
                <a:alpha val="40000"/>
              </a:prstClr>
            </a:outerShdw>
          </a:effectLst>
        </p:spPr>
      </p:pic>
      <p:sp>
        <p:nvSpPr>
          <p:cNvPr id="16389" name="Title 5"/>
          <p:cNvSpPr>
            <a:spLocks/>
          </p:cNvSpPr>
          <p:nvPr/>
        </p:nvSpPr>
        <p:spPr bwMode="auto">
          <a:xfrm>
            <a:off x="746125" y="3354388"/>
            <a:ext cx="3821112" cy="468312"/>
          </a:xfrm>
          <a:prstGeom prst="rect">
            <a:avLst/>
          </a:prstGeom>
          <a:solidFill>
            <a:schemeClr val="bg1"/>
          </a:solidFill>
          <a:ln w="19050">
            <a:solidFill>
              <a:srgbClr val="11743A"/>
            </a:solidFill>
            <a:miter lim="800000"/>
            <a:headEnd/>
            <a:tailEnd/>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dirty="0">
                <a:latin typeface="Twinkl" pitchFamily="2" charset="0"/>
              </a:rPr>
              <a:t>There are seven nutrients.</a:t>
            </a:r>
          </a:p>
        </p:txBody>
      </p:sp>
      <p:sp>
        <p:nvSpPr>
          <p:cNvPr id="8" name="Title 5">
            <a:extLst>
              <a:ext uri="{FF2B5EF4-FFF2-40B4-BE49-F238E27FC236}">
                <a16:creationId xmlns:a16="http://schemas.microsoft.com/office/drawing/2014/main" id="{6CCB1774-71F7-4FDF-AAE5-BBB5188509C9}"/>
              </a:ext>
            </a:extLst>
          </p:cNvPr>
          <p:cNvSpPr>
            <a:spLocks/>
          </p:cNvSpPr>
          <p:nvPr/>
        </p:nvSpPr>
        <p:spPr bwMode="auto">
          <a:xfrm>
            <a:off x="746125" y="4314825"/>
            <a:ext cx="3816350" cy="1464604"/>
          </a:xfrm>
          <a:prstGeom prst="rect">
            <a:avLst/>
          </a:prstGeom>
          <a:solidFill>
            <a:srgbClr val="C0DFC3"/>
          </a:solidFill>
          <a:ln w="19050">
            <a:solidFill>
              <a:srgbClr val="11743A"/>
            </a:solidFill>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dirty="0">
                <a:latin typeface="Twinkl" pitchFamily="2" charset="0"/>
                <a:ea typeface="NTR" charset="0"/>
                <a:cs typeface="NTR" charset="0"/>
                <a:sym typeface="NTR" charset="0"/>
              </a:rPr>
              <a:t>Foods are a mix of different nutrients, so some foods may contain a lot of fibre, but it will also contain other nutrients such as vitamins, minerals and water. </a:t>
            </a:r>
            <a:endParaRPr lang="en-GB" altLang="en-US" dirty="0">
              <a:latin typeface="Twinkl"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304800" y="589142"/>
            <a:ext cx="8220075" cy="631825"/>
          </a:xfrm>
        </p:spPr>
        <p:txBody>
          <a:bodyPr>
            <a:normAutofit fontScale="90000"/>
          </a:bodyPr>
          <a:lstStyle/>
          <a:p>
            <a:pPr eaLnBrk="1" hangingPunct="1">
              <a:defRPr/>
            </a:pPr>
            <a:r>
              <a:rPr lang="en-GB" altLang="en-US" dirty="0">
                <a:latin typeface="Twinkl" pitchFamily="2" charset="0"/>
              </a:rPr>
              <a:t>Types of Nutrients</a:t>
            </a:r>
          </a:p>
        </p:txBody>
      </p:sp>
      <p:sp>
        <p:nvSpPr>
          <p:cNvPr id="16387" name="Title 5"/>
          <p:cNvSpPr>
            <a:spLocks/>
          </p:cNvSpPr>
          <p:nvPr/>
        </p:nvSpPr>
        <p:spPr bwMode="auto">
          <a:xfrm>
            <a:off x="755651" y="1453318"/>
            <a:ext cx="4212280" cy="716707"/>
          </a:xfrm>
          <a:prstGeom prst="rect">
            <a:avLst/>
          </a:prstGeom>
          <a:solidFill>
            <a:srgbClr val="C0DFC3"/>
          </a:solidFill>
          <a:ln w="19050">
            <a:solidFill>
              <a:srgbClr val="11743A"/>
            </a:solidFill>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dirty="0">
                <a:latin typeface="Twinkl" pitchFamily="2" charset="0"/>
                <a:ea typeface="NTR" charset="0"/>
                <a:cs typeface="NTR" charset="0"/>
                <a:sym typeface="NTR" charset="0"/>
              </a:rPr>
              <a:t>Foods sold in shops have labels that show what nutrients the food contain. </a:t>
            </a:r>
            <a:endParaRPr lang="en-GB" altLang="en-US" dirty="0">
              <a:latin typeface="Twinkl" pitchFamily="2" charset="0"/>
            </a:endParaRPr>
          </a:p>
        </p:txBody>
      </p:sp>
      <p:pic>
        <p:nvPicPr>
          <p:cNvPr id="2" name="Picture 1"/>
          <p:cNvPicPr>
            <a:picLocks noChangeAspect="1"/>
          </p:cNvPicPr>
          <p:nvPr/>
        </p:nvPicPr>
        <p:blipFill rotWithShape="1">
          <a:blip r:embed="rId2"/>
          <a:srcRect l="41205" t="8363" r="20183" b="11766"/>
          <a:stretch/>
        </p:blipFill>
        <p:spPr>
          <a:xfrm>
            <a:off x="5283199" y="1453318"/>
            <a:ext cx="3105150" cy="4540250"/>
          </a:xfrm>
          <a:prstGeom prst="rect">
            <a:avLst/>
          </a:prstGeom>
          <a:ln w="19050">
            <a:solidFill>
              <a:schemeClr val="tx1"/>
            </a:solidFill>
          </a:ln>
          <a:effectLst>
            <a:outerShdw blurRad="63500" sx="102000" sy="102000" algn="ctr" rotWithShape="0">
              <a:prstClr val="black">
                <a:alpha val="40000"/>
              </a:prstClr>
            </a:outerShdw>
          </a:effectLst>
        </p:spPr>
      </p:pic>
      <p:sp>
        <p:nvSpPr>
          <p:cNvPr id="16389" name="Title 5"/>
          <p:cNvSpPr>
            <a:spLocks/>
          </p:cNvSpPr>
          <p:nvPr/>
        </p:nvSpPr>
        <p:spPr bwMode="auto">
          <a:xfrm>
            <a:off x="755650" y="2859537"/>
            <a:ext cx="1911097" cy="2461801"/>
          </a:xfrm>
          <a:prstGeom prst="rect">
            <a:avLst/>
          </a:prstGeom>
          <a:solidFill>
            <a:schemeClr val="bg1"/>
          </a:solidFill>
          <a:ln w="19050">
            <a:solidFill>
              <a:srgbClr val="11743A"/>
            </a:solidFill>
            <a:miter lim="800000"/>
            <a:headEnd/>
            <a:tailEnd/>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spcBef>
                <a:spcPct val="0"/>
              </a:spcBef>
              <a:buClr>
                <a:srgbClr val="1C1C1C"/>
              </a:buClr>
              <a:buSzPts val="1800"/>
              <a:buFont typeface="Arial" panose="020B0604020202020204" pitchFamily="34" charset="0"/>
              <a:buNone/>
            </a:pPr>
            <a:r>
              <a:rPr lang="en-GB" altLang="en-US" dirty="0">
                <a:latin typeface="Twinkl" pitchFamily="2" charset="0"/>
              </a:rPr>
              <a:t>Your task is to take a closer look at some nutrition labels on food in your homes! Choose a wide variety of food and record what you find.</a:t>
            </a:r>
          </a:p>
        </p:txBody>
      </p:sp>
      <p:pic>
        <p:nvPicPr>
          <p:cNvPr id="4" name="Picture 3">
            <a:extLst>
              <a:ext uri="{FF2B5EF4-FFF2-40B4-BE49-F238E27FC236}">
                <a16:creationId xmlns:a16="http://schemas.microsoft.com/office/drawing/2014/main" id="{328294B8-CF09-4865-B78A-38AD19B8A8AE}"/>
              </a:ext>
            </a:extLst>
          </p:cNvPr>
          <p:cNvPicPr>
            <a:picLocks noChangeAspect="1"/>
          </p:cNvPicPr>
          <p:nvPr/>
        </p:nvPicPr>
        <p:blipFill>
          <a:blip r:embed="rId3"/>
          <a:stretch>
            <a:fillRect/>
          </a:stretch>
        </p:blipFill>
        <p:spPr>
          <a:xfrm>
            <a:off x="2768598" y="4356101"/>
            <a:ext cx="2356966" cy="1642925"/>
          </a:xfrm>
          <a:prstGeom prst="rect">
            <a:avLst/>
          </a:prstGeom>
        </p:spPr>
      </p:pic>
      <p:pic>
        <p:nvPicPr>
          <p:cNvPr id="1026" name="Picture 2" descr="The ins and outs of food nutrition labels – Brig Newspaper">
            <a:extLst>
              <a:ext uri="{FF2B5EF4-FFF2-40B4-BE49-F238E27FC236}">
                <a16:creationId xmlns:a16="http://schemas.microsoft.com/office/drawing/2014/main" id="{2EDC356E-BA90-48EF-B37B-93D59926F2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8598" y="2456619"/>
            <a:ext cx="2412749" cy="159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30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22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922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Twinkl" pitchFamily="2" charset="0"/>
              </a:rPr>
              <a:t>Aim</a:t>
            </a:r>
          </a:p>
        </p:txBody>
      </p:sp>
      <p:sp>
        <p:nvSpPr>
          <p:cNvPr id="9222" name="Content Placeholder 15"/>
          <p:cNvSpPr>
            <a:spLocks noGrp="1"/>
          </p:cNvSpPr>
          <p:nvPr>
            <p:ph idx="1"/>
          </p:nvPr>
        </p:nvSpPr>
        <p:spPr>
          <a:xfrm>
            <a:off x="628650" y="1127125"/>
            <a:ext cx="7886700" cy="1409700"/>
          </a:xfrm>
        </p:spPr>
        <p:txBody>
          <a:bodyPr/>
          <a:lstStyle/>
          <a:p>
            <a:r>
              <a:rPr lang="en-GB" altLang="en-US" dirty="0">
                <a:latin typeface="Twinkl" pitchFamily="2" charset="0"/>
              </a:rPr>
              <a:t>I can explain how living things obtain food.</a:t>
            </a:r>
          </a:p>
          <a:p>
            <a:r>
              <a:rPr lang="en-GB" altLang="en-US" dirty="0">
                <a:latin typeface="Twinkl" pitchFamily="2" charset="0"/>
              </a:rPr>
              <a:t>I can state the different food types that animals, humans especially, eat. </a:t>
            </a:r>
          </a:p>
        </p:txBody>
      </p:sp>
      <p:sp>
        <p:nvSpPr>
          <p:cNvPr id="9223" name="Content Placeholder 15"/>
          <p:cNvSpPr txBox="1">
            <a:spLocks/>
          </p:cNvSpPr>
          <p:nvPr/>
        </p:nvSpPr>
        <p:spPr bwMode="auto">
          <a:xfrm>
            <a:off x="628650" y="3773488"/>
            <a:ext cx="78867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r>
              <a:rPr lang="en-GB" altLang="en-US" dirty="0">
                <a:latin typeface="Twinkl" pitchFamily="2" charset="0"/>
              </a:rPr>
              <a:t>I can explain how plants obtain food.</a:t>
            </a:r>
          </a:p>
          <a:p>
            <a:pPr eaLnBrk="1" hangingPunct="1"/>
            <a:r>
              <a:rPr lang="en-GB" altLang="en-US" dirty="0">
                <a:latin typeface="Twinkl" pitchFamily="2" charset="0"/>
              </a:rPr>
              <a:t>I can explain how animals, including humans, obtain food.</a:t>
            </a:r>
          </a:p>
          <a:p>
            <a:pPr eaLnBrk="1" hangingPunct="1"/>
            <a:r>
              <a:rPr lang="en-GB" altLang="en-US" dirty="0">
                <a:latin typeface="Twinkl" pitchFamily="2" charset="0"/>
              </a:rPr>
              <a:t>I can demonstrate I understand the difference between how plants and animals obtain food.</a:t>
            </a:r>
          </a:p>
          <a:p>
            <a:pPr eaLnBrk="1" hangingPunct="1"/>
            <a:r>
              <a:rPr lang="en-GB" altLang="en-US" dirty="0">
                <a:latin typeface="Twinkl" pitchFamily="2" charset="0"/>
              </a:rPr>
              <a:t>I can identify foods in different food groups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5"/>
          <p:cNvSpPr>
            <a:spLocks noGrp="1"/>
          </p:cNvSpPr>
          <p:nvPr>
            <p:ph type="title"/>
          </p:nvPr>
        </p:nvSpPr>
        <p:spPr>
          <a:xfrm>
            <a:off x="457200" y="731838"/>
            <a:ext cx="8220075" cy="631825"/>
          </a:xfrm>
        </p:spPr>
        <p:txBody>
          <a:bodyPr>
            <a:normAutofit fontScale="90000"/>
          </a:bodyPr>
          <a:lstStyle/>
          <a:p>
            <a:pPr eaLnBrk="1" hangingPunct="1">
              <a:defRPr/>
            </a:pPr>
            <a:r>
              <a:rPr lang="en-GB" altLang="en-US" dirty="0">
                <a:latin typeface="Twinkl" pitchFamily="2" charset="0"/>
              </a:rPr>
              <a:t>Living Things and Food</a:t>
            </a:r>
          </a:p>
        </p:txBody>
      </p:sp>
      <p:sp>
        <p:nvSpPr>
          <p:cNvPr id="10246" name="Title 5"/>
          <p:cNvSpPr>
            <a:spLocks/>
          </p:cNvSpPr>
          <p:nvPr/>
        </p:nvSpPr>
        <p:spPr bwMode="auto">
          <a:xfrm>
            <a:off x="457200" y="1470025"/>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a:latin typeface="Twinkl" pitchFamily="2" charset="0"/>
              </a:rPr>
              <a:t>Why do living things need food?</a:t>
            </a:r>
          </a:p>
        </p:txBody>
      </p:sp>
      <p:pic>
        <p:nvPicPr>
          <p:cNvPr id="10247" name="Talking Partn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5"/>
          <p:cNvSpPr>
            <a:spLocks/>
          </p:cNvSpPr>
          <p:nvPr/>
        </p:nvSpPr>
        <p:spPr bwMode="auto">
          <a:xfrm>
            <a:off x="1101725" y="2149475"/>
            <a:ext cx="1743075"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grow</a:t>
            </a:r>
          </a:p>
        </p:txBody>
      </p:sp>
      <p:sp>
        <p:nvSpPr>
          <p:cNvPr id="10250" name="Title 5"/>
          <p:cNvSpPr>
            <a:spLocks/>
          </p:cNvSpPr>
          <p:nvPr/>
        </p:nvSpPr>
        <p:spPr bwMode="auto">
          <a:xfrm>
            <a:off x="3530600" y="2149475"/>
            <a:ext cx="2081213"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be strong</a:t>
            </a:r>
          </a:p>
        </p:txBody>
      </p:sp>
      <p:sp>
        <p:nvSpPr>
          <p:cNvPr id="10251" name="Title 5"/>
          <p:cNvSpPr>
            <a:spLocks/>
          </p:cNvSpPr>
          <p:nvPr/>
        </p:nvSpPr>
        <p:spPr bwMode="auto">
          <a:xfrm>
            <a:off x="6116638" y="2149475"/>
            <a:ext cx="2089150" cy="2841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sz="2000" b="1">
                <a:latin typeface="Twinkl" pitchFamily="2" charset="0"/>
              </a:rPr>
              <a:t>To be healthy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662"/>
          <a:stretch/>
        </p:blipFill>
        <p:spPr>
          <a:xfrm>
            <a:off x="755650" y="4363088"/>
            <a:ext cx="2400299" cy="1712065"/>
          </a:xfrm>
          <a:prstGeom prst="rect">
            <a:avLst/>
          </a:prstGeom>
        </p:spPr>
      </p:pic>
      <p:sp>
        <p:nvSpPr>
          <p:cNvPr id="18" name="Rectangle 17"/>
          <p:cNvSpPr/>
          <p:nvPr/>
        </p:nvSpPr>
        <p:spPr>
          <a:xfrm>
            <a:off x="3425825" y="2675148"/>
            <a:ext cx="2319338"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
        <p:nvSpPr>
          <p:cNvPr id="22" name="Rectangle 21"/>
          <p:cNvSpPr/>
          <p:nvPr/>
        </p:nvSpPr>
        <p:spPr>
          <a:xfrm>
            <a:off x="755650" y="2675148"/>
            <a:ext cx="2400300"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653" y="3178229"/>
            <a:ext cx="2187835" cy="72277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0601" y="3051603"/>
            <a:ext cx="2104898" cy="107400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8177"/>
          <a:stretch/>
        </p:blipFill>
        <p:spPr>
          <a:xfrm>
            <a:off x="3216804" y="4721362"/>
            <a:ext cx="2532063" cy="1353791"/>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8127"/>
          <a:stretch/>
        </p:blipFill>
        <p:spPr>
          <a:xfrm>
            <a:off x="6214534" y="3388283"/>
            <a:ext cx="1991254" cy="2690784"/>
          </a:xfrm>
          <a:prstGeom prst="rect">
            <a:avLst/>
          </a:prstGeom>
        </p:spPr>
      </p:pic>
      <p:sp>
        <p:nvSpPr>
          <p:cNvPr id="23" name="Rectangle 22"/>
          <p:cNvSpPr/>
          <p:nvPr/>
        </p:nvSpPr>
        <p:spPr>
          <a:xfrm>
            <a:off x="5988050" y="2675148"/>
            <a:ext cx="2400300" cy="3400425"/>
          </a:xfrm>
          <a:prstGeom prst="rect">
            <a:avLst/>
          </a:prstGeom>
          <a:no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32" b="40756"/>
          <a:stretch/>
        </p:blipFill>
        <p:spPr>
          <a:xfrm>
            <a:off x="764117" y="1566333"/>
            <a:ext cx="7624233" cy="4491567"/>
          </a:xfrm>
          <a:prstGeom prst="rect">
            <a:avLst/>
          </a:prstGeom>
        </p:spPr>
      </p:pic>
      <p:sp>
        <p:nvSpPr>
          <p:cNvPr id="17" name="Rectangle 16"/>
          <p:cNvSpPr/>
          <p:nvPr/>
        </p:nvSpPr>
        <p:spPr>
          <a:xfrm>
            <a:off x="880533" y="1701799"/>
            <a:ext cx="3479799" cy="424593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67" name="Title 5"/>
          <p:cNvSpPr>
            <a:spLocks/>
          </p:cNvSpPr>
          <p:nvPr/>
        </p:nvSpPr>
        <p:spPr bwMode="auto">
          <a:xfrm>
            <a:off x="457200" y="736600"/>
            <a:ext cx="8220075" cy="6318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3600" b="1">
                <a:latin typeface="Twinkl" pitchFamily="2" charset="0"/>
              </a:rPr>
              <a:t>Photosynthesis</a:t>
            </a:r>
          </a:p>
        </p:txBody>
      </p:sp>
      <p:sp>
        <p:nvSpPr>
          <p:cNvPr id="11269" name="Title 5"/>
          <p:cNvSpPr>
            <a:spLocks/>
          </p:cNvSpPr>
          <p:nvPr/>
        </p:nvSpPr>
        <p:spPr bwMode="auto">
          <a:xfrm>
            <a:off x="4478866" y="3735231"/>
            <a:ext cx="3799417" cy="2212502"/>
          </a:xfrm>
          <a:prstGeom prst="roundRect">
            <a:avLst>
              <a:gd name="adj" fmla="val 0"/>
            </a:avLst>
          </a:prstGeom>
          <a:solidFill>
            <a:schemeClr val="bg1"/>
          </a:solidFill>
          <a:ln w="19050">
            <a:solidFill>
              <a:srgbClr val="11743A"/>
            </a:solidFill>
          </a:ln>
        </p:spPr>
        <p:txBody>
          <a:bodyPr wrap="square" lIns="10800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None/>
            </a:pPr>
            <a:r>
              <a:rPr lang="en-GB" altLang="en-US" b="1" dirty="0">
                <a:solidFill>
                  <a:srgbClr val="11743A"/>
                </a:solidFill>
                <a:latin typeface="Twinkl" pitchFamily="2" charset="0"/>
              </a:rPr>
              <a:t>How do plants obtain food?</a:t>
            </a:r>
            <a:endParaRPr lang="en-GB" altLang="en-US" dirty="0">
              <a:solidFill>
                <a:srgbClr val="11743A"/>
              </a:solidFill>
              <a:latin typeface="Twinkl" pitchFamily="2" charset="0"/>
            </a:endParaRPr>
          </a:p>
          <a:p>
            <a:pPr eaLnBrk="1" hangingPunct="1">
              <a:spcBef>
                <a:spcPct val="0"/>
              </a:spcBef>
              <a:buFontTx/>
              <a:buNone/>
            </a:pPr>
            <a:endParaRPr lang="en-GB" altLang="en-US" dirty="0">
              <a:latin typeface="Twinkl" pitchFamily="2" charset="0"/>
            </a:endParaRPr>
          </a:p>
          <a:p>
            <a:pPr eaLnBrk="1" hangingPunct="1">
              <a:spcBef>
                <a:spcPct val="0"/>
              </a:spcBef>
              <a:buFontTx/>
              <a:buNone/>
            </a:pPr>
            <a:r>
              <a:rPr lang="en-GB" altLang="en-US" dirty="0">
                <a:latin typeface="Twinkl" pitchFamily="2" charset="0"/>
              </a:rPr>
              <a:t>Plants make their own food! This process is called </a:t>
            </a:r>
            <a:r>
              <a:rPr lang="en-GB" altLang="en-US" b="1" dirty="0">
                <a:latin typeface="Twinkl" pitchFamily="2" charset="0"/>
              </a:rPr>
              <a:t>photosynthesis</a:t>
            </a:r>
            <a:r>
              <a:rPr lang="en-GB" altLang="en-US" dirty="0">
                <a:latin typeface="Twinkl" pitchFamily="2" charset="0"/>
              </a:rPr>
              <a:t>.</a:t>
            </a:r>
          </a:p>
          <a:p>
            <a:pPr eaLnBrk="1" hangingPunct="1">
              <a:spcBef>
                <a:spcPct val="0"/>
              </a:spcBef>
              <a:buFontTx/>
              <a:buNone/>
            </a:pPr>
            <a:endParaRPr lang="en-GB" altLang="en-US" dirty="0">
              <a:latin typeface="Twinkl" pitchFamily="2" charset="0"/>
            </a:endParaRPr>
          </a:p>
          <a:p>
            <a:pPr eaLnBrk="1" hangingPunct="1">
              <a:spcBef>
                <a:spcPct val="0"/>
              </a:spcBef>
              <a:buFontTx/>
              <a:buNone/>
            </a:pPr>
            <a:r>
              <a:rPr lang="en-GB" altLang="en-US" dirty="0">
                <a:latin typeface="Twinkl" pitchFamily="2" charset="0"/>
              </a:rPr>
              <a:t>They use water, sunlight and carbon dioxide (a gas in the air) to produce food in their leaves.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464" y="1893118"/>
            <a:ext cx="2341070" cy="3747436"/>
          </a:xfrm>
          <a:prstGeom prst="rect">
            <a:avLst/>
          </a:prstGeom>
        </p:spPr>
      </p:pic>
      <p:sp>
        <p:nvSpPr>
          <p:cNvPr id="7" name="TextBox 6"/>
          <p:cNvSpPr txBox="1"/>
          <p:nvPr/>
        </p:nvSpPr>
        <p:spPr>
          <a:xfrm>
            <a:off x="5122333" y="2285998"/>
            <a:ext cx="1354667" cy="369332"/>
          </a:xfrm>
          <a:prstGeom prst="rect">
            <a:avLst/>
          </a:prstGeom>
          <a:noFill/>
        </p:spPr>
        <p:txBody>
          <a:bodyPr wrap="square" rtlCol="0">
            <a:spAutoFit/>
          </a:bodyPr>
          <a:lstStyle/>
          <a:p>
            <a:pPr algn="ctr"/>
            <a:r>
              <a:rPr lang="en-GB" b="1" dirty="0">
                <a:latin typeface="Twinkl" pitchFamily="2" charset="0"/>
              </a:rPr>
              <a:t>sunlight</a:t>
            </a:r>
          </a:p>
        </p:txBody>
      </p:sp>
      <p:sp>
        <p:nvSpPr>
          <p:cNvPr id="12" name="TextBox 11"/>
          <p:cNvSpPr txBox="1"/>
          <p:nvPr/>
        </p:nvSpPr>
        <p:spPr>
          <a:xfrm>
            <a:off x="3081866" y="4384380"/>
            <a:ext cx="1134533" cy="646331"/>
          </a:xfrm>
          <a:prstGeom prst="rect">
            <a:avLst/>
          </a:prstGeom>
          <a:noFill/>
        </p:spPr>
        <p:txBody>
          <a:bodyPr wrap="square" rtlCol="0">
            <a:spAutoFit/>
          </a:bodyPr>
          <a:lstStyle/>
          <a:p>
            <a:pPr algn="ctr"/>
            <a:r>
              <a:rPr lang="en-GB" b="1" dirty="0">
                <a:latin typeface="Twinkl" pitchFamily="2" charset="0"/>
              </a:rPr>
              <a:t>carbon </a:t>
            </a:r>
            <a:br>
              <a:rPr lang="en-GB" b="1" dirty="0">
                <a:latin typeface="Twinkl" pitchFamily="2" charset="0"/>
              </a:rPr>
            </a:br>
            <a:r>
              <a:rPr lang="en-GB" b="1" dirty="0">
                <a:latin typeface="Twinkl" pitchFamily="2" charset="0"/>
              </a:rPr>
              <a:t>dioxide</a:t>
            </a:r>
          </a:p>
        </p:txBody>
      </p:sp>
      <p:sp>
        <p:nvSpPr>
          <p:cNvPr id="13" name="TextBox 12"/>
          <p:cNvSpPr txBox="1"/>
          <p:nvPr/>
        </p:nvSpPr>
        <p:spPr>
          <a:xfrm>
            <a:off x="956735" y="5359064"/>
            <a:ext cx="1134533" cy="369332"/>
          </a:xfrm>
          <a:prstGeom prst="rect">
            <a:avLst/>
          </a:prstGeom>
          <a:noFill/>
        </p:spPr>
        <p:txBody>
          <a:bodyPr wrap="square" rtlCol="0">
            <a:spAutoFit/>
          </a:bodyPr>
          <a:lstStyle/>
          <a:p>
            <a:pPr algn="ctr"/>
            <a:r>
              <a:rPr lang="en-GB" b="1" dirty="0">
                <a:latin typeface="Twinkl" pitchFamily="2" charset="0"/>
              </a:rPr>
              <a:t>water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386773" y="3723830"/>
            <a:ext cx="406152" cy="92282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3307" y="4816190"/>
            <a:ext cx="752094" cy="727540"/>
          </a:xfrm>
          <a:prstGeom prst="rect">
            <a:avLst/>
          </a:prstGeom>
        </p:spPr>
      </p:pic>
    </p:spTree>
    <p:extLst>
      <p:ext uri="{BB962C8B-B14F-4D97-AF65-F5344CB8AC3E}">
        <p14:creationId xmlns:p14="http://schemas.microsoft.com/office/powerpoint/2010/main" val="2030644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332" b="40756"/>
          <a:stretch/>
        </p:blipFill>
        <p:spPr>
          <a:xfrm>
            <a:off x="764117" y="1566333"/>
            <a:ext cx="7624233" cy="4491567"/>
          </a:xfrm>
          <a:prstGeom prst="rect">
            <a:avLst/>
          </a:prstGeom>
        </p:spPr>
      </p:pic>
      <p:sp>
        <p:nvSpPr>
          <p:cNvPr id="15" name="Rectangle 14"/>
          <p:cNvSpPr/>
          <p:nvPr/>
        </p:nvSpPr>
        <p:spPr>
          <a:xfrm>
            <a:off x="880533" y="1701799"/>
            <a:ext cx="3479799" cy="424593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372" y="2469042"/>
            <a:ext cx="3034627" cy="3478690"/>
          </a:xfrm>
          <a:prstGeom prst="rect">
            <a:avLst/>
          </a:prstGeom>
        </p:spPr>
      </p:pic>
      <p:sp>
        <p:nvSpPr>
          <p:cNvPr id="12291" name="Title 5"/>
          <p:cNvSpPr>
            <a:spLocks/>
          </p:cNvSpPr>
          <p:nvPr/>
        </p:nvSpPr>
        <p:spPr bwMode="auto">
          <a:xfrm>
            <a:off x="1241425" y="736600"/>
            <a:ext cx="6675438" cy="6175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3600" b="1" dirty="0">
                <a:latin typeface="Twinkl" pitchFamily="2" charset="0"/>
              </a:rPr>
              <a:t>Animals and Photosynthesis</a:t>
            </a:r>
          </a:p>
        </p:txBody>
      </p:sp>
      <p:sp>
        <p:nvSpPr>
          <p:cNvPr id="12292" name="Title 5"/>
          <p:cNvSpPr>
            <a:spLocks/>
          </p:cNvSpPr>
          <p:nvPr/>
        </p:nvSpPr>
        <p:spPr bwMode="auto">
          <a:xfrm>
            <a:off x="4476748" y="4959879"/>
            <a:ext cx="3802593" cy="966006"/>
          </a:xfrm>
          <a:prstGeom prst="rect">
            <a:avLst/>
          </a:prstGeom>
          <a:solidFill>
            <a:schemeClr val="bg1"/>
          </a:solidFill>
          <a:ln w="19050">
            <a:solidFill>
              <a:srgbClr val="11743A"/>
            </a:solidFill>
          </a:ln>
        </p:spPr>
        <p:txBody>
          <a:bodyPr wrap="square" lIns="108000" tIns="108000" rIns="108000" bIns="108000" anchor="t" anchorCtr="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dirty="0">
                <a:latin typeface="Twinkl" pitchFamily="2" charset="0"/>
              </a:rPr>
              <a:t>What would happen to animals if they tried to obtain food in the same way as plants?</a:t>
            </a:r>
          </a:p>
        </p:txBody>
      </p:sp>
      <p:sp>
        <p:nvSpPr>
          <p:cNvPr id="11" name="TextBox 10"/>
          <p:cNvSpPr txBox="1"/>
          <p:nvPr/>
        </p:nvSpPr>
        <p:spPr>
          <a:xfrm>
            <a:off x="5122333" y="2285998"/>
            <a:ext cx="1354667" cy="369332"/>
          </a:xfrm>
          <a:prstGeom prst="rect">
            <a:avLst/>
          </a:prstGeom>
          <a:noFill/>
        </p:spPr>
        <p:txBody>
          <a:bodyPr wrap="square" rtlCol="0">
            <a:spAutoFit/>
          </a:bodyPr>
          <a:lstStyle/>
          <a:p>
            <a:pPr algn="ctr"/>
            <a:r>
              <a:rPr lang="en-GB" b="1" dirty="0">
                <a:latin typeface="Twinkl" pitchFamily="2" charset="0"/>
              </a:rPr>
              <a:t>sunlight</a:t>
            </a:r>
          </a:p>
        </p:txBody>
      </p:sp>
      <p:sp>
        <p:nvSpPr>
          <p:cNvPr id="12" name="TextBox 11"/>
          <p:cNvSpPr txBox="1"/>
          <p:nvPr/>
        </p:nvSpPr>
        <p:spPr>
          <a:xfrm>
            <a:off x="880533" y="5223418"/>
            <a:ext cx="1134533" cy="646331"/>
          </a:xfrm>
          <a:prstGeom prst="rect">
            <a:avLst/>
          </a:prstGeom>
          <a:noFill/>
        </p:spPr>
        <p:txBody>
          <a:bodyPr wrap="square" rtlCol="0">
            <a:spAutoFit/>
          </a:bodyPr>
          <a:lstStyle/>
          <a:p>
            <a:pPr algn="ctr"/>
            <a:r>
              <a:rPr lang="en-GB" b="1" dirty="0">
                <a:latin typeface="Twinkl" pitchFamily="2" charset="0"/>
              </a:rPr>
              <a:t>carbon </a:t>
            </a:r>
            <a:br>
              <a:rPr lang="en-GB" b="1" dirty="0">
                <a:latin typeface="Twinkl" pitchFamily="2" charset="0"/>
              </a:rPr>
            </a:br>
            <a:r>
              <a:rPr lang="en-GB" b="1" dirty="0">
                <a:latin typeface="Twinkl" pitchFamily="2" charset="0"/>
              </a:rPr>
              <a:t>dioxide</a:t>
            </a:r>
          </a:p>
        </p:txBody>
      </p:sp>
      <p:sp>
        <p:nvSpPr>
          <p:cNvPr id="13" name="TextBox 12"/>
          <p:cNvSpPr txBox="1"/>
          <p:nvPr/>
        </p:nvSpPr>
        <p:spPr>
          <a:xfrm>
            <a:off x="1241425" y="2121381"/>
            <a:ext cx="1134533" cy="369332"/>
          </a:xfrm>
          <a:prstGeom prst="rect">
            <a:avLst/>
          </a:prstGeom>
          <a:noFill/>
        </p:spPr>
        <p:txBody>
          <a:bodyPr wrap="square" rtlCol="0">
            <a:spAutoFit/>
          </a:bodyPr>
          <a:lstStyle/>
          <a:p>
            <a:pPr algn="ctr"/>
            <a:r>
              <a:rPr lang="en-GB" b="1" dirty="0">
                <a:latin typeface="Twinkl" pitchFamily="2" charset="0"/>
              </a:rPr>
              <a:t>water</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34297" y="4631210"/>
            <a:ext cx="406152" cy="922828"/>
          </a:xfrm>
          <a:prstGeom prst="rect">
            <a:avLst/>
          </a:prstGeom>
        </p:spPr>
      </p:pic>
    </p:spTree>
    <p:extLst>
      <p:ext uri="{BB962C8B-B14F-4D97-AF65-F5344CB8AC3E}">
        <p14:creationId xmlns:p14="http://schemas.microsoft.com/office/powerpoint/2010/main" val="3709282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5"/>
          <p:cNvSpPr>
            <a:spLocks/>
          </p:cNvSpPr>
          <p:nvPr/>
        </p:nvSpPr>
        <p:spPr bwMode="auto">
          <a:xfrm>
            <a:off x="1243806" y="1574800"/>
            <a:ext cx="6675438" cy="6175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3600" b="1" dirty="0">
                <a:latin typeface="Twinkl" pitchFamily="2" charset="0"/>
              </a:rPr>
              <a:t>Key Question Number 1</a:t>
            </a:r>
          </a:p>
        </p:txBody>
      </p:sp>
      <p:sp>
        <p:nvSpPr>
          <p:cNvPr id="2" name="TextBox 1">
            <a:extLst>
              <a:ext uri="{FF2B5EF4-FFF2-40B4-BE49-F238E27FC236}">
                <a16:creationId xmlns:a16="http://schemas.microsoft.com/office/drawing/2014/main" id="{077E1FD5-C627-4DEF-825E-A8D92AE5E0E2}"/>
              </a:ext>
            </a:extLst>
          </p:cNvPr>
          <p:cNvSpPr txBox="1"/>
          <p:nvPr/>
        </p:nvSpPr>
        <p:spPr>
          <a:xfrm>
            <a:off x="990600" y="2809875"/>
            <a:ext cx="7181850" cy="2215991"/>
          </a:xfrm>
          <a:prstGeom prst="rect">
            <a:avLst/>
          </a:prstGeom>
          <a:noFill/>
        </p:spPr>
        <p:txBody>
          <a:bodyPr wrap="square" rtlCol="0">
            <a:spAutoFit/>
          </a:bodyPr>
          <a:lstStyle/>
          <a:p>
            <a:pPr algn="ctr"/>
            <a:r>
              <a:rPr lang="en-GB" sz="2400" dirty="0"/>
              <a:t>What is the difference between how a plant and an animal obtain food? </a:t>
            </a:r>
          </a:p>
          <a:p>
            <a:endParaRPr lang="en-GB" dirty="0"/>
          </a:p>
          <a:p>
            <a:endParaRPr lang="en-GB" dirty="0"/>
          </a:p>
          <a:p>
            <a:pPr algn="ctr"/>
            <a:r>
              <a:rPr lang="en-GB" dirty="0"/>
              <a:t>Please record your answer in your exercise book. Ask an adult to check your answer, or send these answers to Mrs Lewis to check. (There is one more later on!) </a:t>
            </a:r>
          </a:p>
        </p:txBody>
      </p:sp>
    </p:spTree>
    <p:extLst>
      <p:ext uri="{BB962C8B-B14F-4D97-AF65-F5344CB8AC3E}">
        <p14:creationId xmlns:p14="http://schemas.microsoft.com/office/powerpoint/2010/main" val="215209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Human Food</a:t>
            </a:r>
          </a:p>
        </p:txBody>
      </p:sp>
      <p:sp>
        <p:nvSpPr>
          <p:cNvPr id="13315" name="Title 5"/>
          <p:cNvSpPr>
            <a:spLocks/>
          </p:cNvSpPr>
          <p:nvPr/>
        </p:nvSpPr>
        <p:spPr bwMode="auto">
          <a:xfrm>
            <a:off x="457200" y="1166018"/>
            <a:ext cx="8220075" cy="40798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dirty="0">
                <a:latin typeface="Twinkl" pitchFamily="2" charset="0"/>
              </a:rPr>
              <a:t>What kind of foods do humans need?</a:t>
            </a:r>
          </a:p>
        </p:txBody>
      </p:sp>
      <p:sp>
        <p:nvSpPr>
          <p:cNvPr id="13317" name="Title 5"/>
          <p:cNvSpPr>
            <a:spLocks/>
          </p:cNvSpPr>
          <p:nvPr/>
        </p:nvSpPr>
        <p:spPr bwMode="auto">
          <a:xfrm>
            <a:off x="646112" y="4780749"/>
            <a:ext cx="7842250" cy="1418438"/>
          </a:xfrm>
          <a:prstGeom prst="roundRect">
            <a:avLst>
              <a:gd name="adj" fmla="val 0"/>
            </a:avLst>
          </a:prstGeom>
          <a:solidFill>
            <a:srgbClr val="C0DFC3"/>
          </a:solidFill>
          <a:ln w="19050">
            <a:solidFill>
              <a:srgbClr val="11743A"/>
            </a:solidFill>
          </a:ln>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50000"/>
              </a:lnSpc>
              <a:spcBef>
                <a:spcPct val="0"/>
              </a:spcBef>
              <a:buFontTx/>
              <a:buNone/>
            </a:pPr>
            <a:r>
              <a:rPr lang="en-GB" altLang="en-US" dirty="0">
                <a:latin typeface="Twinkl" pitchFamily="2" charset="0"/>
              </a:rPr>
              <a:t>Food is commonly divided into </a:t>
            </a:r>
            <a:r>
              <a:rPr lang="en-GB" altLang="en-US" b="1" dirty="0">
                <a:latin typeface="Twinkl" pitchFamily="2" charset="0"/>
              </a:rPr>
              <a:t>five</a:t>
            </a:r>
            <a:r>
              <a:rPr lang="en-GB" altLang="en-US" dirty="0">
                <a:latin typeface="Twinkl" pitchFamily="2" charset="0"/>
              </a:rPr>
              <a:t> food groups.</a:t>
            </a:r>
          </a:p>
          <a:p>
            <a:pPr algn="ctr" eaLnBrk="1" hangingPunct="1">
              <a:lnSpc>
                <a:spcPct val="150000"/>
              </a:lnSpc>
              <a:spcBef>
                <a:spcPct val="0"/>
              </a:spcBef>
              <a:buFontTx/>
              <a:buNone/>
            </a:pPr>
            <a:r>
              <a:rPr lang="en-GB" altLang="en-US" dirty="0">
                <a:latin typeface="Twinkl" pitchFamily="2" charset="0"/>
              </a:rPr>
              <a:t>How many of the food groups can you remember? </a:t>
            </a:r>
          </a:p>
          <a:p>
            <a:pPr algn="ctr" eaLnBrk="1" hangingPunct="1">
              <a:lnSpc>
                <a:spcPct val="150000"/>
              </a:lnSpc>
              <a:spcBef>
                <a:spcPct val="0"/>
              </a:spcBef>
              <a:buFontTx/>
              <a:buNone/>
            </a:pPr>
            <a:r>
              <a:rPr lang="en-GB" altLang="en-US" dirty="0">
                <a:latin typeface="Twinkl" pitchFamily="2" charset="0"/>
              </a:rPr>
              <a:t>Look carefully at the information and see if you can remember the names.</a:t>
            </a:r>
          </a:p>
        </p:txBody>
      </p:sp>
      <p:pic>
        <p:nvPicPr>
          <p:cNvPr id="133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1811331"/>
            <a:ext cx="44831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a:xfrm>
            <a:off x="755650" y="5500534"/>
            <a:ext cx="7632700" cy="546404"/>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Well done!</a:t>
            </a:r>
          </a:p>
        </p:txBody>
      </p:sp>
      <p:sp>
        <p:nvSpPr>
          <p:cNvPr id="12" name="Title 5"/>
          <p:cNvSpPr txBox="1">
            <a:spLocks/>
          </p:cNvSpPr>
          <p:nvPr/>
        </p:nvSpPr>
        <p:spPr>
          <a:xfrm>
            <a:off x="750887" y="5411788"/>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How many did you get correct?</a:t>
            </a:r>
          </a:p>
        </p:txBody>
      </p:sp>
      <p:sp>
        <p:nvSpPr>
          <p:cNvPr id="13" name="Title 5"/>
          <p:cNvSpPr txBox="1">
            <a:spLocks/>
          </p:cNvSpPr>
          <p:nvPr/>
        </p:nvSpPr>
        <p:spPr>
          <a:xfrm>
            <a:off x="746124" y="5399088"/>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Are there any groups you were confused by? Which ones? Why?</a:t>
            </a:r>
          </a:p>
        </p:txBody>
      </p:sp>
      <p:sp>
        <p:nvSpPr>
          <p:cNvPr id="15363" name="Title 5"/>
          <p:cNvSpPr>
            <a:spLocks noGrp="1"/>
          </p:cNvSpPr>
          <p:nvPr>
            <p:ph type="title"/>
          </p:nvPr>
        </p:nvSpPr>
        <p:spPr>
          <a:xfrm>
            <a:off x="457200" y="658813"/>
            <a:ext cx="8220075" cy="631825"/>
          </a:xfrm>
        </p:spPr>
        <p:txBody>
          <a:bodyPr>
            <a:normAutofit fontScale="90000"/>
          </a:bodyPr>
          <a:lstStyle/>
          <a:p>
            <a:pPr eaLnBrk="1" hangingPunct="1">
              <a:defRPr/>
            </a:pPr>
            <a:r>
              <a:rPr lang="en-GB" altLang="en-US" dirty="0">
                <a:latin typeface="Twinkl" pitchFamily="2" charset="0"/>
              </a:rPr>
              <a:t>Human Food</a:t>
            </a:r>
          </a:p>
        </p:txBody>
      </p:sp>
      <p:sp>
        <p:nvSpPr>
          <p:cNvPr id="14344" name="Title 5"/>
          <p:cNvSpPr>
            <a:spLocks/>
          </p:cNvSpPr>
          <p:nvPr/>
        </p:nvSpPr>
        <p:spPr bwMode="auto">
          <a:xfrm>
            <a:off x="457200" y="1265238"/>
            <a:ext cx="8220075" cy="407987"/>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GB" altLang="en-US">
                <a:latin typeface="Twinkl" pitchFamily="2" charset="0"/>
              </a:rPr>
              <a:t>What kind of foods do humans need?</a:t>
            </a:r>
          </a:p>
        </p:txBody>
      </p:sp>
      <p:sp>
        <p:nvSpPr>
          <p:cNvPr id="24" name="Title 5"/>
          <p:cNvSpPr txBox="1">
            <a:spLocks/>
          </p:cNvSpPr>
          <p:nvPr/>
        </p:nvSpPr>
        <p:spPr>
          <a:xfrm>
            <a:off x="750887" y="5405438"/>
            <a:ext cx="7632700" cy="587375"/>
          </a:xfrm>
          <a:prstGeom prst="roundRect">
            <a:avLst>
              <a:gd name="adj" fmla="val 0"/>
            </a:avLst>
          </a:prstGeom>
          <a:solidFill>
            <a:srgbClr val="C0DFC3"/>
          </a:solidFill>
          <a:ln w="12700">
            <a:solidFill>
              <a:srgbClr val="11743A"/>
            </a:solidFill>
          </a:ln>
        </p:spPr>
        <p:txBody>
          <a:bodyPr lIns="108000" tIns="108000" rIns="108000" bIns="108000" anchor="ctr">
            <a:spAutoFit/>
          </a:bodyPr>
          <a:lstStyle>
            <a:lvl1pPr algn="l" defTabSz="914400" rtl="0" eaLnBrk="1" latinLnBrk="0" hangingPunct="1">
              <a:lnSpc>
                <a:spcPct val="90000"/>
              </a:lnSpc>
              <a:spcBef>
                <a:spcPct val="0"/>
              </a:spcBef>
              <a:buNone/>
              <a:defRPr sz="4000" b="1" kern="1200">
                <a:solidFill>
                  <a:srgbClr val="1C1C1C"/>
                </a:solidFill>
                <a:latin typeface="Sassoon Infant Md" panose="02000603050000020003" pitchFamily="50" charset="0"/>
                <a:ea typeface="+mj-ea"/>
                <a:cs typeface="+mj-cs"/>
              </a:defRPr>
            </a:lvl1pPr>
          </a:lstStyle>
          <a:p>
            <a:pPr fontAlgn="auto">
              <a:lnSpc>
                <a:spcPct val="150000"/>
              </a:lnSpc>
              <a:spcBef>
                <a:spcPts val="0"/>
              </a:spcBef>
              <a:spcAft>
                <a:spcPts val="0"/>
              </a:spcAft>
              <a:defRPr/>
            </a:pPr>
            <a:r>
              <a:rPr lang="en-GB" altLang="en-US" sz="1600" b="0" dirty="0">
                <a:latin typeface="Twinkl" pitchFamily="2" charset="0"/>
                <a:ea typeface="+mn-ea"/>
                <a:cs typeface="+mn-cs"/>
              </a:rPr>
              <a:t>Why do you think foods that are high in sugar and/or fat are not a food group?</a:t>
            </a:r>
          </a:p>
        </p:txBody>
      </p:sp>
      <p:sp>
        <p:nvSpPr>
          <p:cNvPr id="3" name="TextBox 2"/>
          <p:cNvSpPr txBox="1">
            <a:spLocks noChangeArrowheads="1"/>
          </p:cNvSpPr>
          <p:nvPr/>
        </p:nvSpPr>
        <p:spPr bwMode="auto">
          <a:xfrm>
            <a:off x="755650" y="1785938"/>
            <a:ext cx="2605088" cy="3173412"/>
          </a:xfrm>
          <a:prstGeom prst="rect">
            <a:avLst/>
          </a:prstGeom>
          <a:solidFill>
            <a:schemeClr val="bg1"/>
          </a:solidFill>
          <a:ln w="19050">
            <a:solidFill>
              <a:srgbClr val="51B367"/>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0D9146"/>
                </a:solidFill>
                <a:latin typeface="Twinkl" pitchFamily="2" charset="0"/>
              </a:rPr>
              <a:t>Fruit and vegetables</a:t>
            </a:r>
          </a:p>
          <a:p>
            <a:r>
              <a:rPr lang="en-GB" altLang="en-US" sz="1600">
                <a:latin typeface="Twinkl" pitchFamily="2" charset="0"/>
              </a:rPr>
              <a:t>Aim to eat 5 a day! Dried, frozen and tinned fruits and vegetables count as well as fruit juices. Important as sources of vitamins and minerals which reduce your risk of disease and keep you healthy. Limit fruit juice and/or smoothies to 150ml a day.</a:t>
            </a:r>
          </a:p>
        </p:txBody>
      </p:sp>
      <p:sp>
        <p:nvSpPr>
          <p:cNvPr id="16" name="TextBox 15"/>
          <p:cNvSpPr txBox="1">
            <a:spLocks noChangeArrowheads="1"/>
          </p:cNvSpPr>
          <p:nvPr/>
        </p:nvSpPr>
        <p:spPr bwMode="auto">
          <a:xfrm>
            <a:off x="755650" y="1785938"/>
            <a:ext cx="2605088" cy="1449387"/>
          </a:xfrm>
          <a:prstGeom prst="rect">
            <a:avLst/>
          </a:prstGeom>
          <a:solidFill>
            <a:schemeClr val="bg1"/>
          </a:solidFill>
          <a:ln w="19050">
            <a:solidFill>
              <a:srgbClr val="F9BE18"/>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CD9905"/>
                </a:solidFill>
                <a:latin typeface="Twinkl" pitchFamily="2" charset="0"/>
              </a:rPr>
              <a:t>Potatoes, bread, rice, pasta and other starchy carbohydrates</a:t>
            </a:r>
          </a:p>
          <a:p>
            <a:r>
              <a:rPr lang="en-GB" altLang="en-US" sz="1600">
                <a:latin typeface="Twinkl" pitchFamily="2" charset="0"/>
              </a:rPr>
              <a:t>These are important for giving us energy.</a:t>
            </a:r>
          </a:p>
        </p:txBody>
      </p:sp>
      <p:sp>
        <p:nvSpPr>
          <p:cNvPr id="18" name="TextBox 17"/>
          <p:cNvSpPr txBox="1">
            <a:spLocks noChangeArrowheads="1"/>
          </p:cNvSpPr>
          <p:nvPr/>
        </p:nvSpPr>
        <p:spPr bwMode="auto">
          <a:xfrm>
            <a:off x="755650" y="1785938"/>
            <a:ext cx="2605088" cy="957262"/>
          </a:xfrm>
          <a:prstGeom prst="rect">
            <a:avLst/>
          </a:prstGeom>
          <a:solidFill>
            <a:schemeClr val="bg1"/>
          </a:solidFill>
          <a:ln w="19050">
            <a:solidFill>
              <a:srgbClr val="B4A7CA"/>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6B2D88"/>
                </a:solidFill>
                <a:latin typeface="Twinkl" pitchFamily="2" charset="0"/>
              </a:rPr>
              <a:t>Oil and spreads</a:t>
            </a:r>
          </a:p>
          <a:p>
            <a:r>
              <a:rPr lang="en-GB" altLang="en-US" sz="1600">
                <a:latin typeface="Twinkl" pitchFamily="2" charset="0"/>
              </a:rPr>
              <a:t>Choose unsaturated oils and use in small amounts.</a:t>
            </a:r>
          </a:p>
        </p:txBody>
      </p:sp>
      <p:sp>
        <p:nvSpPr>
          <p:cNvPr id="17" name="TextBox 16"/>
          <p:cNvSpPr txBox="1">
            <a:spLocks noChangeArrowheads="1"/>
          </p:cNvSpPr>
          <p:nvPr/>
        </p:nvSpPr>
        <p:spPr bwMode="auto">
          <a:xfrm>
            <a:off x="755650" y="1785938"/>
            <a:ext cx="2605088" cy="957262"/>
          </a:xfrm>
          <a:prstGeom prst="rect">
            <a:avLst/>
          </a:prstGeom>
          <a:solidFill>
            <a:schemeClr val="bg1"/>
          </a:solidFill>
          <a:ln w="19050">
            <a:solidFill>
              <a:srgbClr val="67A2D8"/>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0377BC"/>
                </a:solidFill>
                <a:latin typeface="Twinkl" pitchFamily="2" charset="0"/>
              </a:rPr>
              <a:t>Dairy and alternatives</a:t>
            </a:r>
          </a:p>
          <a:p>
            <a:r>
              <a:rPr lang="en-GB" altLang="en-US" sz="1600">
                <a:latin typeface="Twinkl" pitchFamily="2" charset="0"/>
              </a:rPr>
              <a:t>These are important for strong teeth and bones.</a:t>
            </a:r>
          </a:p>
        </p:txBody>
      </p:sp>
      <p:sp>
        <p:nvSpPr>
          <p:cNvPr id="19" name="TextBox 18"/>
          <p:cNvSpPr txBox="1">
            <a:spLocks noChangeArrowheads="1"/>
          </p:cNvSpPr>
          <p:nvPr/>
        </p:nvSpPr>
        <p:spPr bwMode="auto">
          <a:xfrm>
            <a:off x="755650" y="1785938"/>
            <a:ext cx="2605088" cy="2435225"/>
          </a:xfrm>
          <a:prstGeom prst="rect">
            <a:avLst/>
          </a:prstGeom>
          <a:solidFill>
            <a:schemeClr val="bg1"/>
          </a:solidFill>
          <a:ln w="19050">
            <a:solidFill>
              <a:srgbClr val="E7BBBB"/>
            </a:solidFill>
            <a:miter lim="800000"/>
            <a:headEnd/>
            <a:tailEnd/>
          </a:ln>
        </p:spPr>
        <p:txBody>
          <a:bodyPr lIns="108000" tIns="108000" rIns="108000" bIns="108000">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eaLnBrk="0" fontAlgn="base" hangingPunct="0">
              <a:spcBef>
                <a:spcPct val="0"/>
              </a:spcBef>
              <a:spcAft>
                <a:spcPct val="0"/>
              </a:spcAft>
              <a:defRPr>
                <a:solidFill>
                  <a:schemeClr val="tx1"/>
                </a:solidFill>
                <a:latin typeface="Sassoon Infant Rg" panose="02000503030000020003" pitchFamily="50" charset="0"/>
              </a:defRPr>
            </a:lvl6pPr>
            <a:lvl7pPr marL="2971800" indent="-228600" eaLnBrk="0" fontAlgn="base" hangingPunct="0">
              <a:spcBef>
                <a:spcPct val="0"/>
              </a:spcBef>
              <a:spcAft>
                <a:spcPct val="0"/>
              </a:spcAft>
              <a:defRPr>
                <a:solidFill>
                  <a:schemeClr val="tx1"/>
                </a:solidFill>
                <a:latin typeface="Sassoon Infant Rg" panose="02000503030000020003" pitchFamily="50" charset="0"/>
              </a:defRPr>
            </a:lvl7pPr>
            <a:lvl8pPr marL="3429000" indent="-228600" eaLnBrk="0" fontAlgn="base" hangingPunct="0">
              <a:spcBef>
                <a:spcPct val="0"/>
              </a:spcBef>
              <a:spcAft>
                <a:spcPct val="0"/>
              </a:spcAft>
              <a:defRPr>
                <a:solidFill>
                  <a:schemeClr val="tx1"/>
                </a:solidFill>
                <a:latin typeface="Sassoon Infant Rg" panose="02000503030000020003" pitchFamily="50" charset="0"/>
              </a:defRPr>
            </a:lvl8pPr>
            <a:lvl9pPr marL="3886200" indent="-228600" eaLnBrk="0" fontAlgn="base" hangingPunct="0">
              <a:spcBef>
                <a:spcPct val="0"/>
              </a:spcBef>
              <a:spcAft>
                <a:spcPct val="0"/>
              </a:spcAft>
              <a:defRPr>
                <a:solidFill>
                  <a:schemeClr val="tx1"/>
                </a:solidFill>
                <a:latin typeface="Sassoon Infant Rg" panose="02000503030000020003" pitchFamily="50" charset="0"/>
              </a:defRPr>
            </a:lvl9pPr>
          </a:lstStyle>
          <a:p>
            <a:r>
              <a:rPr lang="en-GB" altLang="en-US" sz="1600" b="1">
                <a:solidFill>
                  <a:srgbClr val="E61A75"/>
                </a:solidFill>
                <a:latin typeface="Twinkl" pitchFamily="2" charset="0"/>
              </a:rPr>
              <a:t>Beans, pulses, fish, eggs, meat and other proteins</a:t>
            </a:r>
          </a:p>
          <a:p>
            <a:r>
              <a:rPr lang="en-GB" altLang="en-US" sz="1600">
                <a:latin typeface="Twinkl" pitchFamily="2" charset="0"/>
              </a:rPr>
              <a:t>These are very important for helping us grow and build muscles. Try to eat 2 portions of fish a week and try to reduce intake of red and processed meat.</a:t>
            </a:r>
          </a:p>
        </p:txBody>
      </p:sp>
      <p:pic>
        <p:nvPicPr>
          <p:cNvPr id="1435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9063" y="1768321"/>
            <a:ext cx="5900737"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xit" presetSubtype="0" fill="hold" grpId="1"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xit" presetSubtype="0" fill="hold" grpId="1"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xit" presetSubtype="0" fill="hold" grpId="1"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animBg="1"/>
      <p:bldP spid="24" grpId="0" animBg="1"/>
      <p:bldP spid="3" grpId="0" animBg="1"/>
      <p:bldP spid="3" grpId="1" animBg="1"/>
      <p:bldP spid="16" grpId="0" animBg="1"/>
      <p:bldP spid="16" grpId="1" animBg="1"/>
      <p:bldP spid="18" grpId="0" animBg="1"/>
      <p:bldP spid="18" grpId="1" animBg="1"/>
      <p:bldP spid="17" grpId="0" animBg="1"/>
      <p:bldP spid="17" grpId="1" animBg="1"/>
      <p:bldP spid="19" grpId="0" animBg="1"/>
      <p:bldP spid="19" grpId="1" animBg="1"/>
    </p:bld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1842</TotalTime>
  <Words>683</Words>
  <Application>Microsoft Office PowerPoint</Application>
  <PresentationFormat>On-screen Show (4:3)</PresentationFormat>
  <Paragraphs>76</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Roboto</vt:lpstr>
      <vt:lpstr>Sassoon Infant Md</vt:lpstr>
      <vt:lpstr>Arial</vt:lpstr>
      <vt:lpstr>BPreplay</vt:lpstr>
      <vt:lpstr>Calibri</vt:lpstr>
      <vt:lpstr>Twinkl</vt:lpstr>
      <vt:lpstr>Sassoon Infant Rg</vt:lpstr>
      <vt:lpstr>Office Theme</vt:lpstr>
      <vt:lpstr>Science</vt:lpstr>
      <vt:lpstr>PowerPoint Presentation</vt:lpstr>
      <vt:lpstr>PowerPoint Presentation</vt:lpstr>
      <vt:lpstr>Living Things and Food</vt:lpstr>
      <vt:lpstr>PowerPoint Presentation</vt:lpstr>
      <vt:lpstr>PowerPoint Presentation</vt:lpstr>
      <vt:lpstr>PowerPoint Presentation</vt:lpstr>
      <vt:lpstr>Human Food</vt:lpstr>
      <vt:lpstr>Human Food</vt:lpstr>
      <vt:lpstr>Food Groups</vt:lpstr>
      <vt:lpstr>Key Question number 2</vt:lpstr>
      <vt:lpstr>Types of Nutrients</vt:lpstr>
      <vt:lpstr>Types of Nutrients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Ann Lewis</cp:lastModifiedBy>
  <cp:revision>166</cp:revision>
  <dcterms:created xsi:type="dcterms:W3CDTF">2014-10-01T16:09:27Z</dcterms:created>
  <dcterms:modified xsi:type="dcterms:W3CDTF">2021-01-11T20:30:32Z</dcterms:modified>
</cp:coreProperties>
</file>