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Lst>
  <p:notesMasterIdLst>
    <p:notesMasterId r:id="rId21"/>
  </p:notesMasterIdLst>
  <p:sldIdLst>
    <p:sldId id="256" r:id="rId2"/>
    <p:sldId id="260" r:id="rId3"/>
    <p:sldId id="277" r:id="rId4"/>
    <p:sldId id="280" r:id="rId5"/>
    <p:sldId id="257" r:id="rId6"/>
    <p:sldId id="279" r:id="rId7"/>
    <p:sldId id="282" r:id="rId8"/>
    <p:sldId id="269" r:id="rId9"/>
    <p:sldId id="258" r:id="rId10"/>
    <p:sldId id="259" r:id="rId11"/>
    <p:sldId id="261" r:id="rId12"/>
    <p:sldId id="267" r:id="rId13"/>
    <p:sldId id="268" r:id="rId14"/>
    <p:sldId id="285" r:id="rId15"/>
    <p:sldId id="283" r:id="rId16"/>
    <p:sldId id="284" r:id="rId17"/>
    <p:sldId id="276" r:id="rId18"/>
    <p:sldId id="286" r:id="rId19"/>
    <p:sldId id="273"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00FF00"/>
    <a:srgbClr val="6600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22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9BAFB7A4-BEBF-4FC0-B6FB-BEED704A62EF}" type="datetimeFigureOut">
              <a:rPr lang="en-GB"/>
              <a:pPr>
                <a:defRPr/>
              </a:pPr>
              <a:t>25/09/2020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556FDA9-2675-41CA-9E6A-4C9EFF6D143D}"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4927467-8146-4811-8690-0CC6C4AFAAF4}" type="slidenum">
              <a:rPr lang="en-GB"/>
              <a:pPr fontAlgn="base">
                <a:spcBef>
                  <a:spcPct val="0"/>
                </a:spcBef>
                <a:spcAft>
                  <a:spcPct val="0"/>
                </a:spcAft>
              </a:pPr>
              <a:t>12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DC33F66-9C6E-454A-A126-9D81E264C426}" type="slidenum">
              <a:rPr lang="en-GB"/>
              <a:pPr fontAlgn="base">
                <a:spcBef>
                  <a:spcPct val="0"/>
                </a:spcBef>
                <a:spcAft>
                  <a:spcPct val="0"/>
                </a:spcAft>
              </a:pPr>
              <a:t>13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9874"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endParaRPr lang="en-US"/>
          </a:p>
        </p:txBody>
      </p:sp>
      <p:sp>
        <p:nvSpPr>
          <p:cNvPr id="79875"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000000"/>
                  </a:outerShdw>
                </a:effectLst>
              </a:defRPr>
            </a:lvl1pPr>
          </a:lstStyle>
          <a:p>
            <a:r>
              <a:rPr lang="en-US"/>
              <a:t>Click to edit Master title style</a:t>
            </a:r>
          </a:p>
        </p:txBody>
      </p:sp>
      <p:sp>
        <p:nvSpPr>
          <p:cNvPr id="79876"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FFFFFF"/>
                  </a:outerShdw>
                </a:effectLst>
              </a:defRPr>
            </a:lvl1pPr>
          </a:lstStyle>
          <a:p>
            <a:r>
              <a:rPr lang="en-US"/>
              <a:t>Click to edit Master subtitle style</a:t>
            </a:r>
          </a:p>
        </p:txBody>
      </p:sp>
      <p:sp>
        <p:nvSpPr>
          <p:cNvPr id="79877" name="Rectangle 5"/>
          <p:cNvSpPr>
            <a:spLocks noGrp="1" noChangeArrowheads="1"/>
          </p:cNvSpPr>
          <p:nvPr>
            <p:ph type="dt" sz="half" idx="2"/>
          </p:nvPr>
        </p:nvSpPr>
        <p:spPr>
          <a:xfrm>
            <a:off x="685800" y="6248400"/>
            <a:ext cx="1905000" cy="457200"/>
          </a:xfrm>
        </p:spPr>
        <p:txBody>
          <a:bodyPr/>
          <a:lstStyle>
            <a:lvl1pPr>
              <a:defRPr/>
            </a:lvl1pPr>
          </a:lstStyle>
          <a:p>
            <a:fld id="{32E0F859-4BD5-4FF3-BD98-95E6F1DE6F60}" type="datetimeFigureOut">
              <a:rPr lang="en-GB"/>
              <a:pPr/>
              <a:t>25/09/2020</a:t>
            </a:fld>
            <a:endParaRPr lang="en-US"/>
          </a:p>
        </p:txBody>
      </p:sp>
      <p:sp>
        <p:nvSpPr>
          <p:cNvPr id="79878" name="Rectangle 6"/>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79879" name="Rectangle 7"/>
          <p:cNvSpPr>
            <a:spLocks noGrp="1" noChangeArrowheads="1"/>
          </p:cNvSpPr>
          <p:nvPr>
            <p:ph type="sldNum" sz="quarter" idx="4"/>
          </p:nvPr>
        </p:nvSpPr>
        <p:spPr>
          <a:xfrm>
            <a:off x="6553200" y="6248400"/>
            <a:ext cx="1905000" cy="457200"/>
          </a:xfrm>
        </p:spPr>
        <p:txBody>
          <a:bodyPr/>
          <a:lstStyle>
            <a:lvl1pPr>
              <a:defRPr/>
            </a:lvl1pPr>
          </a:lstStyle>
          <a:p>
            <a:fld id="{0D552B1C-8C66-4CED-AB09-F78AC5E8FE21}" type="slidenum">
              <a:rPr lang="en-US"/>
              <a:pPr/>
              <a:t>‹#›</a:t>
            </a:fld>
            <a:endParaRPr lang="en-US"/>
          </a:p>
        </p:txBody>
      </p:sp>
      <p:grpSp>
        <p:nvGrpSpPr>
          <p:cNvPr id="79880" name="Group 8"/>
          <p:cNvGrpSpPr>
            <a:grpSpLocks/>
          </p:cNvGrpSpPr>
          <p:nvPr/>
        </p:nvGrpSpPr>
        <p:grpSpPr bwMode="auto">
          <a:xfrm>
            <a:off x="195263" y="234950"/>
            <a:ext cx="3787775" cy="1778000"/>
            <a:chOff x="123" y="148"/>
            <a:chExt cx="2386" cy="1120"/>
          </a:xfrm>
        </p:grpSpPr>
        <p:sp>
          <p:nvSpPr>
            <p:cNvPr id="79881" name="Freeform 9"/>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endParaRPr lang="en-US"/>
            </a:p>
          </p:txBody>
        </p:sp>
        <p:sp>
          <p:nvSpPr>
            <p:cNvPr id="79882" name="Freeform 10"/>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endParaRPr lang="en-US"/>
            </a:p>
          </p:txBody>
        </p:sp>
        <p:sp>
          <p:nvSpPr>
            <p:cNvPr id="79883" name="Freeform 11"/>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en-US"/>
            </a:p>
          </p:txBody>
        </p:sp>
        <p:grpSp>
          <p:nvGrpSpPr>
            <p:cNvPr id="79884" name="Group 12"/>
            <p:cNvGrpSpPr>
              <a:grpSpLocks/>
            </p:cNvGrpSpPr>
            <p:nvPr userDrawn="1"/>
          </p:nvGrpSpPr>
          <p:grpSpPr bwMode="auto">
            <a:xfrm>
              <a:off x="123" y="148"/>
              <a:ext cx="2386" cy="1081"/>
              <a:chOff x="123" y="148"/>
              <a:chExt cx="2386" cy="1081"/>
            </a:xfrm>
          </p:grpSpPr>
          <p:sp>
            <p:nvSpPr>
              <p:cNvPr id="79885" name="Freeform 13"/>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en-US"/>
              </a:p>
            </p:txBody>
          </p:sp>
          <p:sp>
            <p:nvSpPr>
              <p:cNvPr id="79886" name="Freeform 14"/>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en-US"/>
              </a:p>
            </p:txBody>
          </p:sp>
          <p:sp>
            <p:nvSpPr>
              <p:cNvPr id="79887" name="Freeform 15"/>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en-US"/>
              </a:p>
            </p:txBody>
          </p:sp>
          <p:sp>
            <p:nvSpPr>
              <p:cNvPr id="79888" name="Freeform 16"/>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en-US"/>
              </a:p>
            </p:txBody>
          </p:sp>
          <p:sp>
            <p:nvSpPr>
              <p:cNvPr id="79889" name="Freeform 17"/>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en-US"/>
              </a:p>
            </p:txBody>
          </p:sp>
        </p:grpSp>
      </p:grpSp>
      <p:grpSp>
        <p:nvGrpSpPr>
          <p:cNvPr id="79890" name="Group 18"/>
          <p:cNvGrpSpPr>
            <a:grpSpLocks/>
          </p:cNvGrpSpPr>
          <p:nvPr/>
        </p:nvGrpSpPr>
        <p:grpSpPr bwMode="auto">
          <a:xfrm>
            <a:off x="7915275" y="4368800"/>
            <a:ext cx="742950" cy="1058863"/>
            <a:chOff x="4986" y="2752"/>
            <a:chExt cx="468" cy="667"/>
          </a:xfrm>
        </p:grpSpPr>
        <p:sp>
          <p:nvSpPr>
            <p:cNvPr id="79891" name="Freeform 19"/>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endParaRPr lang="en-US"/>
            </a:p>
          </p:txBody>
        </p:sp>
        <p:sp>
          <p:nvSpPr>
            <p:cNvPr id="79892" name="Freeform 20"/>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endParaRPr lang="en-US"/>
            </a:p>
          </p:txBody>
        </p:sp>
        <p:sp>
          <p:nvSpPr>
            <p:cNvPr id="79893" name="Freeform 21"/>
            <p:cNvSpPr>
              <a:spLocks/>
            </p:cNvSpPr>
            <p:nvPr userDrawn="1"/>
          </p:nvSpPr>
          <p:spPr bwMode="auto">
            <a:xfrm rot="7320404">
              <a:off x="5000" y="2912"/>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en-US"/>
            </a:p>
          </p:txBody>
        </p:sp>
        <p:grpSp>
          <p:nvGrpSpPr>
            <p:cNvPr id="79894" name="Group 22"/>
            <p:cNvGrpSpPr>
              <a:grpSpLocks/>
            </p:cNvGrpSpPr>
            <p:nvPr userDrawn="1"/>
          </p:nvGrpSpPr>
          <p:grpSpPr bwMode="auto">
            <a:xfrm>
              <a:off x="4986" y="2752"/>
              <a:ext cx="468" cy="667"/>
              <a:chOff x="4986" y="2752"/>
              <a:chExt cx="468" cy="667"/>
            </a:xfrm>
          </p:grpSpPr>
          <p:sp>
            <p:nvSpPr>
              <p:cNvPr id="79895" name="Freeform 23"/>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en-US"/>
              </a:p>
            </p:txBody>
          </p:sp>
          <p:sp>
            <p:nvSpPr>
              <p:cNvPr id="79896" name="Freeform 24"/>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en-US"/>
              </a:p>
            </p:txBody>
          </p:sp>
          <p:sp>
            <p:nvSpPr>
              <p:cNvPr id="79897" name="Freeform 25"/>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en-US"/>
              </a:p>
            </p:txBody>
          </p:sp>
          <p:sp>
            <p:nvSpPr>
              <p:cNvPr id="79898" name="Freeform 26"/>
              <p:cNvSpPr>
                <a:spLocks/>
              </p:cNvSpPr>
              <p:nvPr userDrawn="1"/>
            </p:nvSpPr>
            <p:spPr bwMode="auto">
              <a:xfrm rot="7320404">
                <a:off x="5363" y="2874"/>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en-US"/>
              </a:p>
            </p:txBody>
          </p:sp>
          <p:sp>
            <p:nvSpPr>
              <p:cNvPr id="79899" name="Freeform 27"/>
              <p:cNvSpPr>
                <a:spLocks/>
              </p:cNvSpPr>
              <p:nvPr userDrawn="1"/>
            </p:nvSpPr>
            <p:spPr bwMode="auto">
              <a:xfrm rot="7320404">
                <a:off x="5136"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en-US"/>
              </a:p>
            </p:txBody>
          </p:sp>
        </p:grpSp>
      </p:grpSp>
      <p:sp>
        <p:nvSpPr>
          <p:cNvPr id="79900"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endParaRPr lang="en-US"/>
          </a:p>
        </p:txBody>
      </p:sp>
      <p:sp>
        <p:nvSpPr>
          <p:cNvPr id="79901"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065F616C-CD62-46C6-B5CA-3772A651A93F}" type="datetimeFigureOut">
              <a:rPr lang="en-GB"/>
              <a:pPr/>
              <a:t>25/09/2020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BB78D2F-CA66-4AE8-B4D0-7CB00330C42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BAACAC4-718F-47F2-A8CA-856591F3ADDE}" type="datetimeFigureOut">
              <a:rPr lang="en-GB"/>
              <a:pPr/>
              <a:t>25/09/2020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C68B1E7-82EC-48E1-A111-B344E31617A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B38D7C3-D954-4DF7-B711-CAF38292E4A4}" type="datetimeFigureOut">
              <a:rPr lang="en-GB"/>
              <a:pPr/>
              <a:t>25/09/2020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6BD664A-C992-4421-997B-932D13A060C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0477A150-8B36-48EA-A807-3E1784199A14}" type="datetimeFigureOut">
              <a:rPr lang="en-GB"/>
              <a:pPr/>
              <a:t>25/09/2020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392F842-4C50-43BE-ACF8-E26D43C5CED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091DFB85-69F9-4613-9D68-58DFABBC1C76}" type="datetimeFigureOut">
              <a:rPr lang="en-GB"/>
              <a:pPr/>
              <a:t>25/09/2020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23FD56A-81B4-4B9B-9399-FF03FD8CDE4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B1C44125-CD46-4472-A203-4DFE295B4E5A}" type="datetimeFigureOut">
              <a:rPr lang="en-GB"/>
              <a:pPr/>
              <a:t>25/09/2020</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4D99418-98C5-4388-842E-CF74120D224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1EE7E4D5-DB1B-419F-9891-DDC0566DCB6B}" type="datetimeFigureOut">
              <a:rPr lang="en-GB"/>
              <a:pPr/>
              <a:t>25/09/2020</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B127EF4-4F28-484D-BAAA-D163441514D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B2C550F-AADC-4384-B76B-DAA881BD57FE}" type="datetimeFigureOut">
              <a:rPr lang="en-GB"/>
              <a:pPr/>
              <a:t>25/09/2020</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E9211B5-0B67-489B-A494-E6A790982BC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63F583BE-46AA-4C48-869A-49096EE641D6}" type="datetimeFigureOut">
              <a:rPr lang="en-GB"/>
              <a:pPr/>
              <a:t>25/09/2020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B59619E-92F2-42F6-9EB5-9DC439EAD0E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071AEB69-455F-4308-854E-611C98272D25}" type="datetimeFigureOut">
              <a:rPr lang="en-GB"/>
              <a:pPr/>
              <a:t>25/09/2020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CB97D65-E616-466D-B20F-C32D68D0E9B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78850" name="Freeform 2"/>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endParaRPr lang="en-US"/>
          </a:p>
        </p:txBody>
      </p:sp>
      <p:sp>
        <p:nvSpPr>
          <p:cNvPr id="78851"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8852"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8853"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mn-lt"/>
              </a:defRPr>
            </a:lvl1pPr>
          </a:lstStyle>
          <a:p>
            <a:fld id="{F8BCD388-E345-417C-8E22-CFDBBF99DC09}" type="datetimeFigureOut">
              <a:rPr lang="en-GB"/>
              <a:pPr/>
              <a:t>25/09/2020</a:t>
            </a:fld>
            <a:endParaRPr lang="en-US"/>
          </a:p>
        </p:txBody>
      </p:sp>
      <p:sp>
        <p:nvSpPr>
          <p:cNvPr id="78854"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78855"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mn-lt"/>
              </a:defRPr>
            </a:lvl1pPr>
          </a:lstStyle>
          <a:p>
            <a:fld id="{58C821F8-1758-4854-BC00-BD4B50E0FD10}" type="slidenum">
              <a:rPr lang="en-US"/>
              <a:pPr/>
              <a:t>‹#›</a:t>
            </a:fld>
            <a:endParaRPr lang="en-US"/>
          </a:p>
        </p:txBody>
      </p:sp>
      <p:sp>
        <p:nvSpPr>
          <p:cNvPr id="78856" name="Freeform 8"/>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endParaRPr lang="en-US"/>
          </a:p>
        </p:txBody>
      </p:sp>
      <p:sp>
        <p:nvSpPr>
          <p:cNvPr id="78857" name="Freeform 9"/>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endParaRPr lang="en-US"/>
          </a:p>
        </p:txBody>
      </p:sp>
      <p:grpSp>
        <p:nvGrpSpPr>
          <p:cNvPr id="78858" name="Group 10"/>
          <p:cNvGrpSpPr>
            <a:grpSpLocks/>
          </p:cNvGrpSpPr>
          <p:nvPr/>
        </p:nvGrpSpPr>
        <p:grpSpPr bwMode="auto">
          <a:xfrm>
            <a:off x="7938" y="5540375"/>
            <a:ext cx="1784350" cy="1246188"/>
            <a:chOff x="5" y="3490"/>
            <a:chExt cx="1124" cy="785"/>
          </a:xfrm>
        </p:grpSpPr>
        <p:sp>
          <p:nvSpPr>
            <p:cNvPr id="78859" name="Freeform 11"/>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endParaRPr lang="en-US"/>
            </a:p>
          </p:txBody>
        </p:sp>
        <p:sp>
          <p:nvSpPr>
            <p:cNvPr id="78860" name="Freeform 12"/>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endParaRPr lang="en-US"/>
            </a:p>
          </p:txBody>
        </p:sp>
        <p:sp>
          <p:nvSpPr>
            <p:cNvPr id="78861" name="Freeform 13"/>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endParaRPr lang="en-US"/>
            </a:p>
          </p:txBody>
        </p:sp>
        <p:sp>
          <p:nvSpPr>
            <p:cNvPr id="78862" name="Freeform 14"/>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en-US"/>
            </a:p>
          </p:txBody>
        </p:sp>
        <p:sp>
          <p:nvSpPr>
            <p:cNvPr id="78863" name="Freeform 15"/>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endParaRPr lang="en-US"/>
            </a:p>
          </p:txBody>
        </p:sp>
        <p:sp>
          <p:nvSpPr>
            <p:cNvPr id="78864" name="Freeform 16"/>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endParaRPr lang="en-US"/>
            </a:p>
          </p:txBody>
        </p:sp>
        <p:sp>
          <p:nvSpPr>
            <p:cNvPr id="78865" name="Freeform 17"/>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endParaRPr lang="en-US"/>
            </a:p>
          </p:txBody>
        </p:sp>
        <p:sp>
          <p:nvSpPr>
            <p:cNvPr id="78866" name="Freeform 18"/>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endParaRPr lang="en-US"/>
            </a:p>
          </p:txBody>
        </p:sp>
        <p:sp>
          <p:nvSpPr>
            <p:cNvPr id="78867" name="Freeform 19"/>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endParaRPr lang="en-US"/>
            </a:p>
          </p:txBody>
        </p:sp>
        <p:grpSp>
          <p:nvGrpSpPr>
            <p:cNvPr id="78868" name="Group 20"/>
            <p:cNvGrpSpPr>
              <a:grpSpLocks/>
            </p:cNvGrpSpPr>
            <p:nvPr userDrawn="1"/>
          </p:nvGrpSpPr>
          <p:grpSpPr bwMode="auto">
            <a:xfrm>
              <a:off x="5" y="3490"/>
              <a:ext cx="1124" cy="780"/>
              <a:chOff x="5" y="3490"/>
              <a:chExt cx="1124" cy="780"/>
            </a:xfrm>
          </p:grpSpPr>
          <p:grpSp>
            <p:nvGrpSpPr>
              <p:cNvPr id="78869" name="Group 21"/>
              <p:cNvGrpSpPr>
                <a:grpSpLocks/>
              </p:cNvGrpSpPr>
              <p:nvPr userDrawn="1"/>
            </p:nvGrpSpPr>
            <p:grpSpPr bwMode="auto">
              <a:xfrm>
                <a:off x="499" y="3562"/>
                <a:ext cx="548" cy="708"/>
                <a:chOff x="499" y="3562"/>
                <a:chExt cx="548" cy="708"/>
              </a:xfrm>
            </p:grpSpPr>
            <p:sp>
              <p:nvSpPr>
                <p:cNvPr id="78870" name="Freeform 22"/>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endParaRPr lang="en-US"/>
                </a:p>
              </p:txBody>
            </p:sp>
            <p:sp>
              <p:nvSpPr>
                <p:cNvPr id="78871" name="Freeform 2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endParaRPr lang="en-US"/>
                </a:p>
              </p:txBody>
            </p:sp>
            <p:sp>
              <p:nvSpPr>
                <p:cNvPr id="78872" name="Freeform 24"/>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endParaRPr lang="en-US"/>
                </a:p>
              </p:txBody>
            </p:sp>
          </p:grpSp>
          <p:sp>
            <p:nvSpPr>
              <p:cNvPr id="78873" name="Freeform 25"/>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en-US"/>
              </a:p>
            </p:txBody>
          </p:sp>
          <p:sp>
            <p:nvSpPr>
              <p:cNvPr id="78874" name="Freeform 26"/>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en-US"/>
              </a:p>
            </p:txBody>
          </p:sp>
          <p:sp>
            <p:nvSpPr>
              <p:cNvPr id="78875" name="Freeform 27"/>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endParaRPr lang="en-US"/>
              </a:p>
            </p:txBody>
          </p:sp>
          <p:grpSp>
            <p:nvGrpSpPr>
              <p:cNvPr id="78876" name="Group 28"/>
              <p:cNvGrpSpPr>
                <a:grpSpLocks/>
              </p:cNvGrpSpPr>
              <p:nvPr userDrawn="1"/>
            </p:nvGrpSpPr>
            <p:grpSpPr bwMode="auto">
              <a:xfrm>
                <a:off x="5" y="3490"/>
                <a:ext cx="1124" cy="678"/>
                <a:chOff x="5" y="3490"/>
                <a:chExt cx="1124" cy="678"/>
              </a:xfrm>
            </p:grpSpPr>
            <p:sp>
              <p:nvSpPr>
                <p:cNvPr id="78877" name="Freeform 29"/>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en-US"/>
                </a:p>
              </p:txBody>
            </p:sp>
            <p:sp>
              <p:nvSpPr>
                <p:cNvPr id="78878" name="Freeform 30"/>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en-US"/>
                </a:p>
              </p:txBody>
            </p:sp>
            <p:sp>
              <p:nvSpPr>
                <p:cNvPr id="78879" name="Freeform 31"/>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en-US"/>
                </a:p>
              </p:txBody>
            </p:sp>
            <p:sp>
              <p:nvSpPr>
                <p:cNvPr id="78880" name="Freeform 32"/>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endParaRPr lang="en-US"/>
                </a:p>
              </p:txBody>
            </p:sp>
            <p:sp>
              <p:nvSpPr>
                <p:cNvPr id="78881" name="Freeform 33"/>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endParaRPr lang="en-US"/>
                </a:p>
              </p:txBody>
            </p:sp>
            <p:sp>
              <p:nvSpPr>
                <p:cNvPr id="78882" name="Freeform 3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endParaRPr lang="en-US"/>
                </a:p>
              </p:txBody>
            </p:sp>
            <p:sp>
              <p:nvSpPr>
                <p:cNvPr id="78883" name="Freeform 3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endParaRPr lang="en-US"/>
                </a:p>
              </p:txBody>
            </p:sp>
            <p:sp>
              <p:nvSpPr>
                <p:cNvPr id="78884" name="Freeform 36"/>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endParaRPr lang="en-US"/>
                </a:p>
              </p:txBody>
            </p:sp>
          </p:grpSp>
        </p:grpSp>
      </p:grpSp>
      <p:grpSp>
        <p:nvGrpSpPr>
          <p:cNvPr id="78885" name="Group 37"/>
          <p:cNvGrpSpPr>
            <a:grpSpLocks/>
          </p:cNvGrpSpPr>
          <p:nvPr/>
        </p:nvGrpSpPr>
        <p:grpSpPr bwMode="auto">
          <a:xfrm>
            <a:off x="8680450" y="2116138"/>
            <a:ext cx="385763" cy="4308475"/>
            <a:chOff x="5468" y="1333"/>
            <a:chExt cx="243" cy="2714"/>
          </a:xfrm>
        </p:grpSpPr>
        <p:sp>
          <p:nvSpPr>
            <p:cNvPr id="78886"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endParaRPr lang="en-US"/>
            </a:p>
          </p:txBody>
        </p:sp>
        <p:sp>
          <p:nvSpPr>
            <p:cNvPr id="78887"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endParaRPr lang="en-US"/>
            </a:p>
          </p:txBody>
        </p:sp>
      </p:grpSp>
      <p:grpSp>
        <p:nvGrpSpPr>
          <p:cNvPr id="78888" name="Group 40"/>
          <p:cNvGrpSpPr>
            <a:grpSpLocks/>
          </p:cNvGrpSpPr>
          <p:nvPr/>
        </p:nvGrpSpPr>
        <p:grpSpPr bwMode="auto">
          <a:xfrm>
            <a:off x="7318375" y="90488"/>
            <a:ext cx="2133600" cy="1911350"/>
            <a:chOff x="4610" y="57"/>
            <a:chExt cx="1344" cy="1204"/>
          </a:xfrm>
        </p:grpSpPr>
        <p:grpSp>
          <p:nvGrpSpPr>
            <p:cNvPr id="78889" name="Group 41"/>
            <p:cNvGrpSpPr>
              <a:grpSpLocks/>
            </p:cNvGrpSpPr>
            <p:nvPr userDrawn="1"/>
          </p:nvGrpSpPr>
          <p:grpSpPr bwMode="auto">
            <a:xfrm>
              <a:off x="4610" y="57"/>
              <a:ext cx="1344" cy="1204"/>
              <a:chOff x="4610" y="57"/>
              <a:chExt cx="1344" cy="1204"/>
            </a:xfrm>
          </p:grpSpPr>
          <p:sp>
            <p:nvSpPr>
              <p:cNvPr id="78890" name="Freeform 42"/>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endParaRPr lang="en-US"/>
              </a:p>
            </p:txBody>
          </p:sp>
          <p:grpSp>
            <p:nvGrpSpPr>
              <p:cNvPr id="78891" name="Group 43"/>
              <p:cNvGrpSpPr>
                <a:grpSpLocks/>
              </p:cNvGrpSpPr>
              <p:nvPr userDrawn="1"/>
            </p:nvGrpSpPr>
            <p:grpSpPr bwMode="auto">
              <a:xfrm>
                <a:off x="4610" y="57"/>
                <a:ext cx="1344" cy="985"/>
                <a:chOff x="4610" y="57"/>
                <a:chExt cx="1344" cy="985"/>
              </a:xfrm>
            </p:grpSpPr>
            <p:sp>
              <p:nvSpPr>
                <p:cNvPr id="78892" name="Freeform 44"/>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endParaRPr lang="en-US"/>
                </a:p>
              </p:txBody>
            </p:sp>
            <p:sp>
              <p:nvSpPr>
                <p:cNvPr id="78893" name="Freeform 45"/>
                <p:cNvSpPr>
                  <a:spLocks/>
                </p:cNvSpPr>
                <p:nvPr userDrawn="1"/>
              </p:nvSpPr>
              <p:spPr bwMode="auto">
                <a:xfrm rot="-3172564">
                  <a:off x="5048" y="332"/>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endParaRPr lang="en-US"/>
                </a:p>
              </p:txBody>
            </p:sp>
            <p:sp>
              <p:nvSpPr>
                <p:cNvPr id="78894" name="Freeform 46"/>
                <p:cNvSpPr>
                  <a:spLocks/>
                </p:cNvSpPr>
                <p:nvPr userDrawn="1"/>
              </p:nvSpPr>
              <p:spPr bwMode="auto">
                <a:xfrm rot="-3172564">
                  <a:off x="4858" y="182"/>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endParaRPr lang="en-US"/>
                </a:p>
              </p:txBody>
            </p:sp>
            <p:sp>
              <p:nvSpPr>
                <p:cNvPr id="78895" name="Freeform 47"/>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endParaRPr lang="en-US"/>
                </a:p>
              </p:txBody>
            </p:sp>
            <p:sp>
              <p:nvSpPr>
                <p:cNvPr id="78896" name="Freeform 48"/>
                <p:cNvSpPr>
                  <a:spLocks/>
                </p:cNvSpPr>
                <p:nvPr userDrawn="1"/>
              </p:nvSpPr>
              <p:spPr bwMode="auto">
                <a:xfrm rot="-3172564">
                  <a:off x="5297" y="897"/>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endParaRPr lang="en-US"/>
                </a:p>
              </p:txBody>
            </p:sp>
            <p:sp>
              <p:nvSpPr>
                <p:cNvPr id="78897" name="Freeform 49"/>
                <p:cNvSpPr>
                  <a:spLocks/>
                </p:cNvSpPr>
                <p:nvPr userDrawn="1"/>
              </p:nvSpPr>
              <p:spPr bwMode="auto">
                <a:xfrm rot="-3172564">
                  <a:off x="5253" y="806"/>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endParaRPr lang="en-US"/>
                </a:p>
              </p:txBody>
            </p:sp>
            <p:sp>
              <p:nvSpPr>
                <p:cNvPr id="78898" name="Freeform 50"/>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endParaRPr lang="en-US"/>
                </a:p>
              </p:txBody>
            </p:sp>
            <p:sp>
              <p:nvSpPr>
                <p:cNvPr id="78899" name="Freeform 51"/>
                <p:cNvSpPr>
                  <a:spLocks/>
                </p:cNvSpPr>
                <p:nvPr userDrawn="1"/>
              </p:nvSpPr>
              <p:spPr bwMode="auto">
                <a:xfrm rot="-3172564">
                  <a:off x="4948" y="142"/>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endParaRPr lang="en-US"/>
                </a:p>
              </p:txBody>
            </p:sp>
          </p:grpSp>
        </p:grpSp>
        <p:sp>
          <p:nvSpPr>
            <p:cNvPr id="78900"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xStyles>
    <p:titleStyle>
      <a:lvl1pPr algn="ctr" rtl="0" fontAlgn="base">
        <a:spcBef>
          <a:spcPct val="0"/>
        </a:spcBef>
        <a:spcAft>
          <a:spcPct val="0"/>
        </a:spcAft>
        <a:defRPr sz="44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itchFamily="66" charset="0"/>
        </a:defRPr>
      </a:lvl2pPr>
      <a:lvl3pPr algn="ctr" rtl="0" fontAlgn="base">
        <a:spcBef>
          <a:spcPct val="0"/>
        </a:spcBef>
        <a:spcAft>
          <a:spcPct val="0"/>
        </a:spcAft>
        <a:defRPr sz="4400">
          <a:solidFill>
            <a:schemeClr val="tx1"/>
          </a:solidFill>
          <a:latin typeface="Comic Sans MS" pitchFamily="66" charset="0"/>
        </a:defRPr>
      </a:lvl3pPr>
      <a:lvl4pPr algn="ctr" rtl="0" fontAlgn="base">
        <a:spcBef>
          <a:spcPct val="0"/>
        </a:spcBef>
        <a:spcAft>
          <a:spcPct val="0"/>
        </a:spcAft>
        <a:defRPr sz="4400">
          <a:solidFill>
            <a:schemeClr val="tx1"/>
          </a:solidFill>
          <a:latin typeface="Comic Sans MS" pitchFamily="66" charset="0"/>
        </a:defRPr>
      </a:lvl4pPr>
      <a:lvl5pPr algn="ctr" rtl="0" fontAlgn="base">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phonicsplay.co.uk/"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4"/>
          <p:cNvSpPr txBox="1">
            <a:spLocks noChangeArrowheads="1"/>
          </p:cNvSpPr>
          <p:nvPr/>
        </p:nvSpPr>
        <p:spPr bwMode="auto">
          <a:xfrm>
            <a:off x="4211638" y="5805488"/>
            <a:ext cx="4103687" cy="641350"/>
          </a:xfrm>
          <a:prstGeom prst="rect">
            <a:avLst/>
          </a:prstGeom>
          <a:noFill/>
          <a:ln w="9525">
            <a:noFill/>
            <a:miter lim="800000"/>
            <a:headEnd/>
            <a:tailEnd/>
          </a:ln>
        </p:spPr>
        <p:txBody>
          <a:bodyPr>
            <a:spAutoFit/>
          </a:bodyPr>
          <a:lstStyle/>
          <a:p>
            <a:pPr algn="ctr"/>
            <a:r>
              <a:rPr lang="en-GB" sz="3600">
                <a:latin typeface="Comic Sans MS" pitchFamily="66" charset="0"/>
              </a:rPr>
              <a:t>September 2020</a:t>
            </a:r>
          </a:p>
        </p:txBody>
      </p:sp>
      <p:sp>
        <p:nvSpPr>
          <p:cNvPr id="14340" name="WordArt 4"/>
          <p:cNvSpPr>
            <a:spLocks noChangeArrowheads="1" noChangeShapeType="1" noTextEdit="1"/>
          </p:cNvSpPr>
          <p:nvPr/>
        </p:nvSpPr>
        <p:spPr bwMode="auto">
          <a:xfrm>
            <a:off x="539750" y="476250"/>
            <a:ext cx="7777163" cy="3744913"/>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Teaching </a:t>
            </a:r>
          </a:p>
          <a:p>
            <a:pPr algn="ctr"/>
            <a:r>
              <a:rPr lang="en-US"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Reading and Writing</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a:bodyPr>
          <a:lstStyle/>
          <a:p>
            <a:r>
              <a:rPr lang="en-GB" sz="3800">
                <a:solidFill>
                  <a:schemeClr val="tx2"/>
                </a:solidFill>
              </a:rPr>
              <a:t>PHASE 2 – progression</a:t>
            </a:r>
            <a:r>
              <a:rPr lang="en-GB" sz="5600">
                <a:solidFill>
                  <a:schemeClr val="tx2"/>
                </a:solidFill>
              </a:rPr>
              <a:t> </a:t>
            </a:r>
            <a:r>
              <a:rPr lang="en-GB" sz="3800">
                <a:solidFill>
                  <a:schemeClr val="tx2"/>
                </a:solidFill>
              </a:rPr>
              <a:t>of phonemes</a:t>
            </a:r>
          </a:p>
        </p:txBody>
      </p:sp>
      <p:sp>
        <p:nvSpPr>
          <p:cNvPr id="18434" name="Content Placeholder 2"/>
          <p:cNvSpPr>
            <a:spLocks noGrp="1"/>
          </p:cNvSpPr>
          <p:nvPr>
            <p:ph sz="quarter" idx="4294967295"/>
          </p:nvPr>
        </p:nvSpPr>
        <p:spPr>
          <a:xfrm>
            <a:off x="179388" y="1412875"/>
            <a:ext cx="8496300" cy="4873625"/>
          </a:xfrm>
        </p:spPr>
        <p:txBody>
          <a:bodyPr/>
          <a:lstStyle/>
          <a:p>
            <a:r>
              <a:rPr lang="en-GB" sz="4800" b="1"/>
              <a:t>Set 1</a:t>
            </a:r>
            <a:r>
              <a:rPr lang="en-GB" sz="4800"/>
              <a:t>: s, a, t, p</a:t>
            </a:r>
          </a:p>
          <a:p>
            <a:r>
              <a:rPr lang="en-GB" sz="4800" b="1"/>
              <a:t>Set 2</a:t>
            </a:r>
            <a:r>
              <a:rPr lang="en-GB" sz="4800"/>
              <a:t>: i, n, m, d</a:t>
            </a:r>
          </a:p>
          <a:p>
            <a:r>
              <a:rPr lang="en-GB" sz="4800" b="1"/>
              <a:t>Set 3</a:t>
            </a:r>
            <a:r>
              <a:rPr lang="en-GB" sz="4800"/>
              <a:t>: g, o, c, k</a:t>
            </a:r>
          </a:p>
          <a:p>
            <a:r>
              <a:rPr lang="en-GB" sz="4800" b="1"/>
              <a:t>Set 4</a:t>
            </a:r>
            <a:r>
              <a:rPr lang="en-GB" sz="4800"/>
              <a:t>: ck, e, u, r</a:t>
            </a:r>
          </a:p>
          <a:p>
            <a:r>
              <a:rPr lang="en-GB" sz="4800" b="1"/>
              <a:t>Set 5</a:t>
            </a:r>
            <a:r>
              <a:rPr lang="en-GB" sz="4800"/>
              <a:t>: h, b, f, ff, l,</a:t>
            </a:r>
            <a:r>
              <a:rPr lang="en-GB" sz="6000"/>
              <a:t> </a:t>
            </a:r>
            <a:r>
              <a:rPr lang="en-GB" sz="4800"/>
              <a:t>ll, ss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a:bodyPr>
          <a:lstStyle/>
          <a:p>
            <a:pPr algn="l"/>
            <a:r>
              <a:rPr lang="en-GB" sz="5000">
                <a:solidFill>
                  <a:schemeClr val="tx2"/>
                </a:solidFill>
              </a:rPr>
              <a:t>PHASE 3</a:t>
            </a:r>
          </a:p>
        </p:txBody>
      </p:sp>
      <p:sp>
        <p:nvSpPr>
          <p:cNvPr id="19458" name="Content Placeholder 2"/>
          <p:cNvSpPr>
            <a:spLocks noGrp="1"/>
          </p:cNvSpPr>
          <p:nvPr>
            <p:ph sz="quarter" idx="4294967295"/>
          </p:nvPr>
        </p:nvSpPr>
        <p:spPr>
          <a:xfrm>
            <a:off x="179388" y="1412875"/>
            <a:ext cx="8496300" cy="5060950"/>
          </a:xfrm>
        </p:spPr>
        <p:txBody>
          <a:bodyPr/>
          <a:lstStyle/>
          <a:p>
            <a:r>
              <a:rPr lang="en-GB" sz="4000" b="1"/>
              <a:t>Set 6:</a:t>
            </a:r>
            <a:r>
              <a:rPr lang="en-GB" sz="4000"/>
              <a:t> j, v, w, x</a:t>
            </a:r>
          </a:p>
          <a:p>
            <a:r>
              <a:rPr lang="en-GB" sz="4000" b="1"/>
              <a:t>Set 7</a:t>
            </a:r>
            <a:r>
              <a:rPr lang="en-GB" sz="4000"/>
              <a:t>: y, z, zz, qu</a:t>
            </a:r>
          </a:p>
          <a:p>
            <a:r>
              <a:rPr lang="en-GB" sz="4000" b="1"/>
              <a:t>Consonant digraphs</a:t>
            </a:r>
            <a:r>
              <a:rPr lang="en-GB" sz="4000"/>
              <a:t>: ch, sh, th, ng</a:t>
            </a:r>
          </a:p>
          <a:p>
            <a:r>
              <a:rPr lang="en-GB" sz="4000" b="1"/>
              <a:t>Vowel digraphs</a:t>
            </a:r>
            <a:r>
              <a:rPr lang="en-GB" sz="4000"/>
              <a:t>: ai, ee, igh, oa, oo, ar, or, ur, ow, oi, ear, air, ure,      </a:t>
            </a:r>
          </a:p>
          <a:p>
            <a:pPr>
              <a:buFontTx/>
              <a:buNone/>
            </a:pPr>
            <a:r>
              <a:rPr lang="en-GB" sz="4000"/>
              <a:t>            er</a:t>
            </a:r>
          </a:p>
          <a:p>
            <a:pPr>
              <a:lnSpc>
                <a:spcPct val="150000"/>
              </a:lnSpc>
            </a:pPr>
            <a:endParaRPr lang="en-GB"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sz="quarter" idx="4294967295"/>
          </p:nvPr>
        </p:nvSpPr>
        <p:spPr>
          <a:xfrm>
            <a:off x="179388" y="1412875"/>
            <a:ext cx="8785225" cy="5060950"/>
          </a:xfrm>
        </p:spPr>
        <p:txBody>
          <a:bodyPr/>
          <a:lstStyle/>
          <a:p>
            <a:r>
              <a:rPr lang="en-GB"/>
              <a:t>Building words for reading – we say each pure sound individually then blend together to read the whole word. We use phoneme frame to show each grapheme.</a:t>
            </a:r>
          </a:p>
          <a:p>
            <a:pPr algn="ctr">
              <a:buFontTx/>
              <a:buNone/>
            </a:pPr>
            <a:r>
              <a:rPr lang="en-GB" sz="7300"/>
              <a:t>Qu  ee  n</a:t>
            </a:r>
          </a:p>
          <a:p>
            <a:pPr algn="ctr">
              <a:buFontTx/>
              <a:buNone/>
            </a:pPr>
            <a:r>
              <a:rPr lang="en-GB" sz="7300"/>
              <a:t>queen</a:t>
            </a:r>
            <a:endParaRPr lang="en-GB" sz="3600"/>
          </a:p>
        </p:txBody>
      </p:sp>
      <p:graphicFrame>
        <p:nvGraphicFramePr>
          <p:cNvPr id="32788" name="Group 20"/>
          <p:cNvGraphicFramePr>
            <a:graphicFrameLocks noGrp="1"/>
          </p:cNvGraphicFramePr>
          <p:nvPr/>
        </p:nvGraphicFramePr>
        <p:xfrm>
          <a:off x="2268538" y="3429000"/>
          <a:ext cx="5256212" cy="1512888"/>
        </p:xfrm>
        <a:graphic>
          <a:graphicData uri="http://schemas.openxmlformats.org/drawingml/2006/table">
            <a:tbl>
              <a:tblPr/>
              <a:tblGrid>
                <a:gridCol w="1752600">
                  <a:extLst>
                    <a:ext uri="{9D8B030D-6E8A-4147-A177-3AD203B41FA5}">
                      <a16:colId xmlns:a16="http://schemas.microsoft.com/office/drawing/2014/main" val="20000"/>
                    </a:ext>
                  </a:extLst>
                </a:gridCol>
                <a:gridCol w="1751012">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tblGrid>
              <a:tr h="1512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 name="Title 1"/>
          <p:cNvSpPr>
            <a:spLocks/>
          </p:cNvSpPr>
          <p:nvPr/>
        </p:nvSpPr>
        <p:spPr bwMode="auto">
          <a:xfrm>
            <a:off x="323850" y="333375"/>
            <a:ext cx="7143750" cy="1143000"/>
          </a:xfrm>
          <a:prstGeom prst="rect">
            <a:avLst/>
          </a:prstGeom>
          <a:noFill/>
          <a:ln w="9525">
            <a:noFill/>
            <a:miter lim="800000"/>
            <a:headEnd/>
            <a:tailEnd/>
          </a:ln>
        </p:spPr>
        <p:txBody>
          <a:bodyPr anchor="b"/>
          <a:lstStyle/>
          <a:p>
            <a:r>
              <a:rPr lang="en-GB" sz="5600">
                <a:solidFill>
                  <a:srgbClr val="FF9900"/>
                </a:solidFill>
                <a:latin typeface="Comic Sans MS" pitchFamily="66" charset="0"/>
              </a:rPr>
              <a:t>Blending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23850" y="260350"/>
            <a:ext cx="7467600" cy="1143000"/>
          </a:xfrm>
        </p:spPr>
        <p:txBody>
          <a:bodyPr>
            <a:normAutofit/>
          </a:bodyPr>
          <a:lstStyle/>
          <a:p>
            <a:pPr algn="l"/>
            <a:r>
              <a:rPr lang="en-GB" sz="5000">
                <a:solidFill>
                  <a:schemeClr val="hlink"/>
                </a:solidFill>
              </a:rPr>
              <a:t>Segmenting</a:t>
            </a:r>
          </a:p>
        </p:txBody>
      </p:sp>
      <p:sp>
        <p:nvSpPr>
          <p:cNvPr id="26626" name="Content Placeholder 2"/>
          <p:cNvSpPr>
            <a:spLocks noGrp="1"/>
          </p:cNvSpPr>
          <p:nvPr>
            <p:ph sz="quarter" idx="4294967295"/>
          </p:nvPr>
        </p:nvSpPr>
        <p:spPr>
          <a:xfrm>
            <a:off x="179388" y="1412875"/>
            <a:ext cx="8785225" cy="5060950"/>
          </a:xfrm>
        </p:spPr>
        <p:txBody>
          <a:bodyPr/>
          <a:lstStyle/>
          <a:p>
            <a:r>
              <a:rPr lang="en-GB"/>
              <a:t>Breaking down words for spelling – we use sound buttons to break the word into its phonemes</a:t>
            </a:r>
          </a:p>
          <a:p>
            <a:pPr algn="ctr">
              <a:buFontTx/>
              <a:buNone/>
            </a:pPr>
            <a:r>
              <a:rPr lang="en-GB" sz="8900"/>
              <a:t>cat</a:t>
            </a:r>
          </a:p>
          <a:p>
            <a:pPr algn="ctr">
              <a:buFontTx/>
              <a:buNone/>
            </a:pPr>
            <a:r>
              <a:rPr lang="en-GB" sz="8100"/>
              <a:t>c  a  t</a:t>
            </a:r>
            <a:endParaRPr lang="en-GB" sz="5400"/>
          </a:p>
        </p:txBody>
      </p:sp>
      <p:sp>
        <p:nvSpPr>
          <p:cNvPr id="4" name="Oval 3"/>
          <p:cNvSpPr/>
          <p:nvPr/>
        </p:nvSpPr>
        <p:spPr>
          <a:xfrm>
            <a:off x="3276600" y="6021388"/>
            <a:ext cx="288925" cy="2873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 name="Oval 4"/>
          <p:cNvSpPr/>
          <p:nvPr/>
        </p:nvSpPr>
        <p:spPr>
          <a:xfrm>
            <a:off x="4427538" y="6092825"/>
            <a:ext cx="287337" cy="2873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 name="Oval 5"/>
          <p:cNvSpPr/>
          <p:nvPr/>
        </p:nvSpPr>
        <p:spPr>
          <a:xfrm>
            <a:off x="5580063" y="6092825"/>
            <a:ext cx="288925" cy="2889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GB"/>
              <a:t>How we teach… </a:t>
            </a:r>
            <a:br>
              <a:rPr lang="en-GB"/>
            </a:br>
            <a:r>
              <a:rPr lang="en-GB"/>
              <a:t>Reading</a:t>
            </a:r>
            <a:endParaRPr lang="en-US"/>
          </a:p>
        </p:txBody>
      </p:sp>
      <p:sp>
        <p:nvSpPr>
          <p:cNvPr id="91139" name="Rectangle 3"/>
          <p:cNvSpPr>
            <a:spLocks noGrp="1" noChangeArrowheads="1"/>
          </p:cNvSpPr>
          <p:nvPr>
            <p:ph type="body" idx="1"/>
          </p:nvPr>
        </p:nvSpPr>
        <p:spPr>
          <a:xfrm>
            <a:off x="250825" y="1828800"/>
            <a:ext cx="8131175" cy="3657600"/>
          </a:xfrm>
        </p:spPr>
        <p:txBody>
          <a:bodyPr/>
          <a:lstStyle/>
          <a:p>
            <a:pPr>
              <a:lnSpc>
                <a:spcPct val="80000"/>
              </a:lnSpc>
              <a:buFontTx/>
              <a:buNone/>
            </a:pPr>
            <a:r>
              <a:rPr lang="en-GB" sz="2800"/>
              <a:t>   Every day the children are read to by an adult. This is vital to developing understanding (comprehension) and extending vocabulary. </a:t>
            </a:r>
          </a:p>
          <a:p>
            <a:pPr>
              <a:lnSpc>
                <a:spcPct val="80000"/>
              </a:lnSpc>
              <a:buFontTx/>
              <a:buNone/>
            </a:pPr>
            <a:r>
              <a:rPr lang="en-GB" sz="2800"/>
              <a:t>   When sharing a book, we discuss the pictures, explore new vocabulary and make predictions about what might happen next. We also model to the children how to hold a book, where to start reading and turning the pages from left to right.</a:t>
            </a:r>
            <a:endParaRPr lang="en-US" sz="2800"/>
          </a:p>
        </p:txBody>
      </p:sp>
    </p:spTree>
    <p:extLst>
      <p:ext uri="{BB962C8B-B14F-4D97-AF65-F5344CB8AC3E}">
        <p14:creationId xmlns:p14="http://schemas.microsoft.com/office/powerpoint/2010/main" val="1813579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GB"/>
              <a:t>How we teach… </a:t>
            </a:r>
            <a:br>
              <a:rPr lang="en-GB"/>
            </a:br>
            <a:r>
              <a:rPr lang="en-GB"/>
              <a:t>Reading</a:t>
            </a:r>
            <a:endParaRPr lang="en-US"/>
          </a:p>
        </p:txBody>
      </p:sp>
      <p:sp>
        <p:nvSpPr>
          <p:cNvPr id="89091" name="Rectangle 3"/>
          <p:cNvSpPr>
            <a:spLocks noGrp="1" noChangeArrowheads="1"/>
          </p:cNvSpPr>
          <p:nvPr>
            <p:ph type="body" idx="1"/>
          </p:nvPr>
        </p:nvSpPr>
        <p:spPr>
          <a:xfrm>
            <a:off x="250825" y="1828800"/>
            <a:ext cx="8131175" cy="3657600"/>
          </a:xfrm>
        </p:spPr>
        <p:txBody>
          <a:bodyPr/>
          <a:lstStyle/>
          <a:p>
            <a:pPr>
              <a:buFontTx/>
              <a:buNone/>
            </a:pPr>
            <a:r>
              <a:rPr lang="en-GB" sz="2800"/>
              <a:t>   The children begin their reading journey with books without words – these stories help the children to focus on the pictures to build a story. These books come with prompts for how to share the story and questions to discuss. Using the picture clues to support reading helps to develop comprehension.</a:t>
            </a:r>
            <a:endParaRPr lang="en-US" sz="2800"/>
          </a:p>
        </p:txBody>
      </p:sp>
    </p:spTree>
    <p:extLst>
      <p:ext uri="{BB962C8B-B14F-4D97-AF65-F5344CB8AC3E}">
        <p14:creationId xmlns:p14="http://schemas.microsoft.com/office/powerpoint/2010/main" val="760928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GB"/>
              <a:t>How we teach… </a:t>
            </a:r>
            <a:br>
              <a:rPr lang="en-GB"/>
            </a:br>
            <a:r>
              <a:rPr lang="en-GB"/>
              <a:t>Reading</a:t>
            </a:r>
            <a:endParaRPr lang="en-US"/>
          </a:p>
        </p:txBody>
      </p:sp>
      <p:sp>
        <p:nvSpPr>
          <p:cNvPr id="90115" name="Rectangle 3"/>
          <p:cNvSpPr>
            <a:spLocks noGrp="1" noChangeArrowheads="1"/>
          </p:cNvSpPr>
          <p:nvPr>
            <p:ph type="body" idx="1"/>
          </p:nvPr>
        </p:nvSpPr>
        <p:spPr>
          <a:xfrm>
            <a:off x="250825" y="1828800"/>
            <a:ext cx="8131175" cy="3657600"/>
          </a:xfrm>
        </p:spPr>
        <p:txBody>
          <a:bodyPr/>
          <a:lstStyle/>
          <a:p>
            <a:pPr>
              <a:lnSpc>
                <a:spcPct val="90000"/>
              </a:lnSpc>
              <a:buFontTx/>
              <a:buNone/>
            </a:pPr>
            <a:r>
              <a:rPr lang="en-GB" sz="2400"/>
              <a:t>   Once the children have begun to recognise some graphemes and are able to segment and blend phonemes into words they are ready to move on to the first reading books with decodable words.</a:t>
            </a:r>
          </a:p>
          <a:p>
            <a:pPr>
              <a:lnSpc>
                <a:spcPct val="90000"/>
              </a:lnSpc>
              <a:buFontTx/>
              <a:buNone/>
            </a:pPr>
            <a:r>
              <a:rPr lang="en-GB" sz="2400"/>
              <a:t>   Alongside the decodable words there will be High Frequency Words or ‘tricky words’ which are words that can not be broken down to read such as </a:t>
            </a:r>
            <a:r>
              <a:rPr lang="en-GB" sz="2400" b="1">
                <a:solidFill>
                  <a:schemeClr val="tx2"/>
                </a:solidFill>
              </a:rPr>
              <a:t>my, the, go</a:t>
            </a:r>
          </a:p>
          <a:p>
            <a:pPr>
              <a:lnSpc>
                <a:spcPct val="90000"/>
              </a:lnSpc>
              <a:buFontTx/>
              <a:buNone/>
            </a:pPr>
            <a:r>
              <a:rPr lang="en-GB" sz="2400"/>
              <a:t>                      The children will also develop a sight  </a:t>
            </a:r>
          </a:p>
          <a:p>
            <a:pPr>
              <a:lnSpc>
                <a:spcPct val="90000"/>
              </a:lnSpc>
              <a:buFontTx/>
              <a:buNone/>
            </a:pPr>
            <a:r>
              <a:rPr lang="en-GB" sz="2400"/>
              <a:t>                      vocabulary of tricky words. To support  </a:t>
            </a:r>
          </a:p>
          <a:p>
            <a:pPr>
              <a:lnSpc>
                <a:spcPct val="90000"/>
              </a:lnSpc>
              <a:buFontTx/>
              <a:buNone/>
            </a:pPr>
            <a:r>
              <a:rPr lang="en-GB" sz="2400"/>
              <a:t>                      this, they will bring home tricky words to </a:t>
            </a:r>
          </a:p>
          <a:p>
            <a:pPr>
              <a:lnSpc>
                <a:spcPct val="90000"/>
              </a:lnSpc>
              <a:buFontTx/>
              <a:buNone/>
            </a:pPr>
            <a:r>
              <a:rPr lang="en-GB" sz="2400"/>
              <a:t>                      practise. </a:t>
            </a:r>
            <a:endParaRPr lang="en-US" sz="2400"/>
          </a:p>
        </p:txBody>
      </p:sp>
    </p:spTree>
    <p:extLst>
      <p:ext uri="{BB962C8B-B14F-4D97-AF65-F5344CB8AC3E}">
        <p14:creationId xmlns:p14="http://schemas.microsoft.com/office/powerpoint/2010/main" val="363871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GB"/>
              <a:t>How we teach… </a:t>
            </a:r>
            <a:br>
              <a:rPr lang="en-GB"/>
            </a:br>
            <a:r>
              <a:rPr lang="en-GB"/>
              <a:t>Writing</a:t>
            </a:r>
            <a:endParaRPr lang="en-US"/>
          </a:p>
        </p:txBody>
      </p:sp>
      <p:sp>
        <p:nvSpPr>
          <p:cNvPr id="81923" name="Rectangle 3"/>
          <p:cNvSpPr>
            <a:spLocks noGrp="1" noChangeArrowheads="1"/>
          </p:cNvSpPr>
          <p:nvPr>
            <p:ph type="body" idx="1"/>
          </p:nvPr>
        </p:nvSpPr>
        <p:spPr>
          <a:xfrm>
            <a:off x="685800" y="1828800"/>
            <a:ext cx="7696200" cy="4048125"/>
          </a:xfrm>
        </p:spPr>
        <p:txBody>
          <a:bodyPr/>
          <a:lstStyle/>
          <a:p>
            <a:pPr>
              <a:lnSpc>
                <a:spcPct val="80000"/>
              </a:lnSpc>
              <a:buFontTx/>
              <a:buNone/>
            </a:pPr>
            <a:r>
              <a:rPr lang="en-GB" sz="2800"/>
              <a:t>Before children are able to write, children need to know: </a:t>
            </a:r>
          </a:p>
          <a:p>
            <a:pPr>
              <a:lnSpc>
                <a:spcPct val="80000"/>
              </a:lnSpc>
            </a:pPr>
            <a:r>
              <a:rPr lang="en-GB" sz="2800"/>
              <a:t>that words make up a sentence, </a:t>
            </a:r>
          </a:p>
          <a:p>
            <a:pPr>
              <a:lnSpc>
                <a:spcPct val="80000"/>
              </a:lnSpc>
            </a:pPr>
            <a:r>
              <a:rPr lang="en-GB" sz="2800"/>
              <a:t>that finger spaces separate the words</a:t>
            </a:r>
          </a:p>
          <a:p>
            <a:pPr>
              <a:lnSpc>
                <a:spcPct val="80000"/>
              </a:lnSpc>
            </a:pPr>
            <a:r>
              <a:rPr lang="en-GB" sz="2800"/>
              <a:t>how to segment words into phonemes</a:t>
            </a:r>
          </a:p>
          <a:p>
            <a:pPr>
              <a:lnSpc>
                <a:spcPct val="80000"/>
              </a:lnSpc>
            </a:pPr>
            <a:r>
              <a:rPr lang="en-GB" sz="2800"/>
              <a:t>the graphemes that represent each phoneme </a:t>
            </a:r>
          </a:p>
          <a:p>
            <a:pPr>
              <a:lnSpc>
                <a:spcPct val="80000"/>
              </a:lnSpc>
            </a:pPr>
            <a:r>
              <a:rPr lang="en-GB" sz="2800"/>
              <a:t>how to form letters</a:t>
            </a:r>
          </a:p>
          <a:p>
            <a:pPr>
              <a:lnSpc>
                <a:spcPct val="80000"/>
              </a:lnSpc>
            </a:pPr>
            <a:r>
              <a:rPr lang="en-GB" sz="2800"/>
              <a:t>how to write tricky words</a:t>
            </a:r>
            <a:endParaRPr lang="en-US" sz="2800"/>
          </a:p>
        </p:txBody>
      </p:sp>
    </p:spTree>
    <p:extLst>
      <p:ext uri="{BB962C8B-B14F-4D97-AF65-F5344CB8AC3E}">
        <p14:creationId xmlns:p14="http://schemas.microsoft.com/office/powerpoint/2010/main" val="3177057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GB"/>
              <a:t>Writing – putting it all together</a:t>
            </a:r>
            <a:endParaRPr lang="en-US"/>
          </a:p>
        </p:txBody>
      </p:sp>
      <p:sp>
        <p:nvSpPr>
          <p:cNvPr id="92163" name="Rectangle 3"/>
          <p:cNvSpPr>
            <a:spLocks noGrp="1" noChangeArrowheads="1"/>
          </p:cNvSpPr>
          <p:nvPr>
            <p:ph type="body" idx="1"/>
          </p:nvPr>
        </p:nvSpPr>
        <p:spPr/>
        <p:txBody>
          <a:bodyPr/>
          <a:lstStyle/>
          <a:p>
            <a:pPr>
              <a:buFontTx/>
              <a:buNone/>
            </a:pPr>
            <a:r>
              <a:rPr lang="en-GB" sz="2800"/>
              <a:t>   Once the children are able to recognise phonemes and segment into graphemes they will be able to record their ideas by writing words and sentences.  </a:t>
            </a:r>
          </a:p>
          <a:p>
            <a:pPr>
              <a:buFontTx/>
              <a:buNone/>
            </a:pPr>
            <a:r>
              <a:rPr lang="en-GB" sz="2800"/>
              <a:t>   The childrens experience of sharing a range of books also goes a long way to support their writing which is why reading is so important.</a:t>
            </a:r>
            <a:endParaRPr lang="en-US" sz="2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a:bodyPr>
          <a:lstStyle/>
          <a:p>
            <a:r>
              <a:rPr lang="en-GB"/>
              <a:t>Supporting Literacy</a:t>
            </a:r>
          </a:p>
        </p:txBody>
      </p:sp>
      <p:sp>
        <p:nvSpPr>
          <p:cNvPr id="36866" name="Content Placeholder 2"/>
          <p:cNvSpPr>
            <a:spLocks noGrp="1"/>
          </p:cNvSpPr>
          <p:nvPr>
            <p:ph sz="quarter" idx="4294967295"/>
          </p:nvPr>
        </p:nvSpPr>
        <p:spPr/>
        <p:txBody>
          <a:bodyPr/>
          <a:lstStyle/>
          <a:p>
            <a:r>
              <a:rPr lang="en-GB"/>
              <a:t>Jolly Phonics- stories, actions and songs</a:t>
            </a:r>
          </a:p>
          <a:p>
            <a:r>
              <a:rPr lang="en-GB">
                <a:hlinkClick r:id="rId2"/>
              </a:rPr>
              <a:t>http://www.phonicsplay.co.uk</a:t>
            </a:r>
            <a:endParaRPr lang="en-GB"/>
          </a:p>
          <a:p>
            <a:r>
              <a:rPr lang="en-GB"/>
              <a:t>I spy</a:t>
            </a:r>
          </a:p>
          <a:p>
            <a:r>
              <a:rPr lang="en-GB"/>
              <a:t>Rhyming games</a:t>
            </a:r>
          </a:p>
          <a:p>
            <a:r>
              <a:rPr lang="en-GB"/>
              <a:t>Sound bingo</a:t>
            </a:r>
          </a:p>
          <a:p>
            <a:r>
              <a:rPr lang="en-GB"/>
              <a:t>Share books every day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4"/>
          <p:cNvSpPr txBox="1">
            <a:spLocks noChangeArrowheads="1"/>
          </p:cNvSpPr>
          <p:nvPr/>
        </p:nvSpPr>
        <p:spPr bwMode="auto">
          <a:xfrm>
            <a:off x="323850" y="1268413"/>
            <a:ext cx="7993063" cy="4789487"/>
          </a:xfrm>
          <a:prstGeom prst="rect">
            <a:avLst/>
          </a:prstGeom>
          <a:noFill/>
          <a:ln w="9525">
            <a:noFill/>
            <a:miter lim="800000"/>
            <a:headEnd/>
            <a:tailEnd/>
          </a:ln>
        </p:spPr>
        <p:txBody>
          <a:bodyPr>
            <a:spAutoFit/>
          </a:bodyPr>
          <a:lstStyle/>
          <a:p>
            <a:r>
              <a:rPr lang="en-GB" sz="2800" b="1">
                <a:solidFill>
                  <a:schemeClr val="tx2"/>
                </a:solidFill>
                <a:latin typeface="Comic Sans MS" pitchFamily="66" charset="0"/>
              </a:rPr>
              <a:t>Phoneme</a:t>
            </a:r>
            <a:r>
              <a:rPr lang="en-GB" sz="2800" b="1">
                <a:latin typeface="Comic Sans MS" pitchFamily="66" charset="0"/>
              </a:rPr>
              <a:t> </a:t>
            </a:r>
            <a:r>
              <a:rPr lang="en-GB" sz="2800">
                <a:latin typeface="Comic Sans MS" pitchFamily="66" charset="0"/>
              </a:rPr>
              <a:t>(the sound a letter makes)</a:t>
            </a:r>
          </a:p>
          <a:p>
            <a:r>
              <a:rPr lang="en-US" sz="2800" b="1">
                <a:solidFill>
                  <a:schemeClr val="tx2"/>
                </a:solidFill>
                <a:latin typeface="Comic Sans MS" pitchFamily="66" charset="0"/>
              </a:rPr>
              <a:t>Graphemes</a:t>
            </a:r>
            <a:r>
              <a:rPr lang="en-US" sz="2800" b="1">
                <a:latin typeface="Comic Sans MS" pitchFamily="66" charset="0"/>
              </a:rPr>
              <a:t> </a:t>
            </a:r>
            <a:r>
              <a:rPr lang="en-US" sz="2800">
                <a:latin typeface="Comic Sans MS" pitchFamily="66" charset="0"/>
              </a:rPr>
              <a:t>(the written letter)</a:t>
            </a:r>
            <a:endParaRPr lang="en-GB" sz="2800">
              <a:latin typeface="Comic Sans MS" pitchFamily="66" charset="0"/>
            </a:endParaRPr>
          </a:p>
          <a:p>
            <a:r>
              <a:rPr lang="en-US" sz="2800" b="1">
                <a:solidFill>
                  <a:srgbClr val="6600FF"/>
                </a:solidFill>
                <a:latin typeface="Comic Sans MS" pitchFamily="66" charset="0"/>
              </a:rPr>
              <a:t>Segmenting</a:t>
            </a:r>
            <a:r>
              <a:rPr lang="en-US" sz="2800">
                <a:latin typeface="Comic Sans MS" pitchFamily="66" charset="0"/>
              </a:rPr>
              <a:t> (breaking the word into phonemes)</a:t>
            </a:r>
            <a:endParaRPr lang="en-GB" sz="2800">
              <a:latin typeface="Comic Sans MS" pitchFamily="66" charset="0"/>
            </a:endParaRPr>
          </a:p>
          <a:p>
            <a:r>
              <a:rPr lang="en-GB" sz="2800" b="1">
                <a:solidFill>
                  <a:schemeClr val="hlink"/>
                </a:solidFill>
                <a:latin typeface="Comic Sans MS" pitchFamily="66" charset="0"/>
              </a:rPr>
              <a:t>Blending</a:t>
            </a:r>
            <a:r>
              <a:rPr lang="en-GB" sz="2800" b="1">
                <a:latin typeface="Comic Sans MS" pitchFamily="66" charset="0"/>
              </a:rPr>
              <a:t> </a:t>
            </a:r>
            <a:r>
              <a:rPr lang="en-GB" sz="2800">
                <a:latin typeface="Comic Sans MS" pitchFamily="66" charset="0"/>
              </a:rPr>
              <a:t>(putting the phonemes together to read the word)</a:t>
            </a:r>
          </a:p>
          <a:p>
            <a:r>
              <a:rPr lang="en-GB" sz="2800" b="1">
                <a:solidFill>
                  <a:schemeClr val="tx2"/>
                </a:solidFill>
                <a:latin typeface="Comic Sans MS" pitchFamily="66" charset="0"/>
              </a:rPr>
              <a:t>Digraph</a:t>
            </a:r>
            <a:r>
              <a:rPr lang="en-GB" sz="2800" b="1">
                <a:latin typeface="Comic Sans MS" pitchFamily="66" charset="0"/>
              </a:rPr>
              <a:t> </a:t>
            </a:r>
            <a:r>
              <a:rPr lang="en-GB" sz="2800">
                <a:latin typeface="Comic Sans MS" pitchFamily="66" charset="0"/>
              </a:rPr>
              <a:t>(a phoneme made with 2 letters e.g. sh)</a:t>
            </a:r>
          </a:p>
          <a:p>
            <a:r>
              <a:rPr lang="en-GB" sz="2800" b="1">
                <a:solidFill>
                  <a:schemeClr val="tx2"/>
                </a:solidFill>
                <a:latin typeface="Comic Sans MS" pitchFamily="66" charset="0"/>
              </a:rPr>
              <a:t>Trigraph</a:t>
            </a:r>
            <a:r>
              <a:rPr lang="en-GB"/>
              <a:t> </a:t>
            </a:r>
            <a:r>
              <a:rPr lang="en-GB" sz="2800"/>
              <a:t>(a phoneme made with 3 letters e.g. igh)</a:t>
            </a:r>
          </a:p>
          <a:p>
            <a:r>
              <a:rPr lang="en-GB" sz="2800" b="1">
                <a:solidFill>
                  <a:schemeClr val="tx2"/>
                </a:solidFill>
                <a:latin typeface="Comic Sans MS" pitchFamily="66" charset="0"/>
              </a:rPr>
              <a:t>         Split digraph</a:t>
            </a:r>
            <a:r>
              <a:rPr lang="en-GB" sz="2800" b="1">
                <a:latin typeface="Comic Sans MS" pitchFamily="66" charset="0"/>
              </a:rPr>
              <a:t> </a:t>
            </a:r>
            <a:r>
              <a:rPr lang="en-GB" sz="2800">
                <a:latin typeface="Comic Sans MS" pitchFamily="66" charset="0"/>
              </a:rPr>
              <a:t>(the ‘magic e’ - a_e as in   </a:t>
            </a:r>
          </a:p>
          <a:p>
            <a:r>
              <a:rPr lang="en-GB" sz="2800">
                <a:latin typeface="Comic Sans MS" pitchFamily="66" charset="0"/>
              </a:rPr>
              <a:t>              make)</a:t>
            </a:r>
          </a:p>
        </p:txBody>
      </p:sp>
      <p:sp>
        <p:nvSpPr>
          <p:cNvPr id="16386" name="TextBox 5"/>
          <p:cNvSpPr txBox="1">
            <a:spLocks noChangeArrowheads="1"/>
          </p:cNvSpPr>
          <p:nvPr/>
        </p:nvSpPr>
        <p:spPr bwMode="auto">
          <a:xfrm>
            <a:off x="539750" y="188913"/>
            <a:ext cx="7704138" cy="584200"/>
          </a:xfrm>
          <a:prstGeom prst="rect">
            <a:avLst/>
          </a:prstGeom>
          <a:noFill/>
          <a:ln w="9525">
            <a:noFill/>
            <a:miter lim="800000"/>
            <a:headEnd/>
            <a:tailEnd/>
          </a:ln>
        </p:spPr>
        <p:txBody>
          <a:bodyPr>
            <a:spAutoFit/>
          </a:bodyPr>
          <a:lstStyle/>
          <a:p>
            <a:endParaRPr lang="en-GB" sz="3200">
              <a:latin typeface="Comic Sans MS" pitchFamily="66" charset="0"/>
            </a:endParaRPr>
          </a:p>
        </p:txBody>
      </p:sp>
      <p:sp>
        <p:nvSpPr>
          <p:cNvPr id="4" name="Title 1"/>
          <p:cNvSpPr>
            <a:spLocks noGrp="1"/>
          </p:cNvSpPr>
          <p:nvPr>
            <p:ph type="title" idx="4294967295"/>
          </p:nvPr>
        </p:nvSpPr>
        <p:spPr>
          <a:xfrm>
            <a:off x="457200" y="274638"/>
            <a:ext cx="7354888" cy="1143000"/>
          </a:xfrm>
        </p:spPr>
        <p:txBody>
          <a:bodyPr>
            <a:normAutofit fontScale="90000"/>
          </a:bodyPr>
          <a:lstStyle/>
          <a:p>
            <a:r>
              <a:rPr lang="en-GB" sz="7200">
                <a:solidFill>
                  <a:schemeClr val="tx2"/>
                </a:solidFill>
              </a:rPr>
              <a:t>TERMINOLOGY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685800" y="152400"/>
            <a:ext cx="6870700" cy="900113"/>
          </a:xfrm>
        </p:spPr>
        <p:txBody>
          <a:bodyPr/>
          <a:lstStyle/>
          <a:p>
            <a:r>
              <a:rPr lang="en-GB" dirty="0"/>
              <a:t>Curriculum outcomes</a:t>
            </a:r>
            <a:br>
              <a:rPr lang="en-GB" dirty="0"/>
            </a:br>
            <a:r>
              <a:rPr lang="en-GB" sz="1800" u="sng" dirty="0"/>
              <a:t>By the end of Reception</a:t>
            </a:r>
            <a:endParaRPr lang="en-US" u="sng" dirty="0"/>
          </a:p>
        </p:txBody>
      </p:sp>
      <p:sp>
        <p:nvSpPr>
          <p:cNvPr id="82947" name="Rectangle 3"/>
          <p:cNvSpPr>
            <a:spLocks noGrp="1" noChangeArrowheads="1"/>
          </p:cNvSpPr>
          <p:nvPr>
            <p:ph type="body" idx="1"/>
          </p:nvPr>
        </p:nvSpPr>
        <p:spPr>
          <a:xfrm>
            <a:off x="468313" y="1125538"/>
            <a:ext cx="7696200" cy="5472112"/>
          </a:xfrm>
        </p:spPr>
        <p:txBody>
          <a:bodyPr/>
          <a:lstStyle/>
          <a:p>
            <a:pPr>
              <a:lnSpc>
                <a:spcPct val="80000"/>
              </a:lnSpc>
              <a:buFontTx/>
              <a:buNone/>
            </a:pPr>
            <a:r>
              <a:rPr lang="en-US" sz="2000"/>
              <a:t>Literacy ELG: Comprehension </a:t>
            </a:r>
          </a:p>
          <a:p>
            <a:pPr>
              <a:lnSpc>
                <a:spcPct val="80000"/>
              </a:lnSpc>
              <a:buFontTx/>
              <a:buNone/>
            </a:pPr>
            <a:r>
              <a:rPr lang="en-US" sz="2000"/>
              <a:t>Children at the expected level of development will: </a:t>
            </a:r>
          </a:p>
          <a:p>
            <a:pPr>
              <a:lnSpc>
                <a:spcPct val="80000"/>
              </a:lnSpc>
              <a:buFontTx/>
              <a:buNone/>
            </a:pPr>
            <a:r>
              <a:rPr lang="en-US" sz="2000"/>
              <a:t>-    Demonstrate understanding of what has been read to them by retelling stories and narratives using their own words and recently introduced vocabulary; </a:t>
            </a:r>
          </a:p>
          <a:p>
            <a:pPr>
              <a:lnSpc>
                <a:spcPct val="80000"/>
              </a:lnSpc>
              <a:buFontTx/>
              <a:buChar char="-"/>
            </a:pPr>
            <a:r>
              <a:rPr lang="en-US" sz="2000"/>
              <a:t>Anticipate – where appropriate – key events in stories; </a:t>
            </a:r>
          </a:p>
          <a:p>
            <a:pPr>
              <a:lnSpc>
                <a:spcPct val="80000"/>
              </a:lnSpc>
              <a:buFontTx/>
              <a:buChar char="-"/>
            </a:pPr>
            <a:r>
              <a:rPr lang="en-US" sz="2000"/>
              <a:t>Use and understand recently introduced vocabulary during discussions about stories, non-fiction, rhymes and poems and during role-play. </a:t>
            </a:r>
          </a:p>
          <a:p>
            <a:pPr>
              <a:lnSpc>
                <a:spcPct val="80000"/>
              </a:lnSpc>
              <a:buFontTx/>
              <a:buNone/>
            </a:pPr>
            <a:endParaRPr lang="en-US" sz="2000"/>
          </a:p>
          <a:p>
            <a:pPr>
              <a:lnSpc>
                <a:spcPct val="80000"/>
              </a:lnSpc>
              <a:buFontTx/>
              <a:buNone/>
            </a:pPr>
            <a:r>
              <a:rPr lang="en-US" sz="2000"/>
              <a:t>ELG: Word Reading </a:t>
            </a:r>
          </a:p>
          <a:p>
            <a:pPr>
              <a:lnSpc>
                <a:spcPct val="80000"/>
              </a:lnSpc>
              <a:buFontTx/>
              <a:buNone/>
            </a:pPr>
            <a:r>
              <a:rPr lang="en-US" sz="2000"/>
              <a:t>Children at the expected level of development will: </a:t>
            </a:r>
          </a:p>
          <a:p>
            <a:pPr>
              <a:lnSpc>
                <a:spcPct val="80000"/>
              </a:lnSpc>
              <a:buFontTx/>
              <a:buChar char="-"/>
            </a:pPr>
            <a:r>
              <a:rPr lang="en-US" sz="2000"/>
              <a:t>Say a sound for each letter in the alphabet and at least 10 digraphs; </a:t>
            </a:r>
          </a:p>
          <a:p>
            <a:pPr>
              <a:lnSpc>
                <a:spcPct val="80000"/>
              </a:lnSpc>
              <a:buFontTx/>
              <a:buChar char="-"/>
            </a:pPr>
            <a:r>
              <a:rPr lang="en-US" sz="2000"/>
              <a:t>Read words consistent with their phonic knowledge by sound-blending; </a:t>
            </a:r>
          </a:p>
          <a:p>
            <a:pPr lvl="3">
              <a:lnSpc>
                <a:spcPct val="80000"/>
              </a:lnSpc>
              <a:buFontTx/>
              <a:buChar char="-"/>
            </a:pPr>
            <a:r>
              <a:rPr lang="en-US"/>
              <a:t>Read aloud simple sentences and books that are consistent with their phonic knowledge, including some common exception words.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type="body" idx="1"/>
          </p:nvPr>
        </p:nvSpPr>
        <p:spPr/>
        <p:txBody>
          <a:bodyPr/>
          <a:lstStyle/>
          <a:p>
            <a:pPr>
              <a:buFontTx/>
              <a:buNone/>
            </a:pPr>
            <a:r>
              <a:rPr lang="en-US" sz="2000"/>
              <a:t>ELG: Writing </a:t>
            </a:r>
          </a:p>
          <a:p>
            <a:pPr>
              <a:buFontTx/>
              <a:buNone/>
            </a:pPr>
            <a:r>
              <a:rPr lang="en-US" sz="2000"/>
              <a:t>Children at the expected level of development will: </a:t>
            </a:r>
          </a:p>
          <a:p>
            <a:pPr>
              <a:buFontTx/>
              <a:buChar char="-"/>
            </a:pPr>
            <a:r>
              <a:rPr lang="en-US" sz="2000"/>
              <a:t>Write recognisable letters, most of which are correctly formed; </a:t>
            </a:r>
          </a:p>
          <a:p>
            <a:pPr>
              <a:buFontTx/>
              <a:buChar char="-"/>
            </a:pPr>
            <a:r>
              <a:rPr lang="en-US" sz="2000"/>
              <a:t>Spell words by identifying sounds in them and representing the sounds with a letter or letters; </a:t>
            </a:r>
          </a:p>
          <a:p>
            <a:pPr>
              <a:buFontTx/>
              <a:buChar char="-"/>
            </a:pPr>
            <a:r>
              <a:rPr lang="en-US" sz="2000"/>
              <a:t>Write simple phrases and sentences that can be read by others.</a:t>
            </a:r>
            <a:r>
              <a:rPr lang="en-US"/>
              <a:t> </a:t>
            </a:r>
          </a:p>
          <a:p>
            <a:pPr>
              <a:buFontTx/>
              <a:buNone/>
            </a:pPr>
            <a:endParaRPr lang="en-US"/>
          </a:p>
        </p:txBody>
      </p:sp>
      <p:sp>
        <p:nvSpPr>
          <p:cNvPr id="86020" name="Rectangle 4"/>
          <p:cNvSpPr>
            <a:spLocks noGrp="1" noChangeArrowheads="1"/>
          </p:cNvSpPr>
          <p:nvPr>
            <p:ph type="title"/>
          </p:nvPr>
        </p:nvSpPr>
        <p:spPr>
          <a:xfrm>
            <a:off x="395288" y="404813"/>
            <a:ext cx="6870700" cy="973137"/>
          </a:xfrm>
          <a:noFill/>
          <a:ln/>
        </p:spPr>
        <p:txBody>
          <a:bodyPr/>
          <a:lstStyle/>
          <a:p>
            <a:r>
              <a:rPr lang="en-GB"/>
              <a:t>Curriculum outcomes</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4"/>
          <p:cNvSpPr txBox="1">
            <a:spLocks noChangeArrowheads="1"/>
          </p:cNvSpPr>
          <p:nvPr/>
        </p:nvSpPr>
        <p:spPr bwMode="auto">
          <a:xfrm>
            <a:off x="395288" y="549275"/>
            <a:ext cx="7705725" cy="5214938"/>
          </a:xfrm>
          <a:prstGeom prst="rect">
            <a:avLst/>
          </a:prstGeom>
          <a:noFill/>
          <a:ln w="9525">
            <a:noFill/>
            <a:miter lim="800000"/>
            <a:headEnd/>
            <a:tailEnd/>
          </a:ln>
        </p:spPr>
        <p:txBody>
          <a:bodyPr>
            <a:spAutoFit/>
          </a:bodyPr>
          <a:lstStyle/>
          <a:p>
            <a:pPr>
              <a:lnSpc>
                <a:spcPct val="150000"/>
              </a:lnSpc>
            </a:pPr>
            <a:r>
              <a:rPr lang="en-GB" sz="3200">
                <a:latin typeface="Comic Sans MS" pitchFamily="66" charset="0"/>
              </a:rPr>
              <a:t>In school, we follow the Letters and Sounds programme. Letters and Sounds is a phonics resource published by the Department for Education and Skills which consists of six phases.</a:t>
            </a:r>
          </a:p>
          <a:p>
            <a:pPr>
              <a:lnSpc>
                <a:spcPct val="150000"/>
              </a:lnSpc>
            </a:pPr>
            <a:r>
              <a:rPr lang="en-GB" sz="3200">
                <a:latin typeface="Comic Sans MS" pitchFamily="66" charset="0"/>
              </a:rPr>
              <a:t>Alongside this we use Jolly phonics actions and phonicsplay activities.</a:t>
            </a:r>
          </a:p>
        </p:txBody>
      </p:sp>
      <p:sp>
        <p:nvSpPr>
          <p:cNvPr id="15362" name="TextBox 5"/>
          <p:cNvSpPr txBox="1">
            <a:spLocks noChangeArrowheads="1"/>
          </p:cNvSpPr>
          <p:nvPr/>
        </p:nvSpPr>
        <p:spPr bwMode="auto">
          <a:xfrm>
            <a:off x="539750" y="188913"/>
            <a:ext cx="7704138" cy="584200"/>
          </a:xfrm>
          <a:prstGeom prst="rect">
            <a:avLst/>
          </a:prstGeom>
          <a:noFill/>
          <a:ln w="9525">
            <a:noFill/>
            <a:miter lim="800000"/>
            <a:headEnd/>
            <a:tailEnd/>
          </a:ln>
        </p:spPr>
        <p:txBody>
          <a:bodyPr>
            <a:spAutoFit/>
          </a:bodyPr>
          <a:lstStyle/>
          <a:p>
            <a:endParaRPr lang="en-GB" sz="3200">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685800" y="152400"/>
            <a:ext cx="6870700" cy="1044575"/>
          </a:xfrm>
        </p:spPr>
        <p:txBody>
          <a:bodyPr/>
          <a:lstStyle/>
          <a:p>
            <a:r>
              <a:rPr lang="en-GB"/>
              <a:t>Phonemes and Graphemes</a:t>
            </a:r>
            <a:endParaRPr lang="en-US"/>
          </a:p>
        </p:txBody>
      </p:sp>
      <p:sp>
        <p:nvSpPr>
          <p:cNvPr id="84995" name="Rectangle 3"/>
          <p:cNvSpPr>
            <a:spLocks noGrp="1" noChangeArrowheads="1"/>
          </p:cNvSpPr>
          <p:nvPr>
            <p:ph type="body" idx="1"/>
          </p:nvPr>
        </p:nvSpPr>
        <p:spPr/>
        <p:txBody>
          <a:bodyPr/>
          <a:lstStyle/>
          <a:p>
            <a:pPr>
              <a:buFontTx/>
              <a:buNone/>
            </a:pPr>
            <a:r>
              <a:rPr lang="en-GB"/>
              <a:t>There are 44 phonemes to learn. </a:t>
            </a:r>
          </a:p>
          <a:p>
            <a:pPr>
              <a:buFontTx/>
              <a:buNone/>
            </a:pPr>
            <a:r>
              <a:rPr lang="en-GB"/>
              <a:t>In order to help the children to learn these sounds we use a multisensory approach.</a:t>
            </a:r>
          </a:p>
          <a:p>
            <a:pPr>
              <a:buFontTx/>
              <a:buNone/>
            </a:pPr>
            <a:endParaRPr lang="en-GB"/>
          </a:p>
          <a:p>
            <a:pPr>
              <a:buFontTx/>
              <a:buNone/>
            </a:pPr>
            <a:r>
              <a:rPr lang="en-GB"/>
              <a:t>symbol      -      sound        -       action</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685800" y="152400"/>
            <a:ext cx="6870700" cy="1044575"/>
          </a:xfrm>
        </p:spPr>
        <p:txBody>
          <a:bodyPr/>
          <a:lstStyle/>
          <a:p>
            <a:r>
              <a:rPr lang="en-GB"/>
              <a:t>Phonemes and Graphemes</a:t>
            </a:r>
            <a:endParaRPr lang="en-US"/>
          </a:p>
        </p:txBody>
      </p:sp>
      <p:sp>
        <p:nvSpPr>
          <p:cNvPr id="88067" name="Rectangle 3"/>
          <p:cNvSpPr>
            <a:spLocks noGrp="1" noChangeArrowheads="1"/>
          </p:cNvSpPr>
          <p:nvPr>
            <p:ph type="body" idx="1"/>
          </p:nvPr>
        </p:nvSpPr>
        <p:spPr>
          <a:xfrm>
            <a:off x="685800" y="1484313"/>
            <a:ext cx="7696200" cy="4002087"/>
          </a:xfrm>
        </p:spPr>
        <p:txBody>
          <a:bodyPr/>
          <a:lstStyle/>
          <a:p>
            <a:pPr>
              <a:lnSpc>
                <a:spcPct val="90000"/>
              </a:lnSpc>
              <a:buFontTx/>
              <a:buNone/>
            </a:pPr>
            <a:r>
              <a:rPr lang="en-GB" sz="2800"/>
              <a:t>   We teach phonics through a daily lesson. During these lessons, the children will be introduced to new graphemes and the corresponding phonemes. They will learn to recognise the grapheme, hear how it sounds and learn to say the phoneme before learning to form each grapheme themselves which they will practise writing on paper, on whiteboards, on each others backs, with play doh and in the sand.</a:t>
            </a:r>
          </a:p>
          <a:p>
            <a:pPr>
              <a:lnSpc>
                <a:spcPct val="90000"/>
              </a:lnSpc>
              <a:buFontTx/>
              <a:buNone/>
            </a:pPr>
            <a:endParaRPr lang="en-US"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Autofit/>
          </a:bodyPr>
          <a:lstStyle/>
          <a:p>
            <a:r>
              <a:rPr lang="en-GB" sz="3800"/>
              <a:t>WHAT DOES A PHONICS LESSON LOOK LIKE?</a:t>
            </a:r>
          </a:p>
        </p:txBody>
      </p:sp>
      <p:graphicFrame>
        <p:nvGraphicFramePr>
          <p:cNvPr id="34842" name="Group 26"/>
          <p:cNvGraphicFramePr>
            <a:graphicFrameLocks noGrp="1"/>
          </p:cNvGraphicFramePr>
          <p:nvPr>
            <p:extLst>
              <p:ext uri="{D42A27DB-BD31-4B8C-83A1-F6EECF244321}">
                <p14:modId xmlns:p14="http://schemas.microsoft.com/office/powerpoint/2010/main" val="1944600531"/>
              </p:ext>
            </p:extLst>
          </p:nvPr>
        </p:nvGraphicFramePr>
        <p:xfrm>
          <a:off x="468313" y="1773238"/>
          <a:ext cx="8064500" cy="4010025"/>
        </p:xfrm>
        <a:graphic>
          <a:graphicData uri="http://schemas.openxmlformats.org/drawingml/2006/table">
            <a:tbl>
              <a:tblPr/>
              <a:tblGrid>
                <a:gridCol w="2663825">
                  <a:extLst>
                    <a:ext uri="{9D8B030D-6E8A-4147-A177-3AD203B41FA5}">
                      <a16:colId xmlns:a16="http://schemas.microsoft.com/office/drawing/2014/main" val="20000"/>
                    </a:ext>
                  </a:extLst>
                </a:gridCol>
                <a:gridCol w="5400675">
                  <a:extLst>
                    <a:ext uri="{9D8B030D-6E8A-4147-A177-3AD203B41FA5}">
                      <a16:colId xmlns:a16="http://schemas.microsoft.com/office/drawing/2014/main" val="20001"/>
                    </a:ext>
                  </a:extLst>
                </a:gridCol>
              </a:tblGrid>
              <a:tr h="1222375">
                <a:tc>
                  <a:txBody>
                    <a:body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GB" sz="3600" b="1" i="0" u="none" strike="noStrike" cap="none" normalizeH="0" baseline="0">
                          <a:ln>
                            <a:noFill/>
                          </a:ln>
                          <a:solidFill>
                            <a:schemeClr val="tx1"/>
                          </a:solidFill>
                          <a:effectLst/>
                          <a:latin typeface="Comic Sans MS" pitchFamily="66" charset="0"/>
                          <a:ea typeface="Calibri" pitchFamily="34" charset="0"/>
                          <a:cs typeface="Times New Roman" pitchFamily="18" charset="0"/>
                        </a:rPr>
                        <a:t>Revisit/</a:t>
                      </a:r>
                    </a:p>
                    <a:p>
                      <a:pPr marL="0" marR="0" lvl="0" indent="0" algn="l" defTabSz="914400" rtl="0" eaLnBrk="1" fontAlgn="base" latinLnBrk="0" hangingPunct="1">
                        <a:lnSpc>
                          <a:spcPct val="100000"/>
                        </a:lnSpc>
                        <a:spcBef>
                          <a:spcPts val="300"/>
                        </a:spcBef>
                        <a:spcAft>
                          <a:spcPct val="0"/>
                        </a:spcAft>
                        <a:buClrTx/>
                        <a:buSzTx/>
                        <a:buFontTx/>
                        <a:buNone/>
                        <a:tabLst/>
                      </a:pPr>
                      <a:r>
                        <a:rPr kumimoji="0" lang="en-GB" sz="3600" b="1" i="0" u="none" strike="noStrike" cap="none" normalizeH="0" baseline="0">
                          <a:ln>
                            <a:noFill/>
                          </a:ln>
                          <a:solidFill>
                            <a:schemeClr val="tx1"/>
                          </a:solidFill>
                          <a:effectLst/>
                          <a:latin typeface="Comic Sans MS" pitchFamily="66" charset="0"/>
                          <a:ea typeface="Calibri" pitchFamily="34" charset="0"/>
                          <a:cs typeface="Times New Roman" pitchFamily="18" charset="0"/>
                        </a:rPr>
                        <a:t>review</a:t>
                      </a:r>
                      <a:endParaRPr kumimoji="0" lang="en-GB" sz="36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D6F0"/>
                    </a:solidFill>
                  </a:tcPr>
                </a:tc>
                <a:tc>
                  <a:txBody>
                    <a:body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GB" sz="2800" b="0" i="0" u="none" strike="noStrike" cap="none" normalizeH="0" baseline="0">
                          <a:ln>
                            <a:noFill/>
                          </a:ln>
                          <a:solidFill>
                            <a:schemeClr val="tx1"/>
                          </a:solidFill>
                          <a:effectLst/>
                          <a:latin typeface="Comic Sans MS" pitchFamily="66" charset="0"/>
                          <a:ea typeface="Calibri" pitchFamily="34" charset="0"/>
                          <a:cs typeface="Times New Roman" pitchFamily="18" charset="0"/>
                        </a:rPr>
                        <a:t>Flashcards to practice phonemes learnt so far.</a:t>
                      </a:r>
                      <a:endParaRPr kumimoji="0" lang="en-GB" sz="2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0"/>
                  </a:ext>
                </a:extLst>
              </a:tr>
              <a:tr h="577850">
                <a:tc>
                  <a:txBody>
                    <a:body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GB" sz="3600" b="1" i="0" u="none" strike="noStrike" cap="none" normalizeH="0" baseline="0">
                          <a:ln>
                            <a:noFill/>
                          </a:ln>
                          <a:solidFill>
                            <a:schemeClr val="tx1"/>
                          </a:solidFill>
                          <a:effectLst/>
                          <a:latin typeface="Comic Sans MS" pitchFamily="66" charset="0"/>
                          <a:ea typeface="Calibri" pitchFamily="34" charset="0"/>
                          <a:cs typeface="Times New Roman" pitchFamily="18" charset="0"/>
                        </a:rPr>
                        <a:t>Teach </a:t>
                      </a:r>
                      <a:endParaRPr kumimoji="0" lang="en-GB" sz="36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D6F0"/>
                    </a:solidFill>
                  </a:tcPr>
                </a:tc>
                <a:tc>
                  <a:txBody>
                    <a:body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GB" sz="2800" b="0" i="0" u="none" strike="noStrike" cap="none" normalizeH="0" baseline="0">
                          <a:ln>
                            <a:noFill/>
                          </a:ln>
                          <a:solidFill>
                            <a:schemeClr val="tx1"/>
                          </a:solidFill>
                          <a:effectLst/>
                          <a:latin typeface="Comic Sans MS" pitchFamily="66" charset="0"/>
                          <a:ea typeface="Calibri" pitchFamily="34" charset="0"/>
                          <a:cs typeface="Times New Roman" pitchFamily="18" charset="0"/>
                        </a:rPr>
                        <a:t>Teach new phoneme</a:t>
                      </a:r>
                      <a:endParaRPr kumimoji="0" lang="en-GB" sz="28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1"/>
                  </a:ext>
                </a:extLst>
              </a:tr>
              <a:tr h="819150">
                <a:tc>
                  <a:txBody>
                    <a:body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GB" sz="3600" b="1" i="0" u="none" strike="noStrike" cap="none" normalizeH="0" baseline="0">
                          <a:ln>
                            <a:noFill/>
                          </a:ln>
                          <a:solidFill>
                            <a:schemeClr val="tx1"/>
                          </a:solidFill>
                          <a:effectLst/>
                          <a:latin typeface="Comic Sans MS" pitchFamily="66" charset="0"/>
                          <a:ea typeface="Calibri" pitchFamily="34" charset="0"/>
                          <a:cs typeface="Times New Roman" pitchFamily="18" charset="0"/>
                        </a:rPr>
                        <a:t>Practice </a:t>
                      </a:r>
                      <a:endParaRPr kumimoji="0" lang="en-GB" sz="36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D6F0"/>
                    </a:solidFill>
                  </a:tcPr>
                </a:tc>
                <a:tc>
                  <a:txBody>
                    <a:body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GB" sz="2800" b="0" i="0" u="none" strike="noStrike" cap="none" normalizeH="0" baseline="0">
                          <a:ln>
                            <a:noFill/>
                          </a:ln>
                          <a:solidFill>
                            <a:schemeClr val="tx1"/>
                          </a:solidFill>
                          <a:effectLst/>
                          <a:latin typeface="Comic Sans MS" pitchFamily="66" charset="0"/>
                          <a:ea typeface="Calibri" pitchFamily="34" charset="0"/>
                          <a:cs typeface="Times New Roman" pitchFamily="18" charset="0"/>
                        </a:rPr>
                        <a:t>Game or activity to explore the new phoneme</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2"/>
                  </a:ext>
                </a:extLst>
              </a:tr>
              <a:tr h="1319213">
                <a:tc>
                  <a:txBody>
                    <a:body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GB" sz="3600" b="1" i="0" u="none" strike="noStrike" cap="none" normalizeH="0" baseline="0">
                          <a:ln>
                            <a:noFill/>
                          </a:ln>
                          <a:solidFill>
                            <a:schemeClr val="tx1"/>
                          </a:solidFill>
                          <a:effectLst/>
                          <a:latin typeface="Comic Sans MS" pitchFamily="66" charset="0"/>
                          <a:ea typeface="Calibri" pitchFamily="34" charset="0"/>
                          <a:cs typeface="Times New Roman" pitchFamily="18" charset="0"/>
                        </a:rPr>
                        <a:t>Apply </a:t>
                      </a:r>
                      <a:endParaRPr kumimoji="0" lang="en-GB" sz="36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8D6F0"/>
                    </a:solidFill>
                  </a:tcPr>
                </a:tc>
                <a:tc>
                  <a:txBody>
                    <a:bodyPr/>
                    <a:lstStyle/>
                    <a:p>
                      <a:pPr marL="0" marR="0" lvl="0" indent="0" algn="l" defTabSz="914400" rtl="0" eaLnBrk="1" fontAlgn="base" latinLnBrk="0" hangingPunct="1">
                        <a:lnSpc>
                          <a:spcPct val="100000"/>
                        </a:lnSpc>
                        <a:spcBef>
                          <a:spcPts val="300"/>
                        </a:spcBef>
                        <a:spcAft>
                          <a:spcPct val="0"/>
                        </a:spcAft>
                        <a:buClrTx/>
                        <a:buSzTx/>
                        <a:buFontTx/>
                        <a:buNone/>
                        <a:tabLst/>
                      </a:pPr>
                      <a:r>
                        <a:rPr kumimoji="0" lang="en-GB" sz="2800" b="0" i="0" u="none" strike="noStrike" cap="none" normalizeH="0" baseline="0" dirty="0">
                          <a:ln>
                            <a:noFill/>
                          </a:ln>
                          <a:solidFill>
                            <a:schemeClr val="tx1"/>
                          </a:solidFill>
                          <a:effectLst/>
                          <a:latin typeface="Comic Sans MS" pitchFamily="66" charset="0"/>
                          <a:ea typeface="Calibri" pitchFamily="34" charset="0"/>
                          <a:cs typeface="Times New Roman" pitchFamily="18" charset="0"/>
                        </a:rPr>
                        <a:t>Read words/ captions</a:t>
                      </a:r>
                    </a:p>
                    <a:p>
                      <a:pPr marL="0" marR="0" lvl="0" indent="0" algn="l" defTabSz="914400" rtl="0" eaLnBrk="1" fontAlgn="base" latinLnBrk="0" hangingPunct="1">
                        <a:lnSpc>
                          <a:spcPct val="100000"/>
                        </a:lnSpc>
                        <a:spcBef>
                          <a:spcPts val="300"/>
                        </a:spcBef>
                        <a:spcAft>
                          <a:spcPct val="0"/>
                        </a:spcAft>
                        <a:buClrTx/>
                        <a:buSzTx/>
                        <a:buFontTx/>
                        <a:buNone/>
                        <a:tabLst/>
                      </a:pPr>
                      <a:r>
                        <a:rPr kumimoji="0" lang="en-GB" sz="2800" b="0" i="0" u="none" strike="noStrike" cap="none" normalizeH="0" baseline="0" dirty="0">
                          <a:ln>
                            <a:noFill/>
                          </a:ln>
                          <a:solidFill>
                            <a:schemeClr val="tx1"/>
                          </a:solidFill>
                          <a:effectLst/>
                          <a:latin typeface="Comic Sans MS" pitchFamily="66" charset="0"/>
                          <a:ea typeface="Calibri" pitchFamily="34" charset="0"/>
                          <a:cs typeface="Times New Roman" pitchFamily="18" charset="0"/>
                        </a:rPr>
                        <a:t>Write graphemes and words</a:t>
                      </a:r>
                      <a:endParaRPr kumimoji="0" lang="en-GB" sz="2800" b="0" i="0" u="none" strike="noStrike" cap="none" normalizeH="0" baseline="0" dirty="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ts val="300"/>
                        </a:spcBef>
                        <a:spcAft>
                          <a:spcPct val="0"/>
                        </a:spcAft>
                        <a:buClrTx/>
                        <a:buSzTx/>
                        <a:buFontTx/>
                        <a:buNone/>
                        <a:tabLst/>
                      </a:pPr>
                      <a:endParaRPr kumimoji="0" lang="en-GB" sz="2800" b="0" i="0" u="none" strike="noStrike" cap="none" normalizeH="0" baseline="0" dirty="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idx="4294967295"/>
          </p:nvPr>
        </p:nvSpPr>
        <p:spPr>
          <a:xfrm>
            <a:off x="0" y="260350"/>
            <a:ext cx="8229600" cy="882650"/>
          </a:xfrm>
        </p:spPr>
        <p:txBody>
          <a:bodyPr>
            <a:normAutofit/>
          </a:bodyPr>
          <a:lstStyle/>
          <a:p>
            <a:r>
              <a:rPr lang="en-GB" sz="4600">
                <a:solidFill>
                  <a:schemeClr val="folHlink"/>
                </a:solidFill>
              </a:rPr>
              <a:t>PHASE 1 – Tuning into sound</a:t>
            </a:r>
          </a:p>
        </p:txBody>
      </p:sp>
      <p:sp>
        <p:nvSpPr>
          <p:cNvPr id="5" name="Content Placeholder 2"/>
          <p:cNvSpPr>
            <a:spLocks noGrp="1"/>
          </p:cNvSpPr>
          <p:nvPr>
            <p:ph idx="4294967295"/>
          </p:nvPr>
        </p:nvSpPr>
        <p:spPr>
          <a:xfrm>
            <a:off x="323850" y="1268413"/>
            <a:ext cx="8496300" cy="5040312"/>
          </a:xfrm>
        </p:spPr>
        <p:txBody>
          <a:bodyPr>
            <a:normAutofit/>
          </a:bodyPr>
          <a:lstStyle/>
          <a:p>
            <a:pPr>
              <a:spcBef>
                <a:spcPct val="0"/>
              </a:spcBef>
              <a:buFontTx/>
              <a:buNone/>
            </a:pPr>
            <a:r>
              <a:rPr lang="en-GB" sz="3600"/>
              <a:t>There are 7 aspects</a:t>
            </a:r>
          </a:p>
          <a:p>
            <a:pPr>
              <a:spcBef>
                <a:spcPct val="0"/>
              </a:spcBef>
            </a:pPr>
            <a:r>
              <a:rPr lang="en-GB" sz="3600"/>
              <a:t>A1 – Environmental</a:t>
            </a:r>
          </a:p>
          <a:p>
            <a:pPr>
              <a:spcBef>
                <a:spcPct val="0"/>
              </a:spcBef>
            </a:pPr>
            <a:r>
              <a:rPr lang="en-GB" sz="3600"/>
              <a:t>A2 – Instrumental sounds</a:t>
            </a:r>
          </a:p>
          <a:p>
            <a:pPr>
              <a:spcBef>
                <a:spcPct val="0"/>
              </a:spcBef>
            </a:pPr>
            <a:r>
              <a:rPr lang="en-GB" sz="3600"/>
              <a:t>A3 – Body Percussion</a:t>
            </a:r>
          </a:p>
          <a:p>
            <a:pPr>
              <a:spcBef>
                <a:spcPct val="0"/>
              </a:spcBef>
            </a:pPr>
            <a:r>
              <a:rPr lang="en-GB" sz="3600"/>
              <a:t>A4 – Rhythm and rhyme</a:t>
            </a:r>
          </a:p>
          <a:p>
            <a:pPr>
              <a:spcBef>
                <a:spcPct val="0"/>
              </a:spcBef>
            </a:pPr>
            <a:r>
              <a:rPr lang="en-GB" sz="3600"/>
              <a:t>A5 – Alliteration</a:t>
            </a:r>
          </a:p>
          <a:p>
            <a:pPr>
              <a:spcBef>
                <a:spcPct val="0"/>
              </a:spcBef>
            </a:pPr>
            <a:r>
              <a:rPr lang="en-GB" sz="3600"/>
              <a:t>A6 – Voice sounds</a:t>
            </a:r>
          </a:p>
          <a:p>
            <a:pPr>
              <a:spcBef>
                <a:spcPct val="0"/>
              </a:spcBef>
            </a:pPr>
            <a:r>
              <a:rPr lang="en-GB" sz="3600"/>
              <a:t>           A7 – Oral blending and       </a:t>
            </a:r>
          </a:p>
          <a:p>
            <a:pPr>
              <a:spcBef>
                <a:spcPct val="0"/>
              </a:spcBef>
              <a:buFontTx/>
              <a:buNone/>
            </a:pPr>
            <a:r>
              <a:rPr lang="en-GB" sz="3600"/>
              <a:t>             segmenting</a:t>
            </a:r>
            <a:endParaRPr lang="en-GB" sz="2300"/>
          </a:p>
        </p:txBody>
      </p:sp>
    </p:spTree>
  </p:cSld>
  <p:clrMapOvr>
    <a:masterClrMapping/>
  </p:clrMapOvr>
</p:sld>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1503</TotalTime>
  <Words>1074</Words>
  <Application>Microsoft Office PowerPoint</Application>
  <PresentationFormat>On-screen Show (4:3)</PresentationFormat>
  <Paragraphs>112</Paragraphs>
  <Slides>19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 Black</vt:lpstr>
      <vt:lpstr>Calibri</vt:lpstr>
      <vt:lpstr>Comic Sans MS</vt:lpstr>
      <vt:lpstr>Times New Roman</vt:lpstr>
      <vt:lpstr>Crayons</vt:lpstr>
      <vt:lpstr>PowerPoint Presentation</vt:lpstr>
      <vt:lpstr>TERMINOLOGY</vt:lpstr>
      <vt:lpstr>Curriculum outcomes By the end of Reception</vt:lpstr>
      <vt:lpstr>Curriculum outcomes</vt:lpstr>
      <vt:lpstr>PowerPoint Presentation</vt:lpstr>
      <vt:lpstr>Phonemes and Graphemes</vt:lpstr>
      <vt:lpstr>Phonemes and Graphemes</vt:lpstr>
      <vt:lpstr>WHAT DOES A PHONICS LESSON LOOK LIKE?</vt:lpstr>
      <vt:lpstr>PHASE 1 – Tuning into sound</vt:lpstr>
      <vt:lpstr>PHASE 2 – progression of phonemes</vt:lpstr>
      <vt:lpstr>PHASE 3</vt:lpstr>
      <vt:lpstr>PowerPoint Presentation</vt:lpstr>
      <vt:lpstr>Segmenting</vt:lpstr>
      <vt:lpstr>How we teach…  Reading</vt:lpstr>
      <vt:lpstr>How we teach…  Reading</vt:lpstr>
      <vt:lpstr>How we teach…  Reading</vt:lpstr>
      <vt:lpstr>How we teach…  Writing</vt:lpstr>
      <vt:lpstr>Writing – putting it all together</vt:lpstr>
      <vt:lpstr>Supporting Literacy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Rach</dc:creator>
  <cp:lastModifiedBy>Georgina Wray</cp:lastModifiedBy>
  <cp:revision>22</cp:revision>
  <dcterms:created xsi:type="dcterms:W3CDTF">2013-03-24T18:14:49Z</dcterms:created>
  <dcterms:modified xsi:type="dcterms:W3CDTF">2020-09-25T14:54:03Z</dcterms:modified>
</cp:coreProperties>
</file>