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4"/>
  </p:notesMasterIdLst>
  <p:sldIdLst>
    <p:sldId id="257" r:id="rId6"/>
    <p:sldId id="269" r:id="rId7"/>
    <p:sldId id="270" r:id="rId8"/>
    <p:sldId id="271" r:id="rId9"/>
    <p:sldId id="272" r:id="rId10"/>
    <p:sldId id="273" r:id="rId11"/>
    <p:sldId id="274"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3" autoAdjust="0"/>
    <p:restoredTop sz="94660"/>
  </p:normalViewPr>
  <p:slideViewPr>
    <p:cSldViewPr snapToGrid="0">
      <p:cViewPr varScale="1">
        <p:scale>
          <a:sx n="97" d="100"/>
          <a:sy n="97" d="100"/>
        </p:scale>
        <p:origin x="3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582F-6C2C-4CF6-9214-119AC0DE7C8C}" type="datetimeFigureOut">
              <a:rPr lang="en-GB" smtClean="0"/>
              <a:t>11/12/2020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1B11E-995B-4BC7-832D-74547CA90B60}" type="slidenum">
              <a:rPr lang="en-GB" smtClean="0"/>
              <a:t>‹#›</a:t>
            </a:fld>
            <a:endParaRPr lang="en-GB"/>
          </a:p>
        </p:txBody>
      </p:sp>
    </p:spTree>
    <p:extLst>
      <p:ext uri="{BB962C8B-B14F-4D97-AF65-F5344CB8AC3E}">
        <p14:creationId xmlns:p14="http://schemas.microsoft.com/office/powerpoint/2010/main" val="228606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35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80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837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852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82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137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41941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44036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68355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3042500" y="2882400"/>
            <a:ext cx="61068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DCB9E3"/>
              </a:buClr>
              <a:buSzPts val="2400"/>
              <a:buChar char="❄"/>
              <a:defRPr sz="3200" i="1">
                <a:solidFill>
                  <a:srgbClr val="DCB9E3"/>
                </a:solidFill>
              </a:defRPr>
            </a:lvl1pPr>
            <a:lvl2pPr marL="1219170" lvl="1" indent="-507987" algn="ctr" rtl="0">
              <a:spcBef>
                <a:spcPts val="0"/>
              </a:spcBef>
              <a:spcAft>
                <a:spcPts val="0"/>
              </a:spcAft>
              <a:buClr>
                <a:srgbClr val="DCB9E3"/>
              </a:buClr>
              <a:buSzPts val="2400"/>
              <a:buChar char="★"/>
              <a:defRPr sz="3200" i="1">
                <a:solidFill>
                  <a:srgbClr val="DCB9E3"/>
                </a:solidFill>
              </a:defRPr>
            </a:lvl2pPr>
            <a:lvl3pPr marL="1828754" lvl="2" indent="-507987" algn="ctr" rtl="0">
              <a:spcBef>
                <a:spcPts val="0"/>
              </a:spcBef>
              <a:spcAft>
                <a:spcPts val="0"/>
              </a:spcAft>
              <a:buClr>
                <a:srgbClr val="DCB9E3"/>
              </a:buClr>
              <a:buSzPts val="2400"/>
              <a:buChar char="■"/>
              <a:defRPr sz="3200" i="1">
                <a:solidFill>
                  <a:srgbClr val="DCB9E3"/>
                </a:solidFill>
              </a:defRPr>
            </a:lvl3pPr>
            <a:lvl4pPr marL="2438339" lvl="3" indent="-507987" algn="ctr" rtl="0">
              <a:spcBef>
                <a:spcPts val="0"/>
              </a:spcBef>
              <a:spcAft>
                <a:spcPts val="0"/>
              </a:spcAft>
              <a:buClr>
                <a:srgbClr val="DCB9E3"/>
              </a:buClr>
              <a:buSzPts val="2400"/>
              <a:buChar char="●"/>
              <a:defRPr sz="3200" i="1">
                <a:solidFill>
                  <a:srgbClr val="DCB9E3"/>
                </a:solidFill>
              </a:defRPr>
            </a:lvl4pPr>
            <a:lvl5pPr marL="3047924" lvl="4" indent="-507987" algn="ctr" rtl="0">
              <a:spcBef>
                <a:spcPts val="0"/>
              </a:spcBef>
              <a:spcAft>
                <a:spcPts val="0"/>
              </a:spcAft>
              <a:buClr>
                <a:srgbClr val="DCB9E3"/>
              </a:buClr>
              <a:buSzPts val="2400"/>
              <a:buChar char="○"/>
              <a:defRPr sz="3200" i="1">
                <a:solidFill>
                  <a:srgbClr val="DCB9E3"/>
                </a:solidFill>
              </a:defRPr>
            </a:lvl5pPr>
            <a:lvl6pPr marL="3657509" lvl="5" indent="-507987" algn="ctr" rtl="0">
              <a:spcBef>
                <a:spcPts val="0"/>
              </a:spcBef>
              <a:spcAft>
                <a:spcPts val="0"/>
              </a:spcAft>
              <a:buClr>
                <a:srgbClr val="DCB9E3"/>
              </a:buClr>
              <a:buSzPts val="2400"/>
              <a:buChar char="■"/>
              <a:defRPr sz="3200" i="1">
                <a:solidFill>
                  <a:srgbClr val="DCB9E3"/>
                </a:solidFill>
              </a:defRPr>
            </a:lvl6pPr>
            <a:lvl7pPr marL="4267093" lvl="6" indent="-507987" algn="ctr" rtl="0">
              <a:spcBef>
                <a:spcPts val="0"/>
              </a:spcBef>
              <a:spcAft>
                <a:spcPts val="0"/>
              </a:spcAft>
              <a:buClr>
                <a:srgbClr val="DCB9E3"/>
              </a:buClr>
              <a:buSzPts val="2400"/>
              <a:buChar char="●"/>
              <a:defRPr sz="3200" i="1">
                <a:solidFill>
                  <a:srgbClr val="DCB9E3"/>
                </a:solidFill>
              </a:defRPr>
            </a:lvl7pPr>
            <a:lvl8pPr marL="4876678" lvl="7" indent="-507987" algn="ctr" rtl="0">
              <a:spcBef>
                <a:spcPts val="0"/>
              </a:spcBef>
              <a:spcAft>
                <a:spcPts val="0"/>
              </a:spcAft>
              <a:buClr>
                <a:srgbClr val="DCB9E3"/>
              </a:buClr>
              <a:buSzPts val="2400"/>
              <a:buChar char="○"/>
              <a:defRPr sz="3200" i="1">
                <a:solidFill>
                  <a:srgbClr val="DCB9E3"/>
                </a:solidFill>
              </a:defRPr>
            </a:lvl8pPr>
            <a:lvl9pPr marL="5486263" lvl="8" indent="-507987" algn="ctr">
              <a:spcBef>
                <a:spcPts val="0"/>
              </a:spcBef>
              <a:spcAft>
                <a:spcPts val="0"/>
              </a:spcAft>
              <a:buClr>
                <a:srgbClr val="DCB9E3"/>
              </a:buClr>
              <a:buSzPts val="2400"/>
              <a:buChar char="■"/>
              <a:defRPr sz="3200" i="1">
                <a:solidFill>
                  <a:srgbClr val="DCB9E3"/>
                </a:solidFill>
              </a:defRPr>
            </a:lvl9pPr>
          </a:lstStyle>
          <a:p>
            <a:endParaRPr/>
          </a:p>
        </p:txBody>
      </p:sp>
      <p:sp>
        <p:nvSpPr>
          <p:cNvPr id="99" name="Google Shape;99;p4"/>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74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0"/>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676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3290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F1EC6-592A-4DB2-B7EF-3037C4926342}" type="datetimeFigureOut">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2410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9F1EC6-592A-4DB2-B7EF-3037C4926342}" type="datetimeFigureOut">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181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9F1EC6-592A-4DB2-B7EF-3037C4926342}" type="datetimeFigureOut">
              <a:rPr lang="en-GB" smtClean="0"/>
              <a:t>11/12/2020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4849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9F1EC6-592A-4DB2-B7EF-3037C4926342}" type="datetimeFigureOut">
              <a:rPr lang="en-GB" smtClean="0"/>
              <a:t>11/12/2020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676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F1EC6-592A-4DB2-B7EF-3037C4926342}" type="datetimeFigureOut">
              <a:rPr lang="en-GB" smtClean="0"/>
              <a:t>11/12/2020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81641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56600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4513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97FBA8"/>
            </a:gs>
            <a:gs pos="86022">
              <a:srgbClr val="00863D"/>
            </a:gs>
          </a:gsLst>
          <a:lin ang="5400012"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F1EC6-592A-4DB2-B7EF-3037C4926342}" type="datetimeFigureOut">
              <a:rPr lang="en-GB" smtClean="0"/>
              <a:t>11/12/2020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5A93B-5AE0-43FB-839E-3F3CDB50A477}" type="slidenum">
              <a:rPr lang="en-GB" smtClean="0"/>
              <a:t>‹#›</a:t>
            </a:fld>
            <a:endParaRPr lang="en-GB"/>
          </a:p>
        </p:txBody>
      </p:sp>
    </p:spTree>
    <p:extLst>
      <p:ext uri="{BB962C8B-B14F-4D97-AF65-F5344CB8AC3E}">
        <p14:creationId xmlns:p14="http://schemas.microsoft.com/office/powerpoint/2010/main" val="74261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97FBA8"/>
            </a:gs>
            <a:gs pos="86022">
              <a:srgbClr val="00863D"/>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6839" y="3691269"/>
            <a:ext cx="747200" cy="7472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7;p1"/>
          <p:cNvSpPr/>
          <p:nvPr/>
        </p:nvSpPr>
        <p:spPr>
          <a:xfrm>
            <a:off x="516333" y="2634500"/>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p1"/>
          <p:cNvSpPr/>
          <p:nvPr/>
        </p:nvSpPr>
        <p:spPr>
          <a:xfrm>
            <a:off x="1308267" y="-454333"/>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Google Shape;9;p1"/>
          <p:cNvSpPr/>
          <p:nvPr/>
        </p:nvSpPr>
        <p:spPr>
          <a:xfrm>
            <a:off x="-69733" y="44184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1"/>
          <p:cNvSpPr/>
          <p:nvPr/>
        </p:nvSpPr>
        <p:spPr>
          <a:xfrm>
            <a:off x="3822533" y="5746817"/>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1"/>
          <p:cNvSpPr/>
          <p:nvPr/>
        </p:nvSpPr>
        <p:spPr>
          <a:xfrm>
            <a:off x="8024300" y="5506367"/>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1"/>
          <p:cNvSpPr/>
          <p:nvPr/>
        </p:nvSpPr>
        <p:spPr>
          <a:xfrm>
            <a:off x="11093533" y="3240533"/>
            <a:ext cx="2680400" cy="26804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1"/>
          <p:cNvSpPr/>
          <p:nvPr/>
        </p:nvSpPr>
        <p:spPr>
          <a:xfrm>
            <a:off x="9964400" y="4581333"/>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1"/>
          <p:cNvSpPr/>
          <p:nvPr/>
        </p:nvSpPr>
        <p:spPr>
          <a:xfrm>
            <a:off x="9853800" y="-946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1"/>
          <p:cNvSpPr/>
          <p:nvPr/>
        </p:nvSpPr>
        <p:spPr>
          <a:xfrm>
            <a:off x="713033" y="-435027"/>
            <a:ext cx="747200" cy="7472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6" name="Google Shape;16;p1"/>
          <p:cNvSpPr/>
          <p:nvPr/>
        </p:nvSpPr>
        <p:spPr>
          <a:xfrm>
            <a:off x="6691100" y="-1235200"/>
            <a:ext cx="1898400" cy="189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1"/>
          <p:cNvSpPr/>
          <p:nvPr/>
        </p:nvSpPr>
        <p:spPr>
          <a:xfrm>
            <a:off x="6544500" y="195500"/>
            <a:ext cx="894000" cy="89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1"/>
          <p:cNvSpPr/>
          <p:nvPr/>
        </p:nvSpPr>
        <p:spPr>
          <a:xfrm>
            <a:off x="540368" y="870764"/>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1"/>
          <p:cNvSpPr/>
          <p:nvPr/>
        </p:nvSpPr>
        <p:spPr>
          <a:xfrm>
            <a:off x="973769" y="3583872"/>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1"/>
          <p:cNvSpPr/>
          <p:nvPr/>
        </p:nvSpPr>
        <p:spPr>
          <a:xfrm>
            <a:off x="3139600" y="6130133"/>
            <a:ext cx="1228400" cy="122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1"/>
          <p:cNvSpPr/>
          <p:nvPr/>
        </p:nvSpPr>
        <p:spPr>
          <a:xfrm>
            <a:off x="7241267" y="5854133"/>
            <a:ext cx="1780000" cy="1780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1"/>
          <p:cNvSpPr/>
          <p:nvPr/>
        </p:nvSpPr>
        <p:spPr>
          <a:xfrm>
            <a:off x="10781767" y="2874233"/>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1"/>
          <p:cNvSpPr/>
          <p:nvPr/>
        </p:nvSpPr>
        <p:spPr>
          <a:xfrm>
            <a:off x="11616167" y="14884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1"/>
          <p:cNvSpPr/>
          <p:nvPr/>
        </p:nvSpPr>
        <p:spPr>
          <a:xfrm>
            <a:off x="8932733" y="175068"/>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1"/>
          <p:cNvSpPr/>
          <p:nvPr/>
        </p:nvSpPr>
        <p:spPr>
          <a:xfrm>
            <a:off x="-33" y="0"/>
            <a:ext cx="12192000" cy="68580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nvGrpSpPr>
          <p:cNvPr id="26" name="Google Shape;26;p1"/>
          <p:cNvGrpSpPr/>
          <p:nvPr/>
        </p:nvGrpSpPr>
        <p:grpSpPr>
          <a:xfrm>
            <a:off x="345367" y="231400"/>
            <a:ext cx="11571000" cy="6367533"/>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 name="Google Shape;58;p1"/>
          <p:cNvSpPr txBox="1">
            <a:spLocks noGrp="1"/>
          </p:cNvSpPr>
          <p:nvPr>
            <p:ph type="title"/>
          </p:nvPr>
        </p:nvSpPr>
        <p:spPr>
          <a:xfrm>
            <a:off x="2476951" y="716400"/>
            <a:ext cx="7238000" cy="604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77051" y="2013500"/>
            <a:ext cx="7238000" cy="3192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63777" y="756611"/>
            <a:ext cx="11611375" cy="5783404"/>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73" name="Google Shape;73;p1"/>
          <p:cNvPicPr preferRelativeResize="0"/>
          <p:nvPr/>
        </p:nvPicPr>
        <p:blipFill>
          <a:blip r:embed="rId4">
            <a:alphaModFix amt="20000"/>
          </a:blip>
          <a:stretch>
            <a:fillRect/>
          </a:stretch>
        </p:blipFill>
        <p:spPr>
          <a:xfrm>
            <a:off x="1061367" y="134367"/>
            <a:ext cx="893933" cy="1016267"/>
          </a:xfrm>
          <a:prstGeom prst="rect">
            <a:avLst/>
          </a:prstGeom>
          <a:noFill/>
          <a:ln>
            <a:noFill/>
          </a:ln>
        </p:spPr>
      </p:pic>
      <p:pic>
        <p:nvPicPr>
          <p:cNvPr id="74" name="Google Shape;74;p1"/>
          <p:cNvPicPr preferRelativeResize="0"/>
          <p:nvPr/>
        </p:nvPicPr>
        <p:blipFill>
          <a:blip r:embed="rId4">
            <a:alphaModFix amt="20000"/>
          </a:blip>
          <a:stretch>
            <a:fillRect/>
          </a:stretch>
        </p:blipFill>
        <p:spPr>
          <a:xfrm>
            <a:off x="163767" y="6270900"/>
            <a:ext cx="679533" cy="772533"/>
          </a:xfrm>
          <a:prstGeom prst="rect">
            <a:avLst/>
          </a:prstGeom>
          <a:noFill/>
          <a:ln>
            <a:noFill/>
          </a:ln>
        </p:spPr>
      </p:pic>
      <p:pic>
        <p:nvPicPr>
          <p:cNvPr id="75" name="Google Shape;75;p1"/>
          <p:cNvPicPr preferRelativeResize="0"/>
          <p:nvPr/>
        </p:nvPicPr>
        <p:blipFill>
          <a:blip r:embed="rId4">
            <a:alphaModFix amt="20000"/>
          </a:blip>
          <a:stretch>
            <a:fillRect/>
          </a:stretch>
        </p:blipFill>
        <p:spPr>
          <a:xfrm>
            <a:off x="9929367" y="1540267"/>
            <a:ext cx="747067" cy="849300"/>
          </a:xfrm>
          <a:prstGeom prst="rect">
            <a:avLst/>
          </a:prstGeom>
          <a:noFill/>
          <a:ln>
            <a:noFill/>
          </a:ln>
        </p:spPr>
      </p:pic>
      <p:pic>
        <p:nvPicPr>
          <p:cNvPr id="76" name="Google Shape;76;p1"/>
          <p:cNvPicPr preferRelativeResize="0"/>
          <p:nvPr/>
        </p:nvPicPr>
        <p:blipFill>
          <a:blip r:embed="rId4">
            <a:alphaModFix amt="20000"/>
          </a:blip>
          <a:stretch>
            <a:fillRect/>
          </a:stretch>
        </p:blipFill>
        <p:spPr>
          <a:xfrm>
            <a:off x="11500600" y="5052534"/>
            <a:ext cx="828867" cy="942300"/>
          </a:xfrm>
          <a:prstGeom prst="rect">
            <a:avLst/>
          </a:prstGeom>
          <a:noFill/>
          <a:ln>
            <a:noFill/>
          </a:ln>
        </p:spPr>
      </p:pic>
      <p:pic>
        <p:nvPicPr>
          <p:cNvPr id="77" name="Google Shape;77;p1"/>
          <p:cNvPicPr preferRelativeResize="0"/>
          <p:nvPr/>
        </p:nvPicPr>
        <p:blipFill>
          <a:blip r:embed="rId5">
            <a:alphaModFix amt="15000"/>
          </a:blip>
          <a:stretch>
            <a:fillRect/>
          </a:stretch>
        </p:blipFill>
        <p:spPr>
          <a:xfrm>
            <a:off x="994400" y="3177091"/>
            <a:ext cx="679533" cy="770323"/>
          </a:xfrm>
          <a:prstGeom prst="rect">
            <a:avLst/>
          </a:prstGeom>
          <a:noFill/>
          <a:ln>
            <a:noFill/>
          </a:ln>
        </p:spPr>
      </p:pic>
      <p:pic>
        <p:nvPicPr>
          <p:cNvPr id="78" name="Google Shape;78;p1"/>
          <p:cNvPicPr preferRelativeResize="0"/>
          <p:nvPr/>
        </p:nvPicPr>
        <p:blipFill>
          <a:blip r:embed="rId5">
            <a:alphaModFix amt="15000"/>
          </a:blip>
          <a:stretch>
            <a:fillRect/>
          </a:stretch>
        </p:blipFill>
        <p:spPr>
          <a:xfrm>
            <a:off x="8754467" y="-94661"/>
            <a:ext cx="373067" cy="422900"/>
          </a:xfrm>
          <a:prstGeom prst="rect">
            <a:avLst/>
          </a:prstGeom>
          <a:noFill/>
          <a:ln>
            <a:noFill/>
          </a:ln>
        </p:spPr>
      </p:pic>
      <p:pic>
        <p:nvPicPr>
          <p:cNvPr id="79" name="Google Shape;79;p1"/>
          <p:cNvPicPr preferRelativeResize="0"/>
          <p:nvPr/>
        </p:nvPicPr>
        <p:blipFill>
          <a:blip r:embed="rId5">
            <a:alphaModFix amt="15000"/>
          </a:blip>
          <a:stretch>
            <a:fillRect/>
          </a:stretch>
        </p:blipFill>
        <p:spPr>
          <a:xfrm>
            <a:off x="9375934" y="6270903"/>
            <a:ext cx="612567" cy="694367"/>
          </a:xfrm>
          <a:prstGeom prst="rect">
            <a:avLst/>
          </a:prstGeom>
          <a:noFill/>
          <a:ln>
            <a:noFill/>
          </a:ln>
        </p:spPr>
      </p:pic>
      <p:sp>
        <p:nvSpPr>
          <p:cNvPr id="80" name="Google Shape;80;p1"/>
          <p:cNvSpPr/>
          <p:nvPr/>
        </p:nvSpPr>
        <p:spPr>
          <a:xfrm>
            <a:off x="4576500" y="-5566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
          <p:cNvSpPr txBox="1">
            <a:spLocks noGrp="1"/>
          </p:cNvSpPr>
          <p:nvPr>
            <p:ph type="sldNum" idx="12"/>
          </p:nvPr>
        </p:nvSpPr>
        <p:spPr>
          <a:xfrm>
            <a:off x="5730200" y="6333135"/>
            <a:ext cx="731600" cy="524800"/>
          </a:xfrm>
          <a:prstGeom prst="rect">
            <a:avLst/>
          </a:prstGeom>
          <a:noFill/>
          <a:ln>
            <a:noFill/>
          </a:ln>
        </p:spPr>
        <p:txBody>
          <a:bodyPr spcFirstLastPara="1" wrap="square" lIns="91425" tIns="91425" rIns="91425" bIns="91425" anchor="t" anchorCtr="0">
            <a:noAutofit/>
          </a:bodyPr>
          <a:lstStyle>
            <a:lvl1pPr lvl="0" algn="ctr">
              <a:buNone/>
              <a:defRPr sz="1733">
                <a:solidFill>
                  <a:schemeClr val="accent1"/>
                </a:solidFill>
                <a:latin typeface="Playfair Display"/>
                <a:ea typeface="Playfair Display"/>
                <a:cs typeface="Playfair Display"/>
                <a:sym typeface="Playfair Display"/>
              </a:defRPr>
            </a:lvl1pPr>
            <a:lvl2pPr lvl="1" algn="ctr">
              <a:buNone/>
              <a:defRPr sz="1733">
                <a:solidFill>
                  <a:schemeClr val="accent1"/>
                </a:solidFill>
                <a:latin typeface="Playfair Display"/>
                <a:ea typeface="Playfair Display"/>
                <a:cs typeface="Playfair Display"/>
                <a:sym typeface="Playfair Display"/>
              </a:defRPr>
            </a:lvl2pPr>
            <a:lvl3pPr lvl="2" algn="ctr">
              <a:buNone/>
              <a:defRPr sz="1733">
                <a:solidFill>
                  <a:schemeClr val="accent1"/>
                </a:solidFill>
                <a:latin typeface="Playfair Display"/>
                <a:ea typeface="Playfair Display"/>
                <a:cs typeface="Playfair Display"/>
                <a:sym typeface="Playfair Display"/>
              </a:defRPr>
            </a:lvl3pPr>
            <a:lvl4pPr lvl="3" algn="ctr">
              <a:buNone/>
              <a:defRPr sz="1733">
                <a:solidFill>
                  <a:schemeClr val="accent1"/>
                </a:solidFill>
                <a:latin typeface="Playfair Display"/>
                <a:ea typeface="Playfair Display"/>
                <a:cs typeface="Playfair Display"/>
                <a:sym typeface="Playfair Display"/>
              </a:defRPr>
            </a:lvl4pPr>
            <a:lvl5pPr lvl="4" algn="ctr">
              <a:buNone/>
              <a:defRPr sz="1733">
                <a:solidFill>
                  <a:schemeClr val="accent1"/>
                </a:solidFill>
                <a:latin typeface="Playfair Display"/>
                <a:ea typeface="Playfair Display"/>
                <a:cs typeface="Playfair Display"/>
                <a:sym typeface="Playfair Display"/>
              </a:defRPr>
            </a:lvl5pPr>
            <a:lvl6pPr lvl="5" algn="ctr">
              <a:buNone/>
              <a:defRPr sz="1733">
                <a:solidFill>
                  <a:schemeClr val="accent1"/>
                </a:solidFill>
                <a:latin typeface="Playfair Display"/>
                <a:ea typeface="Playfair Display"/>
                <a:cs typeface="Playfair Display"/>
                <a:sym typeface="Playfair Display"/>
              </a:defRPr>
            </a:lvl6pPr>
            <a:lvl7pPr lvl="6" algn="ctr">
              <a:buNone/>
              <a:defRPr sz="1733">
                <a:solidFill>
                  <a:schemeClr val="accent1"/>
                </a:solidFill>
                <a:latin typeface="Playfair Display"/>
                <a:ea typeface="Playfair Display"/>
                <a:cs typeface="Playfair Display"/>
                <a:sym typeface="Playfair Display"/>
              </a:defRPr>
            </a:lvl7pPr>
            <a:lvl8pPr lvl="7" algn="ctr">
              <a:buNone/>
              <a:defRPr sz="1733">
                <a:solidFill>
                  <a:schemeClr val="accent1"/>
                </a:solidFill>
                <a:latin typeface="Playfair Display"/>
                <a:ea typeface="Playfair Display"/>
                <a:cs typeface="Playfair Display"/>
                <a:sym typeface="Playfair Display"/>
              </a:defRPr>
            </a:lvl8pPr>
            <a:lvl9pPr lvl="8" algn="ctr">
              <a:buNone/>
              <a:defRPr sz="1733">
                <a:solidFill>
                  <a:schemeClr val="accent1"/>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4646942"/>
      </p:ext>
    </p:extLst>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https://www.youtube.com/embed/D9OOXCu5XMg" TargetMode="External"/><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7" name="Rectangle 6"/>
          <p:cNvSpPr/>
          <p:nvPr/>
        </p:nvSpPr>
        <p:spPr>
          <a:xfrm>
            <a:off x="605595" y="1007288"/>
            <a:ext cx="10511246" cy="1538883"/>
          </a:xfrm>
          <a:prstGeom prst="rect">
            <a:avLst/>
          </a:prstGeom>
          <a:ln>
            <a:noFill/>
          </a:ln>
        </p:spPr>
        <p:txBody>
          <a:bodyPr wrap="square">
            <a:spAutoFit/>
          </a:bodyPr>
          <a:lstStyle/>
          <a:p>
            <a:r>
              <a:rPr lang="en-GB" sz="5400" b="1" dirty="0">
                <a:ln w="3175">
                  <a:solidFill>
                    <a:srgbClr val="7030A0"/>
                  </a:solidFill>
                </a:ln>
                <a:solidFill>
                  <a:schemeClr val="bg1"/>
                </a:solidFill>
                <a:latin typeface="Bodoni MT" panose="02070603080606020203" pitchFamily="18" charset="0"/>
              </a:rPr>
              <a:t>The Rhythm of Life Advent Journey</a:t>
            </a:r>
          </a:p>
          <a:p>
            <a:r>
              <a:rPr lang="en-GB" sz="4000" dirty="0">
                <a:ln w="3175">
                  <a:solidFill>
                    <a:srgbClr val="7030A0"/>
                  </a:solidFill>
                </a:ln>
                <a:solidFill>
                  <a:schemeClr val="bg1"/>
                </a:solidFill>
              </a:rPr>
              <a:t>Reflecting</a:t>
            </a:r>
          </a:p>
        </p:txBody>
      </p:sp>
    </p:spTree>
    <p:extLst>
      <p:ext uri="{BB962C8B-B14F-4D97-AF65-F5344CB8AC3E}">
        <p14:creationId xmlns:p14="http://schemas.microsoft.com/office/powerpoint/2010/main" val="35624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TextBox 3"/>
          <p:cNvSpPr txBox="1"/>
          <p:nvPr/>
        </p:nvSpPr>
        <p:spPr>
          <a:xfrm>
            <a:off x="714102" y="673463"/>
            <a:ext cx="8313751" cy="615553"/>
          </a:xfrm>
          <a:prstGeom prst="rect">
            <a:avLst/>
          </a:prstGeom>
          <a:noFill/>
        </p:spPr>
        <p:txBody>
          <a:bodyPr wrap="none" rtlCol="0">
            <a:spAutoFit/>
          </a:bodyPr>
          <a:lstStyle/>
          <a:p>
            <a:r>
              <a:rPr lang="en-GB" sz="3400" dirty="0">
                <a:solidFill>
                  <a:srgbClr val="FFFF00"/>
                </a:solidFill>
                <a:latin typeface="Calibri" panose="020F0502020204030204" pitchFamily="34" charset="0"/>
                <a:cs typeface="Calibri" panose="020F0502020204030204" pitchFamily="34" charset="0"/>
              </a:rPr>
              <a:t>Have a think about this verse from the Bible …</a:t>
            </a:r>
          </a:p>
        </p:txBody>
      </p:sp>
      <p:sp>
        <p:nvSpPr>
          <p:cNvPr id="5" name="TextBox 4"/>
          <p:cNvSpPr txBox="1"/>
          <p:nvPr/>
        </p:nvSpPr>
        <p:spPr>
          <a:xfrm>
            <a:off x="714102" y="1638509"/>
            <a:ext cx="7185365" cy="2800767"/>
          </a:xfrm>
          <a:prstGeom prst="rect">
            <a:avLst/>
          </a:prstGeom>
          <a:noFill/>
        </p:spPr>
        <p:txBody>
          <a:bodyPr wrap="none" rtlCol="0">
            <a:spAutoFit/>
          </a:bodyPr>
          <a:lstStyle/>
          <a:p>
            <a:r>
              <a:rPr lang="en-GB" sz="4400" b="0" i="0" u="none" strike="noStrike" dirty="0">
                <a:solidFill>
                  <a:schemeClr val="bg1"/>
                </a:solidFill>
                <a:effectLst/>
                <a:latin typeface="Calibri" panose="020F0502020204030204" pitchFamily="34" charset="0"/>
                <a:cs typeface="Calibri" panose="020F0502020204030204" pitchFamily="34" charset="0"/>
              </a:rPr>
              <a:t>‘As water reflects the face, </a:t>
            </a:r>
          </a:p>
          <a:p>
            <a:r>
              <a:rPr lang="en-GB" sz="4400" b="0" i="0" u="none" strike="noStrike" dirty="0">
                <a:solidFill>
                  <a:schemeClr val="bg1"/>
                </a:solidFill>
                <a:effectLst/>
                <a:latin typeface="Calibri" panose="020F0502020204030204" pitchFamily="34" charset="0"/>
                <a:cs typeface="Calibri" panose="020F0502020204030204" pitchFamily="34" charset="0"/>
              </a:rPr>
              <a:t>so one’s life reflects the heart.’</a:t>
            </a:r>
          </a:p>
          <a:p>
            <a:endParaRPr lang="en-GB" sz="4400" dirty="0">
              <a:solidFill>
                <a:schemeClr val="bg1"/>
              </a:solidFill>
              <a:latin typeface="Calibri" panose="020F0502020204030204" pitchFamily="34" charset="0"/>
              <a:cs typeface="Calibri" panose="020F0502020204030204" pitchFamily="34" charset="0"/>
            </a:endParaRPr>
          </a:p>
          <a:p>
            <a:r>
              <a:rPr lang="en-GB" sz="4400" dirty="0">
                <a:solidFill>
                  <a:schemeClr val="bg1"/>
                </a:solidFill>
                <a:latin typeface="Calibri" panose="020F0502020204030204" pitchFamily="34" charset="0"/>
                <a:cs typeface="Calibri" panose="020F0502020204030204" pitchFamily="34" charset="0"/>
              </a:rPr>
              <a:t>Proverbs 27:19</a:t>
            </a:r>
          </a:p>
        </p:txBody>
      </p:sp>
      <p:sp>
        <p:nvSpPr>
          <p:cNvPr id="2" name="TextBox 1">
            <a:extLst>
              <a:ext uri="{FF2B5EF4-FFF2-40B4-BE49-F238E27FC236}">
                <a16:creationId xmlns:a16="http://schemas.microsoft.com/office/drawing/2014/main" id="{82D96810-677C-D942-89BC-07D162188B8F}"/>
              </a:ext>
            </a:extLst>
          </p:cNvPr>
          <p:cNvSpPr txBox="1"/>
          <p:nvPr/>
        </p:nvSpPr>
        <p:spPr>
          <a:xfrm>
            <a:off x="714102" y="4788770"/>
            <a:ext cx="10843599" cy="1138773"/>
          </a:xfrm>
          <a:prstGeom prst="rect">
            <a:avLst/>
          </a:prstGeom>
          <a:noFill/>
        </p:spPr>
        <p:txBody>
          <a:bodyPr wrap="square" rtlCol="0">
            <a:spAutoFit/>
          </a:bodyPr>
          <a:lstStyle/>
          <a:p>
            <a:r>
              <a:rPr lang="en-GB" sz="3400" dirty="0">
                <a:solidFill>
                  <a:srgbClr val="FFFF00"/>
                </a:solidFill>
                <a:latin typeface="Calibri" panose="020F0502020204030204" pitchFamily="34" charset="0"/>
                <a:cs typeface="Calibri" panose="020F0502020204030204" pitchFamily="34" charset="0"/>
              </a:rPr>
              <a:t>Can you think of ways in which the things you do every day on the outside, reflect who you are on the inside?</a:t>
            </a:r>
          </a:p>
        </p:txBody>
      </p:sp>
      <p:pic>
        <p:nvPicPr>
          <p:cNvPr id="6" name="Picture 5"/>
          <p:cNvPicPr>
            <a:picLocks/>
          </p:cNvPicPr>
          <p:nvPr/>
        </p:nvPicPr>
        <p:blipFill>
          <a:blip r:embed="rId3"/>
          <a:stretch>
            <a:fillRect/>
          </a:stretch>
        </p:blipFill>
        <p:spPr>
          <a:xfrm>
            <a:off x="10904343" y="310789"/>
            <a:ext cx="1080000" cy="1080000"/>
          </a:xfrm>
          <a:prstGeom prst="rect">
            <a:avLst/>
          </a:prstGeom>
          <a:ln>
            <a:solidFill>
              <a:srgbClr val="000000"/>
            </a:solidFill>
          </a:ln>
        </p:spPr>
      </p:pic>
    </p:spTree>
    <p:extLst>
      <p:ext uri="{BB962C8B-B14F-4D97-AF65-F5344CB8AC3E}">
        <p14:creationId xmlns:p14="http://schemas.microsoft.com/office/powerpoint/2010/main" val="3297777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2">
            <a:extLst>
              <a:ext uri="{FF2B5EF4-FFF2-40B4-BE49-F238E27FC236}">
                <a16:creationId xmlns:a16="http://schemas.microsoft.com/office/drawing/2014/main" id="{D9F56F6B-9F78-FD4B-9829-A1056A981C61}"/>
              </a:ext>
            </a:extLst>
          </p:cNvPr>
          <p:cNvSpPr txBox="1"/>
          <p:nvPr/>
        </p:nvSpPr>
        <p:spPr>
          <a:xfrm>
            <a:off x="486833" y="550333"/>
            <a:ext cx="10163238" cy="1815882"/>
          </a:xfrm>
          <a:prstGeom prst="rect">
            <a:avLst/>
          </a:prstGeom>
          <a:noFill/>
        </p:spPr>
        <p:txBody>
          <a:bodyPr wrap="square" rtlCol="0">
            <a:spAutoFit/>
          </a:bodyPr>
          <a:lstStyle/>
          <a:p>
            <a:r>
              <a:rPr lang="en-GB" sz="2800" dirty="0">
                <a:solidFill>
                  <a:srgbClr val="FFFF00"/>
                </a:solidFill>
                <a:latin typeface="Calibri" panose="020F0502020204030204" pitchFamily="34" charset="0"/>
                <a:cs typeface="Calibri" panose="020F0502020204030204" pitchFamily="34" charset="0"/>
              </a:rPr>
              <a:t>Here is a short video for you to watch. </a:t>
            </a:r>
          </a:p>
          <a:p>
            <a:r>
              <a:rPr lang="en-GB" sz="2800" dirty="0">
                <a:solidFill>
                  <a:srgbClr val="FFFF00"/>
                </a:solidFill>
                <a:latin typeface="Calibri" panose="020F0502020204030204" pitchFamily="34" charset="0"/>
                <a:cs typeface="Calibri" panose="020F0502020204030204" pitchFamily="34" charset="0"/>
              </a:rPr>
              <a:t>As you watch, think about how the things we say can have a big impact on how we feel and how we make other people feel. </a:t>
            </a:r>
          </a:p>
          <a:p>
            <a:endParaRPr lang="en-GB" sz="2800" dirty="0">
              <a:solidFill>
                <a:schemeClr val="bg1"/>
              </a:solidFill>
            </a:endParaRPr>
          </a:p>
        </p:txBody>
      </p:sp>
      <p:pic>
        <p:nvPicPr>
          <p:cNvPr id="2" name="D9OOXCu5XMg"/>
          <p:cNvPicPr>
            <a:picLocks noRot="1" noChangeAspect="1"/>
          </p:cNvPicPr>
          <p:nvPr>
            <a:videoFile r:link="rId1"/>
          </p:nvPr>
        </p:nvPicPr>
        <p:blipFill>
          <a:blip r:embed="rId4"/>
          <a:stretch>
            <a:fillRect/>
          </a:stretch>
        </p:blipFill>
        <p:spPr>
          <a:xfrm>
            <a:off x="486833" y="1985615"/>
            <a:ext cx="8043582" cy="4524515"/>
          </a:xfrm>
          <a:prstGeom prst="rect">
            <a:avLst/>
          </a:prstGeom>
        </p:spPr>
      </p:pic>
      <p:pic>
        <p:nvPicPr>
          <p:cNvPr id="5" name="Picture 4"/>
          <p:cNvPicPr>
            <a:picLocks/>
          </p:cNvPicPr>
          <p:nvPr/>
        </p:nvPicPr>
        <p:blipFill>
          <a:blip r:embed="rId5"/>
          <a:stretch>
            <a:fillRect/>
          </a:stretch>
        </p:blipFill>
        <p:spPr>
          <a:xfrm>
            <a:off x="10904343" y="300850"/>
            <a:ext cx="1080000" cy="1080000"/>
          </a:xfrm>
          <a:prstGeom prst="rect">
            <a:avLst/>
          </a:prstGeom>
          <a:ln>
            <a:solidFill>
              <a:srgbClr val="000000"/>
            </a:solidFill>
          </a:ln>
        </p:spPr>
      </p:pic>
      <p:sp>
        <p:nvSpPr>
          <p:cNvPr id="4" name="Rectangle 3"/>
          <p:cNvSpPr/>
          <p:nvPr/>
        </p:nvSpPr>
        <p:spPr>
          <a:xfrm>
            <a:off x="8815195" y="2537499"/>
            <a:ext cx="3067548" cy="3108543"/>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Is this just about a reflection in the mirror, or is there another type of reflection happening in this video?</a:t>
            </a:r>
          </a:p>
        </p:txBody>
      </p:sp>
    </p:spTree>
    <p:extLst>
      <p:ext uri="{BB962C8B-B14F-4D97-AF65-F5344CB8AC3E}">
        <p14:creationId xmlns:p14="http://schemas.microsoft.com/office/powerpoint/2010/main" val="40899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9" name="TextBox 8"/>
          <p:cNvSpPr txBox="1"/>
          <p:nvPr/>
        </p:nvSpPr>
        <p:spPr>
          <a:xfrm>
            <a:off x="463543" y="582067"/>
            <a:ext cx="4679958" cy="3539430"/>
          </a:xfrm>
          <a:prstGeom prst="rect">
            <a:avLst/>
          </a:prstGeom>
          <a:noFill/>
          <a:ln w="38100">
            <a:noFill/>
          </a:ln>
        </p:spPr>
        <p:txBody>
          <a:bodyPr wrap="square" rtlCol="0">
            <a:spAutoFit/>
          </a:bodyPr>
          <a:lstStyle/>
          <a:p>
            <a:r>
              <a:rPr lang="en-GB" sz="2800" dirty="0">
                <a:solidFill>
                  <a:srgbClr val="FFFF00"/>
                </a:solidFill>
                <a:latin typeface="Calibri" panose="020F0502020204030204" pitchFamily="34" charset="0"/>
                <a:cs typeface="Calibri" panose="020F0502020204030204" pitchFamily="34" charset="0"/>
              </a:rPr>
              <a:t>Reflecting can be a kind of thinking. It’s when we take some time to stop and think about things. Sometimes we might think about ourselves, sometimes about other people and sometimes we might even daydream! </a:t>
            </a:r>
          </a:p>
        </p:txBody>
      </p:sp>
      <p:pic>
        <p:nvPicPr>
          <p:cNvPr id="3" name="Picture 2">
            <a:extLst>
              <a:ext uri="{FF2B5EF4-FFF2-40B4-BE49-F238E27FC236}">
                <a16:creationId xmlns:a16="http://schemas.microsoft.com/office/drawing/2014/main" id="{E9B75B57-DB6F-9B42-9AF9-054A8424775E}"/>
              </a:ext>
            </a:extLst>
          </p:cNvPr>
          <p:cNvPicPr>
            <a:picLocks noChangeAspect="1"/>
          </p:cNvPicPr>
          <p:nvPr/>
        </p:nvPicPr>
        <p:blipFill>
          <a:blip r:embed="rId3"/>
          <a:stretch>
            <a:fillRect/>
          </a:stretch>
        </p:blipFill>
        <p:spPr>
          <a:xfrm>
            <a:off x="5590334" y="582067"/>
            <a:ext cx="2367666" cy="1572683"/>
          </a:xfrm>
          <a:prstGeom prst="rect">
            <a:avLst/>
          </a:prstGeom>
        </p:spPr>
      </p:pic>
      <p:pic>
        <p:nvPicPr>
          <p:cNvPr id="6" name="Picture 5">
            <a:extLst>
              <a:ext uri="{FF2B5EF4-FFF2-40B4-BE49-F238E27FC236}">
                <a16:creationId xmlns:a16="http://schemas.microsoft.com/office/drawing/2014/main" id="{301B4FCD-9C36-7A40-B7F8-29F61AC50F7A}"/>
              </a:ext>
            </a:extLst>
          </p:cNvPr>
          <p:cNvPicPr>
            <a:picLocks noChangeAspect="1"/>
          </p:cNvPicPr>
          <p:nvPr/>
        </p:nvPicPr>
        <p:blipFill>
          <a:blip r:embed="rId4"/>
          <a:stretch>
            <a:fillRect/>
          </a:stretch>
        </p:blipFill>
        <p:spPr>
          <a:xfrm>
            <a:off x="8163097" y="582067"/>
            <a:ext cx="3165271" cy="1572682"/>
          </a:xfrm>
          <a:prstGeom prst="rect">
            <a:avLst/>
          </a:prstGeom>
        </p:spPr>
      </p:pic>
      <p:pic>
        <p:nvPicPr>
          <p:cNvPr id="10" name="Picture 9">
            <a:extLst>
              <a:ext uri="{FF2B5EF4-FFF2-40B4-BE49-F238E27FC236}">
                <a16:creationId xmlns:a16="http://schemas.microsoft.com/office/drawing/2014/main" id="{429DB016-C655-2040-855C-0C3A9EF85C04}"/>
              </a:ext>
            </a:extLst>
          </p:cNvPr>
          <p:cNvPicPr>
            <a:picLocks noChangeAspect="1"/>
          </p:cNvPicPr>
          <p:nvPr/>
        </p:nvPicPr>
        <p:blipFill>
          <a:blip r:embed="rId5"/>
          <a:stretch>
            <a:fillRect/>
          </a:stretch>
        </p:blipFill>
        <p:spPr>
          <a:xfrm>
            <a:off x="5590334" y="2499298"/>
            <a:ext cx="3558117" cy="1859403"/>
          </a:xfrm>
          <a:prstGeom prst="rect">
            <a:avLst/>
          </a:prstGeom>
        </p:spPr>
      </p:pic>
      <p:pic>
        <p:nvPicPr>
          <p:cNvPr id="13" name="Picture 12">
            <a:extLst>
              <a:ext uri="{FF2B5EF4-FFF2-40B4-BE49-F238E27FC236}">
                <a16:creationId xmlns:a16="http://schemas.microsoft.com/office/drawing/2014/main" id="{74DDA17B-107E-F34F-BF80-5D2E3DFBB8A9}"/>
              </a:ext>
            </a:extLst>
          </p:cNvPr>
          <p:cNvPicPr>
            <a:picLocks noChangeAspect="1"/>
          </p:cNvPicPr>
          <p:nvPr/>
        </p:nvPicPr>
        <p:blipFill>
          <a:blip r:embed="rId6"/>
          <a:stretch>
            <a:fillRect/>
          </a:stretch>
        </p:blipFill>
        <p:spPr>
          <a:xfrm>
            <a:off x="5590334" y="4855303"/>
            <a:ext cx="3009451" cy="1572681"/>
          </a:xfrm>
          <a:prstGeom prst="rect">
            <a:avLst/>
          </a:prstGeom>
        </p:spPr>
      </p:pic>
      <p:pic>
        <p:nvPicPr>
          <p:cNvPr id="21" name="Picture 20">
            <a:extLst>
              <a:ext uri="{FF2B5EF4-FFF2-40B4-BE49-F238E27FC236}">
                <a16:creationId xmlns:a16="http://schemas.microsoft.com/office/drawing/2014/main" id="{93142DBC-0114-CD4C-8FDB-1EE6ABD960DD}"/>
              </a:ext>
            </a:extLst>
          </p:cNvPr>
          <p:cNvPicPr>
            <a:picLocks noChangeAspect="1"/>
          </p:cNvPicPr>
          <p:nvPr/>
        </p:nvPicPr>
        <p:blipFill rotWithShape="1">
          <a:blip r:embed="rId7"/>
          <a:srcRect l="3570" r="62714" b="30757"/>
          <a:stretch/>
        </p:blipFill>
        <p:spPr>
          <a:xfrm>
            <a:off x="9885858" y="2586447"/>
            <a:ext cx="1442510" cy="3841537"/>
          </a:xfrm>
          <a:prstGeom prst="rect">
            <a:avLst/>
          </a:prstGeom>
        </p:spPr>
      </p:pic>
      <p:sp>
        <p:nvSpPr>
          <p:cNvPr id="2" name="Rectangle 1"/>
          <p:cNvSpPr/>
          <p:nvPr/>
        </p:nvSpPr>
        <p:spPr>
          <a:xfrm>
            <a:off x="573826" y="4378249"/>
            <a:ext cx="3917082" cy="954107"/>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How can reflecting on something help us?</a:t>
            </a:r>
          </a:p>
        </p:txBody>
      </p:sp>
      <p:sp>
        <p:nvSpPr>
          <p:cNvPr id="4" name="Rectangle 3"/>
          <p:cNvSpPr/>
          <p:nvPr/>
        </p:nvSpPr>
        <p:spPr>
          <a:xfrm>
            <a:off x="573826" y="4378249"/>
            <a:ext cx="3927190" cy="1384995"/>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What might the children in these photographs be reflecting on?</a:t>
            </a:r>
          </a:p>
        </p:txBody>
      </p:sp>
    </p:spTree>
    <p:extLst>
      <p:ext uri="{BB962C8B-B14F-4D97-AF65-F5344CB8AC3E}">
        <p14:creationId xmlns:p14="http://schemas.microsoft.com/office/powerpoint/2010/main" val="21103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2"/>
          <p:cNvSpPr txBox="1"/>
          <p:nvPr/>
        </p:nvSpPr>
        <p:spPr>
          <a:xfrm>
            <a:off x="575520" y="926375"/>
            <a:ext cx="11154677" cy="5693866"/>
          </a:xfrm>
          <a:prstGeom prst="rect">
            <a:avLst/>
          </a:prstGeom>
          <a:noFill/>
        </p:spPr>
        <p:txBody>
          <a:bodyPr wrap="square" rtlCol="0">
            <a:spAutoFit/>
          </a:bodyPr>
          <a:lstStyle/>
          <a:p>
            <a:r>
              <a:rPr lang="en-GB" sz="2800" dirty="0">
                <a:solidFill>
                  <a:schemeClr val="bg1"/>
                </a:solidFill>
                <a:latin typeface="Calibri" panose="020F0502020204030204" pitchFamily="34" charset="0"/>
                <a:cs typeface="Calibri" panose="020F0502020204030204" pitchFamily="34" charset="0"/>
              </a:rPr>
              <a:t>The dictionary says that the word ‘reflection’ can have lots of different meanings. Sometimes it can mean a reflection in a mirror or shiny surface. </a:t>
            </a:r>
            <a:r>
              <a:rPr lang="en-GB" sz="2800">
                <a:solidFill>
                  <a:schemeClr val="bg1"/>
                </a:solidFill>
                <a:latin typeface="Calibri" panose="020F0502020204030204" pitchFamily="34" charset="0"/>
                <a:cs typeface="Calibri" panose="020F0502020204030204" pitchFamily="34" charset="0"/>
              </a:rPr>
              <a:t>Sometimes </a:t>
            </a:r>
            <a:r>
              <a:rPr lang="en-GB" sz="2800" dirty="0">
                <a:solidFill>
                  <a:schemeClr val="bg1"/>
                </a:solidFill>
                <a:latin typeface="Calibri" panose="020F0502020204030204" pitchFamily="34" charset="0"/>
                <a:cs typeface="Calibri" panose="020F0502020204030204" pitchFamily="34" charset="0"/>
              </a:rPr>
              <a:t>reflection means thinking deeply and carefully about something that matters to you.</a:t>
            </a:r>
          </a:p>
          <a:p>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Was the child in the video just looking in the mirror?</a:t>
            </a:r>
          </a:p>
          <a:p>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Do you remember the bible quote we began with? It asks us to think about how our actions and the things we say can reflect the kind of person we are on the inside. </a:t>
            </a:r>
          </a:p>
          <a:p>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How do your actions and the things you say reflect your kindness and care towards others?</a:t>
            </a:r>
          </a:p>
        </p:txBody>
      </p:sp>
      <p:sp>
        <p:nvSpPr>
          <p:cNvPr id="4" name="TextBox 3"/>
          <p:cNvSpPr txBox="1"/>
          <p:nvPr/>
        </p:nvSpPr>
        <p:spPr>
          <a:xfrm>
            <a:off x="473920" y="341600"/>
            <a:ext cx="4324197" cy="584775"/>
          </a:xfrm>
          <a:prstGeom prst="rect">
            <a:avLst/>
          </a:prstGeom>
          <a:noFill/>
        </p:spPr>
        <p:txBody>
          <a:bodyPr wrap="none" rtlCol="0">
            <a:spAutoFit/>
          </a:bodyPr>
          <a:lstStyle/>
          <a:p>
            <a:r>
              <a:rPr lang="en-GB" sz="3200" u="sng" dirty="0">
                <a:solidFill>
                  <a:srgbClr val="FFFF00"/>
                </a:solidFill>
                <a:latin typeface="Calibri" panose="020F0502020204030204" pitchFamily="34" charset="0"/>
                <a:cs typeface="Calibri" panose="020F0502020204030204" pitchFamily="34" charset="0"/>
              </a:rPr>
              <a:t>A thought to take away…</a:t>
            </a:r>
          </a:p>
        </p:txBody>
      </p:sp>
      <p:pic>
        <p:nvPicPr>
          <p:cNvPr id="5" name="Picture 4"/>
          <p:cNvPicPr>
            <a:picLocks/>
          </p:cNvPicPr>
          <p:nvPr/>
        </p:nvPicPr>
        <p:blipFill>
          <a:blip r:embed="rId3"/>
          <a:stretch>
            <a:fillRect/>
          </a:stretch>
        </p:blipFill>
        <p:spPr>
          <a:xfrm>
            <a:off x="10904343" y="300850"/>
            <a:ext cx="1080000" cy="1080000"/>
          </a:xfrm>
          <a:prstGeom prst="rect">
            <a:avLst/>
          </a:prstGeom>
          <a:ln>
            <a:solidFill>
              <a:srgbClr val="000000"/>
            </a:solidFill>
          </a:ln>
        </p:spPr>
      </p:pic>
    </p:spTree>
    <p:extLst>
      <p:ext uri="{BB962C8B-B14F-4D97-AF65-F5344CB8AC3E}">
        <p14:creationId xmlns:p14="http://schemas.microsoft.com/office/powerpoint/2010/main" val="23434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2"/>
          <p:cNvSpPr txBox="1"/>
          <p:nvPr/>
        </p:nvSpPr>
        <p:spPr>
          <a:xfrm>
            <a:off x="1087753" y="937145"/>
            <a:ext cx="9738361" cy="5324535"/>
          </a:xfrm>
          <a:prstGeom prst="rect">
            <a:avLst/>
          </a:prstGeom>
          <a:noFill/>
        </p:spPr>
        <p:txBody>
          <a:bodyPr wrap="square" rtlCol="0">
            <a:spAutoFit/>
          </a:bodyPr>
          <a:lstStyle/>
          <a:p>
            <a:r>
              <a:rPr lang="en-GB" sz="2800" u="sng" dirty="0">
                <a:solidFill>
                  <a:srgbClr val="FFFF00"/>
                </a:solidFill>
                <a:latin typeface="Calibri" panose="020F0502020204030204" pitchFamily="34" charset="0"/>
                <a:cs typeface="Calibri" panose="020F0502020204030204" pitchFamily="34" charset="0"/>
              </a:rPr>
              <a:t>Today’s Challenge</a:t>
            </a:r>
          </a:p>
          <a:p>
            <a:r>
              <a:rPr lang="en-GB" sz="2800" dirty="0">
                <a:solidFill>
                  <a:srgbClr val="FFFF00"/>
                </a:solidFill>
                <a:latin typeface="Calibri" panose="020F0502020204030204" pitchFamily="34" charset="0"/>
                <a:cs typeface="Calibri" panose="020F0502020204030204" pitchFamily="34" charset="0"/>
              </a:rPr>
              <a:t>If you would like to join in with today’s challenge, </a:t>
            </a:r>
          </a:p>
          <a:p>
            <a:r>
              <a:rPr lang="en-GB" sz="2800" dirty="0">
                <a:solidFill>
                  <a:srgbClr val="FFFF00"/>
                </a:solidFill>
                <a:latin typeface="Calibri" panose="020F0502020204030204" pitchFamily="34" charset="0"/>
                <a:cs typeface="Calibri" panose="020F0502020204030204" pitchFamily="34" charset="0"/>
              </a:rPr>
              <a:t>why don’t you:</a:t>
            </a:r>
          </a:p>
          <a:p>
            <a:pPr marL="285750" indent="-285750">
              <a:buFont typeface="Arial" panose="020B0604020202020204" pitchFamily="34" charset="0"/>
              <a:buChar char="•"/>
            </a:pPr>
            <a:endParaRPr lang="en-GB" sz="3200" dirty="0">
              <a:solidFill>
                <a:srgbClr val="FFFF00"/>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Take some time to quietly think about something that matters to you. You could even take a little bit of time to daydream!</a:t>
            </a:r>
          </a:p>
          <a:p>
            <a:pPr marL="285750" indent="-285750">
              <a:buFont typeface="Arial" panose="020B0604020202020204" pitchFamily="34" charset="0"/>
              <a:buChar char="•"/>
            </a:pPr>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rgbClr val="FFFF00"/>
                </a:solidFill>
                <a:latin typeface="Calibri" panose="020F0502020204030204" pitchFamily="34" charset="0"/>
                <a:cs typeface="Calibri" panose="020F0502020204030204" pitchFamily="34" charset="0"/>
              </a:rPr>
              <a:t>or</a:t>
            </a:r>
          </a:p>
          <a:p>
            <a:pPr marL="285750" indent="-285750">
              <a:buFont typeface="Arial" panose="020B0604020202020204" pitchFamily="34" charset="0"/>
              <a:buChar char="•"/>
            </a:pPr>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Pretend you are looking at yourself in a mirror, like the girl in the video. What would you say to yourself and what would your reflection say back to you? </a:t>
            </a:r>
          </a:p>
        </p:txBody>
      </p:sp>
      <p:pic>
        <p:nvPicPr>
          <p:cNvPr id="4" name="Picture 3"/>
          <p:cNvPicPr>
            <a:picLocks/>
          </p:cNvPicPr>
          <p:nvPr/>
        </p:nvPicPr>
        <p:blipFill>
          <a:blip r:embed="rId3"/>
          <a:stretch>
            <a:fillRect/>
          </a:stretch>
        </p:blipFill>
        <p:spPr>
          <a:xfrm>
            <a:off x="10904343" y="300850"/>
            <a:ext cx="1080000" cy="1080000"/>
          </a:xfrm>
          <a:prstGeom prst="rect">
            <a:avLst/>
          </a:prstGeom>
          <a:ln>
            <a:solidFill>
              <a:srgbClr val="000000"/>
            </a:solidFill>
          </a:ln>
        </p:spPr>
      </p:pic>
    </p:spTree>
    <p:extLst>
      <p:ext uri="{BB962C8B-B14F-4D97-AF65-F5344CB8AC3E}">
        <p14:creationId xmlns:p14="http://schemas.microsoft.com/office/powerpoint/2010/main" val="22365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2"/>
          <p:cNvSpPr txBox="1"/>
          <p:nvPr/>
        </p:nvSpPr>
        <p:spPr>
          <a:xfrm>
            <a:off x="6200228" y="1789376"/>
            <a:ext cx="5160295" cy="3108543"/>
          </a:xfrm>
          <a:prstGeom prst="rect">
            <a:avLst/>
          </a:prstGeom>
          <a:noFill/>
        </p:spPr>
        <p:txBody>
          <a:bodyPr wrap="square" rtlCol="0">
            <a:spAutoFit/>
          </a:bodyPr>
          <a:lstStyle/>
          <a:p>
            <a:r>
              <a:rPr lang="en-GB" sz="2800" dirty="0">
                <a:solidFill>
                  <a:schemeClr val="bg1"/>
                </a:solidFill>
                <a:latin typeface="Calibri" panose="020F0502020204030204" pitchFamily="34" charset="0"/>
                <a:cs typeface="Calibri" panose="020F0502020204030204" pitchFamily="34" charset="0"/>
              </a:rPr>
              <a:t>Loving God, </a:t>
            </a:r>
          </a:p>
          <a:p>
            <a:r>
              <a:rPr lang="en-GB" sz="2800" dirty="0">
                <a:solidFill>
                  <a:schemeClr val="bg1"/>
                </a:solidFill>
                <a:latin typeface="Calibri" panose="020F0502020204030204" pitchFamily="34" charset="0"/>
                <a:cs typeface="Calibri" panose="020F0502020204030204" pitchFamily="34" charset="0"/>
              </a:rPr>
              <a:t>Help us to learn from you </a:t>
            </a:r>
          </a:p>
          <a:p>
            <a:r>
              <a:rPr lang="en-GB" sz="2800" dirty="0">
                <a:solidFill>
                  <a:schemeClr val="bg1"/>
                </a:solidFill>
                <a:latin typeface="Calibri" panose="020F0502020204030204" pitchFamily="34" charset="0"/>
                <a:cs typeface="Calibri" panose="020F0502020204030204" pitchFamily="34" charset="0"/>
              </a:rPr>
              <a:t>the habit of </a:t>
            </a:r>
            <a:r>
              <a:rPr lang="en-GB" sz="2800" b="1" dirty="0">
                <a:solidFill>
                  <a:srgbClr val="FFFF00"/>
                </a:solidFill>
                <a:latin typeface="Calibri" panose="020F0502020204030204" pitchFamily="34" charset="0"/>
                <a:cs typeface="Calibri" panose="020F0502020204030204" pitchFamily="34" charset="0"/>
              </a:rPr>
              <a:t>reflecting,</a:t>
            </a:r>
          </a:p>
          <a:p>
            <a:r>
              <a:rPr lang="en-GB" sz="2800" dirty="0">
                <a:solidFill>
                  <a:schemeClr val="bg1"/>
                </a:solidFill>
                <a:latin typeface="Calibri" panose="020F0502020204030204" pitchFamily="34" charset="0"/>
                <a:cs typeface="Calibri" panose="020F0502020204030204" pitchFamily="34" charset="0"/>
              </a:rPr>
              <a:t>so that the rhythm of our lives can match </a:t>
            </a:r>
          </a:p>
          <a:p>
            <a:r>
              <a:rPr lang="en-GB" sz="2800" dirty="0">
                <a:solidFill>
                  <a:schemeClr val="bg1"/>
                </a:solidFill>
                <a:latin typeface="Calibri" panose="020F0502020204030204" pitchFamily="34" charset="0"/>
                <a:cs typeface="Calibri" panose="020F0502020204030204" pitchFamily="34" charset="0"/>
              </a:rPr>
              <a:t>the rhythm of your heart of love.</a:t>
            </a:r>
          </a:p>
          <a:p>
            <a:r>
              <a:rPr lang="en-GB" sz="2800" dirty="0">
                <a:solidFill>
                  <a:schemeClr val="bg1"/>
                </a:solidFill>
                <a:latin typeface="Calibri" panose="020F0502020204030204" pitchFamily="34" charset="0"/>
                <a:cs typeface="Calibri" panose="020F0502020204030204" pitchFamily="34" charset="0"/>
              </a:rPr>
              <a:t>Amen</a:t>
            </a:r>
          </a:p>
        </p:txBody>
      </p:sp>
      <p:sp>
        <p:nvSpPr>
          <p:cNvPr id="4" name="Rectangle 3"/>
          <p:cNvSpPr/>
          <p:nvPr/>
        </p:nvSpPr>
        <p:spPr>
          <a:xfrm>
            <a:off x="6200228" y="1126649"/>
            <a:ext cx="4469493"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6" name="Rectangle 5"/>
          <p:cNvSpPr/>
          <p:nvPr/>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7" name="TextBox 6"/>
          <p:cNvSpPr txBox="1"/>
          <p:nvPr/>
        </p:nvSpPr>
        <p:spPr>
          <a:xfrm>
            <a:off x="582706" y="1789376"/>
            <a:ext cx="5038165" cy="4401205"/>
          </a:xfrm>
          <a:prstGeom prst="rect">
            <a:avLst/>
          </a:prstGeom>
          <a:noFill/>
        </p:spPr>
        <p:txBody>
          <a:bodyPr wrap="square" rtlCol="0">
            <a:spAutoFit/>
          </a:bodyPr>
          <a:lstStyle/>
          <a:p>
            <a:r>
              <a:rPr lang="en-GB" sz="2800" dirty="0">
                <a:solidFill>
                  <a:schemeClr val="bg1"/>
                </a:solidFill>
                <a:latin typeface="Calibri" panose="020F0502020204030204" pitchFamily="34" charset="0"/>
                <a:cs typeface="Calibri" panose="020F0502020204030204" pitchFamily="34" charset="0"/>
              </a:rPr>
              <a:t>Dear God,</a:t>
            </a:r>
          </a:p>
          <a:p>
            <a:r>
              <a:rPr lang="en-GB" sz="2800" dirty="0">
                <a:solidFill>
                  <a:schemeClr val="bg1"/>
                </a:solidFill>
                <a:latin typeface="Calibri" panose="020F0502020204030204" pitchFamily="34" charset="0"/>
                <a:cs typeface="Calibri" panose="020F0502020204030204" pitchFamily="34" charset="0"/>
              </a:rPr>
              <a:t>As I take time to </a:t>
            </a:r>
            <a:r>
              <a:rPr lang="en-GB" sz="2800">
                <a:solidFill>
                  <a:schemeClr val="bg1"/>
                </a:solidFill>
                <a:latin typeface="Calibri" panose="020F0502020204030204" pitchFamily="34" charset="0"/>
                <a:cs typeface="Calibri" panose="020F0502020204030204" pitchFamily="34" charset="0"/>
              </a:rPr>
              <a:t>reflect today</a:t>
            </a:r>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Let me think about my actions,</a:t>
            </a:r>
          </a:p>
          <a:p>
            <a:r>
              <a:rPr lang="en-GB" sz="2800" dirty="0">
                <a:solidFill>
                  <a:schemeClr val="bg1"/>
                </a:solidFill>
                <a:latin typeface="Calibri" panose="020F0502020204030204" pitchFamily="34" charset="0"/>
                <a:cs typeface="Calibri" panose="020F0502020204030204" pitchFamily="34" charset="0"/>
              </a:rPr>
              <a:t>Let me think about my words,</a:t>
            </a:r>
          </a:p>
          <a:p>
            <a:r>
              <a:rPr lang="en-GB" sz="2800" dirty="0">
                <a:solidFill>
                  <a:schemeClr val="bg1"/>
                </a:solidFill>
                <a:latin typeface="Calibri" panose="020F0502020204030204" pitchFamily="34" charset="0"/>
                <a:cs typeface="Calibri" panose="020F0502020204030204" pitchFamily="34" charset="0"/>
              </a:rPr>
              <a:t>Let me think about other people,</a:t>
            </a:r>
          </a:p>
          <a:p>
            <a:r>
              <a:rPr lang="en-GB" sz="2800" dirty="0">
                <a:solidFill>
                  <a:schemeClr val="bg1"/>
                </a:solidFill>
                <a:latin typeface="Calibri" panose="020F0502020204030204" pitchFamily="34" charset="0"/>
                <a:cs typeface="Calibri" panose="020F0502020204030204" pitchFamily="34" charset="0"/>
              </a:rPr>
              <a:t>Let me think about the world around me</a:t>
            </a:r>
          </a:p>
          <a:p>
            <a:r>
              <a:rPr lang="en-GB" sz="2800" dirty="0">
                <a:solidFill>
                  <a:schemeClr val="bg1"/>
                </a:solidFill>
                <a:latin typeface="Calibri" panose="020F0502020204030204" pitchFamily="34" charset="0"/>
                <a:cs typeface="Calibri" panose="020F0502020204030204" pitchFamily="34" charset="0"/>
              </a:rPr>
              <a:t>So that everything I do reflects goodness back into the world.</a:t>
            </a:r>
          </a:p>
          <a:p>
            <a:r>
              <a:rPr lang="en-GB" sz="2800" dirty="0">
                <a:solidFill>
                  <a:schemeClr val="bg1"/>
                </a:solidFill>
                <a:latin typeface="Calibri" panose="020F0502020204030204" pitchFamily="34" charset="0"/>
                <a:cs typeface="Calibri" panose="020F0502020204030204" pitchFamily="34" charset="0"/>
              </a:rPr>
              <a:t>Amen</a:t>
            </a:r>
          </a:p>
        </p:txBody>
      </p:sp>
      <p:sp>
        <p:nvSpPr>
          <p:cNvPr id="8" name="Rectangle 7"/>
          <p:cNvSpPr/>
          <p:nvPr/>
        </p:nvSpPr>
        <p:spPr>
          <a:xfrm>
            <a:off x="600635" y="302880"/>
            <a:ext cx="9515554"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pic>
        <p:nvPicPr>
          <p:cNvPr id="9" name="Picture 8"/>
          <p:cNvPicPr>
            <a:picLocks/>
          </p:cNvPicPr>
          <p:nvPr/>
        </p:nvPicPr>
        <p:blipFill>
          <a:blip r:embed="rId3"/>
          <a:stretch>
            <a:fillRect/>
          </a:stretch>
        </p:blipFill>
        <p:spPr>
          <a:xfrm>
            <a:off x="10904343" y="300850"/>
            <a:ext cx="1080000" cy="1080000"/>
          </a:xfrm>
          <a:prstGeom prst="rect">
            <a:avLst/>
          </a:prstGeom>
          <a:ln>
            <a:solidFill>
              <a:srgbClr val="000000"/>
            </a:solidFill>
          </a:ln>
        </p:spPr>
      </p:pic>
    </p:spTree>
    <p:extLst>
      <p:ext uri="{BB962C8B-B14F-4D97-AF65-F5344CB8AC3E}">
        <p14:creationId xmlns:p14="http://schemas.microsoft.com/office/powerpoint/2010/main" val="25027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3" name="TextBox 4"/>
          <p:cNvSpPr txBox="1"/>
          <p:nvPr/>
        </p:nvSpPr>
        <p:spPr>
          <a:xfrm>
            <a:off x="221685" y="1691707"/>
            <a:ext cx="8164670" cy="286232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r>
              <a:rPr lang="en-GB" sz="1800" b="1" dirty="0">
                <a:solidFill>
                  <a:schemeClr val="bg1"/>
                </a:solidFill>
              </a:rPr>
              <a:t>This resource was produced by the Diocese of Leeds Education Team.</a:t>
            </a:r>
          </a:p>
          <a:p>
            <a:r>
              <a:rPr lang="en-GB" sz="1800" b="1" dirty="0">
                <a:solidFill>
                  <a:schemeClr val="bg1"/>
                </a:solidFill>
              </a:rPr>
              <a:t>For more information about this or future resources, </a:t>
            </a:r>
          </a:p>
          <a:p>
            <a:r>
              <a:rPr lang="en-GB" sz="1800" b="1" dirty="0">
                <a:solidFill>
                  <a:schemeClr val="bg1"/>
                </a:solidFill>
              </a:rPr>
              <a:t>please contact your named adviser:</a:t>
            </a:r>
          </a:p>
          <a:p>
            <a:endParaRPr lang="en-GB" sz="1800" b="1" dirty="0">
              <a:solidFill>
                <a:schemeClr val="bg1"/>
              </a:solidFill>
            </a:endParaRPr>
          </a:p>
          <a:p>
            <a:r>
              <a:rPr lang="en-GB" sz="1800" b="1" dirty="0">
                <a:solidFill>
                  <a:schemeClr val="bg1"/>
                </a:solidFill>
              </a:rPr>
              <a:t>simone.bennett@leeds.anglican.org</a:t>
            </a:r>
          </a:p>
          <a:p>
            <a:r>
              <a:rPr lang="en-GB" sz="1800" b="1" dirty="0">
                <a:solidFill>
                  <a:schemeClr val="bg1"/>
                </a:solidFill>
              </a:rPr>
              <a:t>simon.sloan@leeds.anglican.org</a:t>
            </a:r>
          </a:p>
          <a:p>
            <a:r>
              <a:rPr lang="en-GB" sz="1800" b="1" dirty="0">
                <a:solidFill>
                  <a:schemeClr val="bg1"/>
                </a:solidFill>
              </a:rPr>
              <a:t>darren.dudman@leeds.anglican.org</a:t>
            </a:r>
          </a:p>
          <a:p>
            <a:r>
              <a:rPr lang="en-GB" sz="1800" b="1" dirty="0">
                <a:solidFill>
                  <a:schemeClr val="bg1"/>
                </a:solidFill>
              </a:rPr>
              <a:t>janet.tringham@leeds.anglican.org</a:t>
            </a:r>
          </a:p>
          <a:p>
            <a:r>
              <a:rPr lang="en-GB" sz="1800" b="1" dirty="0">
                <a:solidFill>
                  <a:schemeClr val="bg1"/>
                </a:solidFill>
              </a:rPr>
              <a:t>lee.talbot@leeds.anglican.org</a:t>
            </a:r>
          </a:p>
          <a:p>
            <a:r>
              <a:rPr lang="en-GB" sz="1800" b="1" dirty="0">
                <a:solidFill>
                  <a:schemeClr val="bg1"/>
                </a:solidFill>
              </a:rPr>
              <a:t>rupert.madeley@leeds.anglican.org</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9717" y="5503498"/>
            <a:ext cx="2208530" cy="1043940"/>
          </a:xfrm>
          <a:prstGeom prst="rect">
            <a:avLst/>
          </a:prstGeom>
        </p:spPr>
      </p:pic>
    </p:spTree>
    <p:extLst>
      <p:ext uri="{BB962C8B-B14F-4D97-AF65-F5344CB8AC3E}">
        <p14:creationId xmlns:p14="http://schemas.microsoft.com/office/powerpoint/2010/main" val="36416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E9F092-7A27-4FF7-BC6D-C18CDCCC2D89}">
  <ds:schemaRefs>
    <ds:schemaRef ds:uri="b6ed18a8-783b-4a81-89cd-e7f1a6e75ffa"/>
    <ds:schemaRef ds:uri="http://purl.org/dc/elements/1.1/"/>
    <ds:schemaRef ds:uri="48f09416-ac08-49d6-afd3-25b9b32af968"/>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D90FC68-40D0-45AE-8A81-1D90343B455B}">
  <ds:schemaRefs>
    <ds:schemaRef ds:uri="http://schemas.microsoft.com/office/2006/metadata/contentType"/>
    <ds:schemaRef ds:uri="http://schemas.microsoft.com/office/2006/metadata/properties/metaAttributes"/>
    <ds:schemaRef ds:uri="http://www.w3.org/2000/xmlns/"/>
    <ds:schemaRef ds:uri="http://www.w3.org/2001/XMLSchema"/>
    <ds:schemaRef ds:uri="48f09416-ac08-49d6-afd3-25b9b32af968"/>
    <ds:schemaRef ds:uri="b6ed18a8-783b-4a81-89cd-e7f1a6e75ff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549AD8-5721-4000-831B-10C94C6E4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691</TotalTime>
  <Words>555</Words>
  <Application>Microsoft Macintosh PowerPoint</Application>
  <PresentationFormat>Widescreen</PresentationFormat>
  <Paragraphs>58</Paragraphs>
  <Slides>8</Slides>
  <Notes>6</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Bodoni MT</vt:lpstr>
      <vt:lpstr>Calibri</vt:lpstr>
      <vt:lpstr>Calibri Light</vt:lpstr>
      <vt:lpstr>Playfair Display</vt:lpstr>
      <vt:lpstr>Playfair Display SC</vt:lpstr>
      <vt:lpstr>Office Theme</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Headteacher Grewelthorpe and Fountains CofE Primary Schools</cp:lastModifiedBy>
  <cp:revision>65</cp:revision>
  <dcterms:created xsi:type="dcterms:W3CDTF">2020-10-13T08:47:37Z</dcterms:created>
  <dcterms:modified xsi:type="dcterms:W3CDTF">2020-12-11T11:39:56Z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