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0160000" cy="106172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alibri Light" panose="020F0302020204030204" pitchFamily="34" charset="0"/>
      <p:regular r:id="rId15"/>
      <p:italic r:id="rId16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21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70000" y="1737584"/>
            <a:ext cx="7620000" cy="3696359"/>
          </a:xfrm>
        </p:spPr>
        <p:txBody>
          <a:bodyPr anchor="b"/>
          <a:lstStyle>
            <a:lvl1pPr algn="ctr"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0000" y="5576488"/>
            <a:ext cx="7620000" cy="2563365"/>
          </a:xfrm>
        </p:spPr>
        <p:txBody>
          <a:bodyPr/>
          <a:lstStyle>
            <a:lvl1pPr marL="0" indent="0" algn="ctr">
              <a:buNone/>
              <a:defRPr sz="2000"/>
            </a:lvl1pPr>
            <a:lvl2pPr marL="380985" indent="0" algn="ctr">
              <a:buNone/>
              <a:defRPr sz="1667"/>
            </a:lvl2pPr>
            <a:lvl3pPr marL="761970" indent="0" algn="ctr">
              <a:buNone/>
              <a:defRPr sz="1500"/>
            </a:lvl3pPr>
            <a:lvl4pPr marL="1142954" indent="0" algn="ctr">
              <a:buNone/>
              <a:defRPr sz="1333"/>
            </a:lvl4pPr>
            <a:lvl5pPr marL="1523939" indent="0" algn="ctr">
              <a:buNone/>
              <a:defRPr sz="1333"/>
            </a:lvl5pPr>
            <a:lvl6pPr marL="1904924" indent="0" algn="ctr">
              <a:buNone/>
              <a:defRPr sz="1333"/>
            </a:lvl6pPr>
            <a:lvl7pPr marL="2285909" indent="0" algn="ctr">
              <a:buNone/>
              <a:defRPr sz="1333"/>
            </a:lvl7pPr>
            <a:lvl8pPr marL="2666893" indent="0" algn="ctr">
              <a:buNone/>
              <a:defRPr sz="1333"/>
            </a:lvl8pPr>
            <a:lvl9pPr marL="3047878" indent="0" algn="ctr">
              <a:buNone/>
              <a:defRPr sz="1333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95085C-E6B4-47FD-9EE6-07BD34000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58EB59-A77C-4F75-A134-0CC72C3D2B57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C34C3E-3A65-445D-8BC0-A16EA6560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B8674-F7A7-4922-AF97-0586B9225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12760-914D-41AF-BF45-6A939571F7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5001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722DF-F872-4192-A3A9-3C3EAA0556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1331B1-B176-4000-84F1-1061A96DDE71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597FE-13E0-4017-9330-B35EEC7C6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093DB-0585-466F-B454-8029B826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3645-73FF-4EC0-B48F-FFBA8D2C6DC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52238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70750" y="565268"/>
            <a:ext cx="2190750" cy="899758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8500" y="565268"/>
            <a:ext cx="6445250" cy="89975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DBD02-148D-46E1-A7DB-BFD6F8177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78A12-1BA5-4894-A14C-9564DEFAC348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750BE-45EE-4B06-8159-9E6178F71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E213A1-AC72-41CC-939A-0FA1B54C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FBA45-AB38-42D7-BA64-C2A2BF3DCD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21797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8EC87B-2EC0-4E36-B732-7FEFEC856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95209-0A6A-444E-A09E-5FAAF700E12D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AF238-7791-43D6-8669-F952A5E6C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4FA70-A71A-421C-AC0B-C1EF4060F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645D6-CF4C-405F-9D64-37F725F5B19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002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208" y="2646930"/>
            <a:ext cx="8763000" cy="4416460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208" y="7105171"/>
            <a:ext cx="8763000" cy="232251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380985" indent="0">
              <a:buNone/>
              <a:defRPr sz="1667">
                <a:solidFill>
                  <a:schemeClr val="tx1">
                    <a:tint val="75000"/>
                  </a:schemeClr>
                </a:solidFill>
              </a:defRPr>
            </a:lvl2pPr>
            <a:lvl3pPr marL="7619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14295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4pPr>
            <a:lvl5pPr marL="152393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5pPr>
            <a:lvl6pPr marL="1904924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6pPr>
            <a:lvl7pPr marL="2285909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7pPr>
            <a:lvl8pPr marL="2666893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8pPr>
            <a:lvl9pPr marL="3047878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D3845-2F79-43DC-B6A2-39521AB72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307238-865B-45F2-ADFB-41E9B773875E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4DDC6-72E4-44BE-9DED-AB8AE19CF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29BD17-2B60-4782-9677-4E13A92F2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C6A712-69D7-49E4-AC02-F15F283BAF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700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8500" y="2826338"/>
            <a:ext cx="4318000" cy="6736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0" y="2826338"/>
            <a:ext cx="4318000" cy="6736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B7BBAA2-25E6-490A-A755-6555E542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8DF2-54E1-40FD-997A-B1A76D6D60A1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2D7E3B1-55F0-463D-BFF6-1DE2BC3CB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D5A2B7-3435-4E3A-AFF0-16617F00D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0407B7-DCBB-4367-8A70-790B79566B6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9836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3" y="565270"/>
            <a:ext cx="8763000" cy="20521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824" y="2602689"/>
            <a:ext cx="4298156" cy="12755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824" y="3878227"/>
            <a:ext cx="4298156" cy="570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43501" y="2602689"/>
            <a:ext cx="4319323" cy="1275538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3501" y="3878227"/>
            <a:ext cx="4319323" cy="5704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F38C42F-5DAB-43F9-8BDC-57F201168C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F7B1D-0E07-4EEA-B04A-F47518E99347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3CE8EB-8CA1-4C9E-90B9-85E56F39A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EA0816E-C169-47D7-A330-63F1B6373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31B22-93C7-4B97-A571-E1D52169223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7254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74E9A5-D2ED-42DD-944C-1B36FC421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22EE4-15D9-40DC-8978-E20DBFF27B5C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FDB8BDEF-DBA7-40CE-A911-18152DAA2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7A1A6F-3613-4629-858F-84654A577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C7850-C8E9-4AC6-A75E-5A08C4256C5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6125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10DBB56-CD31-4E16-A7D1-EB3FE92544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0D7D5A-99E4-45A6-95A4-66F557325C87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7549A275-DD7F-4374-83FF-6DE3D88BA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A9BD6BC-3284-4CCA-AB26-ACC0E63E6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BC5F77-F7EB-4D44-B077-8881FC3E596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410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707813"/>
            <a:ext cx="3276864" cy="247734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19323" y="1528682"/>
            <a:ext cx="5143500" cy="7545094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3185160"/>
            <a:ext cx="3276864" cy="590090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C9FA408-CED9-41C2-8104-37F47C27F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D419D-7E8F-4096-90CD-3D0C22A2B898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E88EDAD-AA9E-44D4-98C5-6169F9230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03B4ECD-B7C1-4F20-90DD-2C128B0E7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837DDB-D9AE-4ECC-AD8F-DFD3CF2DB61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781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824" y="707813"/>
            <a:ext cx="3276864" cy="2477347"/>
          </a:xfrm>
        </p:spPr>
        <p:txBody>
          <a:bodyPr anchor="b"/>
          <a:lstStyle>
            <a:lvl1pPr>
              <a:defRPr sz="2667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319323" y="1528682"/>
            <a:ext cx="5143500" cy="7545094"/>
          </a:xfrm>
        </p:spPr>
        <p:txBody>
          <a:bodyPr rtlCol="0">
            <a:normAutofit/>
          </a:bodyPr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9824" y="3185160"/>
            <a:ext cx="3276864" cy="5900903"/>
          </a:xfrm>
        </p:spPr>
        <p:txBody>
          <a:bodyPr/>
          <a:lstStyle>
            <a:lvl1pPr marL="0" indent="0">
              <a:buNone/>
              <a:defRPr sz="1333"/>
            </a:lvl1pPr>
            <a:lvl2pPr marL="380985" indent="0">
              <a:buNone/>
              <a:defRPr sz="1167"/>
            </a:lvl2pPr>
            <a:lvl3pPr marL="761970" indent="0">
              <a:buNone/>
              <a:defRPr sz="1000"/>
            </a:lvl3pPr>
            <a:lvl4pPr marL="1142954" indent="0">
              <a:buNone/>
              <a:defRPr sz="833"/>
            </a:lvl4pPr>
            <a:lvl5pPr marL="1523939" indent="0">
              <a:buNone/>
              <a:defRPr sz="833"/>
            </a:lvl5pPr>
            <a:lvl6pPr marL="1904924" indent="0">
              <a:buNone/>
              <a:defRPr sz="833"/>
            </a:lvl6pPr>
            <a:lvl7pPr marL="2285909" indent="0">
              <a:buNone/>
              <a:defRPr sz="833"/>
            </a:lvl7pPr>
            <a:lvl8pPr marL="2666893" indent="0">
              <a:buNone/>
              <a:defRPr sz="833"/>
            </a:lvl8pPr>
            <a:lvl9pPr marL="3047878" indent="0">
              <a:buNone/>
              <a:defRPr sz="8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FE57295-04FA-4AE6-A246-67FA0AE0D6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BF8613-2158-4985-92C9-E1C76437BD08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4806134-CE51-4F9B-B3BF-E77F2196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7C9E5C8-B46E-4971-9B35-A2829FA50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F24D-C136-4AE9-BEC7-3B0E6CC0C12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333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269251A-1746-48A3-974E-476D032A5B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98500" y="565150"/>
            <a:ext cx="87630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GB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D2A35B6-FC7C-437C-A410-EA08BF54B6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98500" y="2825750"/>
            <a:ext cx="8763000" cy="673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GB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BA70AF-AEA9-462C-A3DA-AEEA50AB15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8500" y="9840913"/>
            <a:ext cx="2286000" cy="5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6A1274B-9DF5-4031-8954-838F42A608E4}" type="datetimeFigureOut">
              <a:rPr lang="en-GB"/>
              <a:pPr>
                <a:defRPr/>
              </a:pPr>
              <a:t>09/02/2021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9DC70-E6E3-4603-B189-D16724E6CE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65500" y="9840913"/>
            <a:ext cx="3429000" cy="5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D23B7A-67D4-444A-90D1-4F21F1F600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75500" y="9840913"/>
            <a:ext cx="2286000" cy="565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1F8D716-A822-407D-9E69-49FC85EB9F7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2pPr>
      <a:lvl3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3pPr>
      <a:lvl4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4pPr>
      <a:lvl5pPr algn="l" defTabSz="760413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60413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8913" indent="-188913" algn="l" defTabSz="760413" rtl="0" eaLnBrk="0" fontAlgn="base" hangingPunct="0">
        <a:lnSpc>
          <a:spcPct val="90000"/>
        </a:lnSpc>
        <a:spcBef>
          <a:spcPts val="838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69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50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31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712913" indent="-188913" algn="l" defTabSz="760413" rtl="0" eaLnBrk="0" fontAlgn="base" hangingPunct="0">
        <a:lnSpc>
          <a:spcPct val="90000"/>
        </a:lnSpc>
        <a:spcBef>
          <a:spcPts val="413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209541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476401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386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238370" indent="-190492" algn="l" defTabSz="761970" rtl="0" eaLnBrk="1" latinLnBrk="0" hangingPunct="1">
        <a:lnSpc>
          <a:spcPct val="90000"/>
        </a:lnSpc>
        <a:spcBef>
          <a:spcPts val="417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F43B73A6-7179-4C70-99F7-3E35102844B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1716088"/>
            <a:ext cx="9956800" cy="6542087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CD1BFA-9408-4F43-AC62-5C62DB6C1D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8668" y="49212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ADD56BC1-7273-4238-AF9C-7A5DB2AC2B8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1927225"/>
            <a:ext cx="9953625" cy="625951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3ED1FB4-B9FC-4007-B640-A71732D5FF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6668" y="666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573A7EF-4438-4D56-8389-D418D41E809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4475"/>
            <a:ext cx="10160000" cy="67738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013DA7-9140-4D6C-B6C5-16984C6566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925" y="34698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8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B3E776AD-4BEA-4C76-8A0D-D5BA334252F1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49438"/>
            <a:ext cx="9883775" cy="6424612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A1613FD-C67D-4391-83AB-8FFDA9724F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8953" y="5646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E28C5A31-FFD8-4060-854D-FC0D746A7908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7925"/>
            <a:ext cx="10160000" cy="4994275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25E0842C-1F7A-4EE2-8B47-6592D8730C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6611" y="43406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22CB967-9033-4DB6-BC8A-FD96EB5B891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787400"/>
            <a:ext cx="10160000" cy="5348288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CF0E198-6769-4B28-819E-E1DC83FADA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4039" y="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B1B5E83E-A946-40BA-AB03-ADA7E5C8DC26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203200"/>
            <a:ext cx="7772400" cy="10033000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TextBox 3">
            <a:extLst>
              <a:ext uri="{FF2B5EF4-FFF2-40B4-BE49-F238E27FC236}">
                <a16:creationId xmlns:a16="http://schemas.microsoft.com/office/drawing/2014/main" id="{C4DE9468-0099-4AE9-9F55-EAFB6517E9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625" y="728663"/>
            <a:ext cx="2022475" cy="747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Arial Rounded MT Bold - 28"/>
              </a:rPr>
              <a:t>I would like you to fill this sheet in.</a:t>
            </a: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Arial Rounded MT Bold - 28"/>
              </a:rPr>
              <a:t>You will need to ask other people about their favourite biscuits.</a:t>
            </a:r>
          </a:p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Arial Rounded MT Bold - 28"/>
              </a:rPr>
              <a:t>Then you need to answer the questions at the bottom. </a:t>
            </a:r>
            <a:r>
              <a:rPr lang="en-US" altLang="en-US" sz="3600">
                <a:solidFill>
                  <a:srgbClr val="000000"/>
                </a:solidFill>
                <a:latin typeface="Arial Rounded MT Bold - 36"/>
              </a:rPr>
              <a:t> </a:t>
            </a:r>
            <a:endParaRPr lang="en-GB" altLang="en-US" sz="3600">
              <a:solidFill>
                <a:srgbClr val="0000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6747D4F-B584-4FF0-AF4F-81875B2CD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204" y="2413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1">
            <a:extLst>
              <a:ext uri="{FF2B5EF4-FFF2-40B4-BE49-F238E27FC236}">
                <a16:creationId xmlns:a16="http://schemas.microsoft.com/office/drawing/2014/main" id="{604ED3B7-9405-4194-9427-F4AF6D57D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660400"/>
            <a:ext cx="95885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GB" altLang="en-US" sz="3200">
                <a:solidFill>
                  <a:srgbClr val="00005E"/>
                </a:solidFill>
                <a:latin typeface="Arial Rounded MT Bold - 28"/>
              </a:rPr>
              <a:t>Challenge</a:t>
            </a:r>
          </a:p>
          <a:p>
            <a:pPr eaLnBrk="1" hangingPunct="1"/>
            <a:endParaRPr lang="en-GB" altLang="en-US" sz="3200">
              <a:solidFill>
                <a:srgbClr val="00005E"/>
              </a:solidFill>
              <a:latin typeface="Arial Rounded MT Bold - 28"/>
            </a:endParaRPr>
          </a:p>
          <a:p>
            <a:pPr eaLnBrk="1" hangingPunct="1"/>
            <a:r>
              <a:rPr lang="en-US" altLang="en-US" sz="3200">
                <a:solidFill>
                  <a:srgbClr val="00005E"/>
                </a:solidFill>
                <a:latin typeface="Arial Rounded MT Bold - 28"/>
              </a:rPr>
              <a:t>To create a bar graph to show some of your results. You could choose the most popular biscuit types to display in your bar graph. </a:t>
            </a:r>
            <a:r>
              <a:rPr lang="en-US" altLang="en-US" sz="1200">
                <a:solidFill>
                  <a:srgbClr val="000000"/>
                </a:solidFill>
                <a:latin typeface="Arial Rounded MT Bold - 12"/>
              </a:rPr>
              <a:t> </a:t>
            </a:r>
            <a:endParaRPr lang="en-GB" altLang="en-US" sz="1200">
              <a:solidFill>
                <a:srgbClr val="000000"/>
              </a:solidFill>
              <a:latin typeface="Arial Rounded MT Bold - 12"/>
            </a:endParaRPr>
          </a:p>
        </p:txBody>
      </p:sp>
      <p:pic>
        <p:nvPicPr>
          <p:cNvPr id="9219" name="Picture 3">
            <a:extLst>
              <a:ext uri="{FF2B5EF4-FFF2-40B4-BE49-F238E27FC236}">
                <a16:creationId xmlns:a16="http://schemas.microsoft.com/office/drawing/2014/main" id="{9C43F94B-5B55-41C5-8666-ABEA8ECA8AB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100" y="3467100"/>
            <a:ext cx="4994275" cy="4284663"/>
          </a:xfrm>
          <a:prstGeom prst="rect">
            <a:avLst/>
          </a:pr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4">
            <a:extLst>
              <a:ext uri="{FF2B5EF4-FFF2-40B4-BE49-F238E27FC236}">
                <a16:creationId xmlns:a16="http://schemas.microsoft.com/office/drawing/2014/main" id="{A6972EC0-4D84-49A5-ACCE-C8CD2454F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9513" y="4986338"/>
            <a:ext cx="2776537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0000"/>
                </a:solidFill>
                <a:latin typeface="Arial Rounded MT Bold - 26"/>
              </a:rPr>
              <a:t>This is an example bar chart</a:t>
            </a:r>
            <a:endParaRPr lang="en-GB" altLang="en-US" sz="2800">
              <a:solidFill>
                <a:srgbClr val="000000"/>
              </a:solidFill>
              <a:latin typeface="Arial Rounded MT Bold - 2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8ACA08A-44DD-4955-841F-E736A79C2A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896" y="346710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F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Box 1">
            <a:extLst>
              <a:ext uri="{FF2B5EF4-FFF2-40B4-BE49-F238E27FC236}">
                <a16:creationId xmlns:a16="http://schemas.microsoft.com/office/drawing/2014/main" id="{6E330786-A175-4C84-875A-C3C96CED96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44500"/>
            <a:ext cx="9271000" cy="304641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3200" dirty="0">
                <a:solidFill>
                  <a:srgbClr val="00005E"/>
                </a:solidFill>
                <a:latin typeface="Arial Rounded MT Bold - 36"/>
              </a:rPr>
              <a:t>Questions to think about:</a:t>
            </a:r>
          </a:p>
          <a:p>
            <a:pPr eaLnBrk="1" hangingPunct="1">
              <a:defRPr/>
            </a:pPr>
            <a:endParaRPr lang="en-GB" altLang="en-US" sz="3200" dirty="0">
              <a:solidFill>
                <a:srgbClr val="00005E"/>
              </a:solidFill>
              <a:latin typeface="Arial Rounded MT Bold - 36"/>
            </a:endParaRPr>
          </a:p>
          <a:p>
            <a:pPr eaLnBrk="1" hangingPunct="1">
              <a:defRPr/>
            </a:pPr>
            <a:r>
              <a:rPr lang="en-US" altLang="en-US" sz="3200" dirty="0">
                <a:solidFill>
                  <a:schemeClr val="accent6">
                    <a:lumMod val="75000"/>
                  </a:schemeClr>
                </a:solidFill>
                <a:latin typeface="Arial Rounded MT Bold - 36"/>
              </a:rPr>
              <a:t>W</a:t>
            </a:r>
            <a:r>
              <a:rPr lang="en-US" altLang="en-US" sz="3200" dirty="0">
                <a:solidFill>
                  <a:srgbClr val="009300"/>
                </a:solidFill>
                <a:latin typeface="Arial Rounded MT Bold - 36"/>
              </a:rPr>
              <a:t>hat kind of biscuit was the most popular? </a:t>
            </a:r>
          </a:p>
          <a:p>
            <a:pPr eaLnBrk="1" hangingPunct="1">
              <a:defRPr/>
            </a:pPr>
            <a:r>
              <a:rPr lang="en-US" altLang="en-US" sz="3200" dirty="0">
                <a:solidFill>
                  <a:srgbClr val="009300"/>
                </a:solidFill>
                <a:latin typeface="Arial Rounded MT Bold - 36"/>
              </a:rPr>
              <a:t>Which kind of biscuit was least popular? Did you notice a difference between the preferences of young people and older people? </a:t>
            </a:r>
            <a:endParaRPr lang="en-GB" altLang="en-US" sz="3200" dirty="0">
              <a:solidFill>
                <a:srgbClr val="009300"/>
              </a:solidFill>
              <a:latin typeface="Arial Rounded MT Bold - 36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B6217E-CFCC-4B89-9D82-CBC433909C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46611" y="48441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104</Words>
  <Application>Microsoft Office PowerPoint</Application>
  <PresentationFormat>Custom</PresentationFormat>
  <Paragraphs>11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 Rounded MT Bold - 28</vt:lpstr>
      <vt:lpstr>Arial Rounded MT Bold - 36</vt:lpstr>
      <vt:lpstr>Calibri Light</vt:lpstr>
      <vt:lpstr>Arial Rounded MT Bold - 26</vt:lpstr>
      <vt:lpstr>Calibri</vt:lpstr>
      <vt:lpstr>Arial Rounded MT Bold - 12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Barker</dc:creator>
  <cp:lastModifiedBy>Katie Barker</cp:lastModifiedBy>
  <cp:revision>6</cp:revision>
  <dcterms:created xsi:type="dcterms:W3CDTF">2021-02-09T13:59:39Z</dcterms:created>
  <dcterms:modified xsi:type="dcterms:W3CDTF">2021-02-09T14:17:04Z</dcterms:modified>
</cp:coreProperties>
</file>