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 id="259" r:id="rId6"/>
    <p:sldId id="266" r:id="rId7"/>
    <p:sldId id="270" r:id="rId8"/>
    <p:sldId id="277" r:id="rId9"/>
    <p:sldId id="271" r:id="rId10"/>
    <p:sldId id="261" r:id="rId11"/>
    <p:sldId id="273" r:id="rId12"/>
    <p:sldId id="267" r:id="rId13"/>
    <p:sldId id="274" r:id="rId14"/>
    <p:sldId id="275"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339933"/>
    <a:srgbClr val="00CC99"/>
    <a:srgbClr val="00CC66"/>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751668-2818-47FD-B9BE-CCA17A6E35E1}" v="677" dt="2021-06-08T20:35:42.3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266790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2444121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47407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40430474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1975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3208466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2990015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198785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3873450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143427-5F13-448C-B847-57BD7CA14401}" type="datetimeFigureOut">
              <a:rPr lang="en-GB" smtClean="0"/>
              <a:t>16/06/2021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228980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143427-5F13-448C-B847-57BD7CA14401}"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368533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143427-5F13-448C-B847-57BD7CA14401}" type="datetimeFigureOut">
              <a:rPr lang="en-GB" smtClean="0"/>
              <a:t>16/06/2021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5201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143427-5F13-448C-B847-57BD7CA14401}" type="datetimeFigureOut">
              <a:rPr lang="en-GB" smtClean="0"/>
              <a:t>16/06/2021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391408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43427-5F13-448C-B847-57BD7CA14401}" type="datetimeFigureOut">
              <a:rPr lang="en-GB" smtClean="0"/>
              <a:t>16/06/2021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422109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F143427-5F13-448C-B847-57BD7CA14401}"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379677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143427-5F13-448C-B847-57BD7CA14401}" type="datetimeFigureOut">
              <a:rPr lang="en-GB" smtClean="0"/>
              <a:t>16/06/2021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8B385-E982-4E27-A501-5752F4C72D25}" type="slidenum">
              <a:rPr lang="en-GB" smtClean="0"/>
              <a:t>‹#›</a:t>
            </a:fld>
            <a:endParaRPr lang="en-GB"/>
          </a:p>
        </p:txBody>
      </p:sp>
    </p:spTree>
    <p:extLst>
      <p:ext uri="{BB962C8B-B14F-4D97-AF65-F5344CB8AC3E}">
        <p14:creationId xmlns:p14="http://schemas.microsoft.com/office/powerpoint/2010/main" val="1023769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008000"/>
            </a:gs>
            <a:gs pos="75000">
              <a:schemeClr val="bg1"/>
            </a:gs>
          </a:gsLst>
          <a:path path="rect">
            <a:fillToRect r="100000" b="100000"/>
          </a:path>
          <a:tileRect l="-100000" t="-100000"/>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F143427-5F13-448C-B847-57BD7CA14401}" type="datetimeFigureOut">
              <a:rPr lang="en-GB" smtClean="0"/>
              <a:t>16/06/2021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B8B385-E982-4E27-A501-5752F4C72D25}" type="slidenum">
              <a:rPr lang="en-GB" smtClean="0"/>
              <a:t>‹#›</a:t>
            </a:fld>
            <a:endParaRPr lang="en-GB"/>
          </a:p>
        </p:txBody>
      </p:sp>
    </p:spTree>
    <p:extLst>
      <p:ext uri="{BB962C8B-B14F-4D97-AF65-F5344CB8AC3E}">
        <p14:creationId xmlns:p14="http://schemas.microsoft.com/office/powerpoint/2010/main" val="1526312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12775" y="136132"/>
            <a:ext cx="11011989" cy="6986528"/>
          </a:xfrm>
          <a:prstGeom prst="rect">
            <a:avLst/>
          </a:prstGeom>
          <a:noFill/>
          <a:ln w="127000" cmpd="tri">
            <a:noFill/>
          </a:ln>
        </p:spPr>
        <p:txBody>
          <a:bodyPr wrap="square" rtlCol="0">
            <a:spAutoFit/>
          </a:bodyPr>
          <a:lstStyle/>
          <a:p>
            <a:pPr algn="ctr"/>
            <a:r>
              <a:rPr lang="en-GB" sz="2400" b="1" u="sng" dirty="0"/>
              <a:t>Welcome to the Early Years</a:t>
            </a:r>
            <a:endParaRPr lang="en-GB" sz="2400" dirty="0"/>
          </a:p>
          <a:p>
            <a:pPr algn="ctr"/>
            <a:r>
              <a:rPr lang="en-GB" sz="2400" dirty="0"/>
              <a:t> </a:t>
            </a:r>
          </a:p>
          <a:p>
            <a:pPr algn="ctr"/>
            <a:endParaRPr lang="en-GB" sz="2400" dirty="0"/>
          </a:p>
          <a:p>
            <a:pPr algn="ctr"/>
            <a:r>
              <a:rPr lang="en-GB" sz="2000" dirty="0"/>
              <a:t>Welcome from Class 1. We have been looking forward to meeting you and your child and are pleased to welcome you to Fountains.</a:t>
            </a:r>
          </a:p>
          <a:p>
            <a:pPr algn="ctr"/>
            <a:endParaRPr lang="en-GB" sz="2000" dirty="0"/>
          </a:p>
          <a:p>
            <a:pPr algn="ctr"/>
            <a:endParaRPr lang="en-GB" sz="2000" dirty="0"/>
          </a:p>
          <a:p>
            <a:pPr algn="ctr"/>
            <a:r>
              <a:rPr lang="en-GB" sz="2000" dirty="0"/>
              <a:t>We pride ourselves on a warm and welcoming </a:t>
            </a:r>
          </a:p>
          <a:p>
            <a:pPr algn="ctr"/>
            <a:r>
              <a:rPr lang="en-GB" sz="2000" dirty="0"/>
              <a:t>classroom, where children can learn and play in a safe and secure environment. </a:t>
            </a:r>
            <a:br>
              <a:rPr lang="en-GB" sz="2000" dirty="0"/>
            </a:br>
            <a:r>
              <a:rPr lang="en-GB" sz="2000" dirty="0"/>
              <a:t>We offer a wide variety of activities with the emphasis on learning through play. </a:t>
            </a:r>
            <a:br>
              <a:rPr lang="en-GB" sz="2000" dirty="0"/>
            </a:br>
            <a:r>
              <a:rPr lang="en-GB" sz="2000" dirty="0"/>
              <a:t>We value talk and encourage children to be reflective upon their learning.</a:t>
            </a:r>
          </a:p>
          <a:p>
            <a:pPr algn="ctr"/>
            <a:endParaRPr lang="en-GB" sz="2000" dirty="0"/>
          </a:p>
          <a:p>
            <a:pPr algn="ctr"/>
            <a:endParaRPr lang="en-GB" sz="2000" dirty="0"/>
          </a:p>
          <a:p>
            <a:pPr algn="ctr"/>
            <a:r>
              <a:rPr lang="en-GB" sz="2000" dirty="0"/>
              <a:t> We work towards the Early Learning Goals, supporting children and encouraging parental partnership. We are an open classroom and parents are welcome to discuss any worries with Miss Wray.</a:t>
            </a:r>
          </a:p>
          <a:p>
            <a:pPr algn="ctr"/>
            <a:endParaRPr lang="en-GB" sz="2000" dirty="0"/>
          </a:p>
          <a:p>
            <a:pPr algn="ctr"/>
            <a:endParaRPr lang="en-GB" sz="2400" dirty="0"/>
          </a:p>
          <a:p>
            <a:pPr algn="ctr"/>
            <a:endParaRPr lang="en-GB" sz="2400" dirty="0"/>
          </a:p>
          <a:p>
            <a:pPr algn="ctr"/>
            <a:endParaRPr lang="en-GB" sz="2400" dirty="0"/>
          </a:p>
          <a:p>
            <a:pPr algn="ctr"/>
            <a:r>
              <a:rPr lang="en-GB" sz="2400" dirty="0"/>
              <a:t>     </a:t>
            </a:r>
          </a:p>
        </p:txBody>
      </p:sp>
      <p:sp>
        <p:nvSpPr>
          <p:cNvPr id="2" name="AutoShape 2" descr="https://attachments.office.net/owa/s.mills%40westwood.lancs.sch.uk/service.svc/s/GetAttachmentThumbnail?id=AAMkADNjYmVmMDIyLTRmZTktNDkyMS1hOWNjLWQzMjYxYTc2NzdlZABGAAAAAAC8CKdyw6coTJqAvbtog1BUBwArCwLhQms1TqKfuKN1%2FBvYAAAAAAEJAAArCwLhQms1TqKfuKN1%2FBvYAAUIrky0AAABEgAQALk69FoD7YVDoXgTVwiXYR8%3D&amp;owa=outlook.office.com&amp;scriptVer=2020051101.02&amp;X-OWA-CANARY=TeIQEOdLDEqL29g4MrxNnWBzVioS_9cYIKrkGwwzAZGOCheTZUrMRr3t8HbKo3_7KwJ8IvGpLic.&amp;token=eyJhbGciOiJSUzI1NiIsImtpZCI6IjU2MzU4ODUyMzRCOTI1MkRERTAwNTc2NkQ5RDlGMjc2NTY1RjYzRTIiLCJ4NXQiOiJWaldJVWpTNUpTM2VBRmRtMmRueWRsWmZZLUkiLCJ0eXAiOiJKV1QifQ.eyJvcmlnaW4iOiJodHRwczovL291dGxvb2sub2ZmaWNlLmNvbSIsInVjIjoiZWNjMmRiMzYxMDk5NDNhOThiYjc3MzRiN2Y4NDRlZGYiLCJzaWduaW5fc3RhdGUiOiJbXCJrbXNpXCJdIiwidmVyIjoiRXhjaGFuZ2UuQ2FsbGJhY2suVjEiLCJhcHBjdHhzZW5kZXIiOiJPd2FEb3dubG9hZEA1MGVjZGE5MC1jOTIwLTQ1NmYtYWI2Mi0zMGEyNTdjOTUyY2YiLCJpc3NyaW5nIjoiV1ciLCJhcHBjdHgiOiJ7XCJtc2V4Y2hwcm90XCI6XCJvd2FcIixcInByaW1hcnlzaWRcIjpcIlMtMS01LTIxLTIwMTU3ODMzNzMtMzM2OTI5ODc3NS0yMzYxOTAwODcxLTE2NzQzNDBcIixcInB1aWRcIjpcIjExNTM4MzYyOTYzNDcyMzQ1MDZcIixcIm9pZFwiOlwiNDNlNDI0ZTEtNTVmZC00MzExLTk0NTAtNDI4NTc5YzU5ZTUwXCIsXCJzY29wZVwiOlwiT3dhRG93bmxvYWRcIn0iLCJuYmYiOjE1OTAyMzU3NzMsImV4cCI6MTU5MDIzNjM3MywiaXNzIjoiMDAwMDAwMDItMDAwMC0wZmYxLWNlMDAtMDAwMDAwMDAwMDAwQDUwZWNkYTkwLWM5MjAtNDU2Zi1hYjYyLTMwYTI1N2M5NTJjZiIsImF1ZCI6IjAwMDAwMDAyLTAwMDAtMGZmMS1jZTAwLTAwMDAwMDAwMDAwMC9hdHRhY2htZW50cy5vZmZpY2UubmV0QDUwZWNkYTkwLWM5MjAtNDU2Zi1hYjYyLTMwYTI1N2M5NTJjZiIsImhhcHAiOiJvd2EifQ.SBe8obT2L-FtV5vxpho8HRL1As-bJgg_b19NXzodOMzRjct9MdYpo_yT6BnCqsNki370quWQsrWyZnr8GVCcbin7IdWIi1SfD-YM57wpbWB8AZpQMnD7qyrbTFxOS2rm5N3bBkMQNzd_rK9kmya7A4Mgd_6-RBajKyUNrQjM3Aptv7MLoFpu2kuJVwrmafbm0z4VVxzRCSS-_gvFKbby9cyVN3VWmJBkSvgZMd1uHfSj-zrUPiDScWVwyAMPF3lnHqZgH9c8EvtIzlwRCdM4e8lk6a6NhKXQ7sgOTH-GlclgAv283_xYOlqU8XWlRdsgGDQwd2skd9by3RusiCYVeg&amp;animation=true"/>
          <p:cNvSpPr>
            <a:spLocks noChangeAspect="1" noChangeArrowheads="1"/>
          </p:cNvSpPr>
          <p:nvPr/>
        </p:nvSpPr>
        <p:spPr bwMode="auto">
          <a:xfrm>
            <a:off x="155575" y="-144463"/>
            <a:ext cx="304800" cy="35088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ttps://attachments.office.net/owa/s.mills%40westwood.lancs.sch.uk/service.svc/s/GetAttachmentThumbnail?id=AAMkADNjYmVmMDIyLTRmZTktNDkyMS1hOWNjLWQzMjYxYTc2NzdlZABGAAAAAAC8CKdyw6coTJqAvbtog1BUBwArCwLhQms1TqKfuKN1%2FBvYAAAAAAEJAAArCwLhQms1TqKfuKN1%2FBvYAAUIrky0AAABEgAQALk69FoD7YVDoXgTVwiXYR8%3D&amp;owa=outlook.office.com&amp;scriptVer=2020051101.02&amp;X-OWA-CANARY=TeIQEOdLDEqL29g4MrxNnWBzVioS_9cYIKrkGwwzAZGOCheTZUrMRr3t8HbKo3_7KwJ8IvGpLic.&amp;token=eyJhbGciOiJSUzI1NiIsImtpZCI6IjU2MzU4ODUyMzRCOTI1MkRERTAwNTc2NkQ5RDlGMjc2NTY1RjYzRTIiLCJ4NXQiOiJWaldJVWpTNUpTM2VBRmRtMmRueWRsWmZZLUkiLCJ0eXAiOiJKV1QifQ.eyJvcmlnaW4iOiJodHRwczovL291dGxvb2sub2ZmaWNlLmNvbSIsInVjIjoiZWNjMmRiMzYxMDk5NDNhOThiYjc3MzRiN2Y4NDRlZGYiLCJzaWduaW5fc3RhdGUiOiJbXCJrbXNpXCJdIiwidmVyIjoiRXhjaGFuZ2UuQ2FsbGJhY2suVjEiLCJhcHBjdHhzZW5kZXIiOiJPd2FEb3dubG9hZEA1MGVjZGE5MC1jOTIwLTQ1NmYtYWI2Mi0zMGEyNTdjOTUyY2YiLCJpc3NyaW5nIjoiV1ciLCJhcHBjdHgiOiJ7XCJtc2V4Y2hwcm90XCI6XCJvd2FcIixcInByaW1hcnlzaWRcIjpcIlMtMS01LTIxLTIwMTU3ODMzNzMtMzM2OTI5ODc3NS0yMzYxOTAwODcxLTE2NzQzNDBcIixcInB1aWRcIjpcIjExNTM4MzYyOTYzNDcyMzQ1MDZcIixcIm9pZFwiOlwiNDNlNDI0ZTEtNTVmZC00MzExLTk0NTAtNDI4NTc5YzU5ZTUwXCIsXCJzY29wZVwiOlwiT3dhRG93bmxvYWRcIn0iLCJuYmYiOjE1OTAyMzU3NzMsImV4cCI6MTU5MDIzNjM3MywiaXNzIjoiMDAwMDAwMDItMDAwMC0wZmYxLWNlMDAtMDAwMDAwMDAwMDAwQDUwZWNkYTkwLWM5MjAtNDU2Zi1hYjYyLTMwYTI1N2M5NTJjZiIsImF1ZCI6IjAwMDAwMDAyLTAwMDAtMGZmMS1jZTAwLTAwMDAwMDAwMDAwMC9hdHRhY2htZW50cy5vZmZpY2UubmV0QDUwZWNkYTkwLWM5MjAtNDU2Zi1hYjYyLTMwYTI1N2M5NTJjZiIsImhhcHAiOiJvd2EifQ.SBe8obT2L-FtV5vxpho8HRL1As-bJgg_b19NXzodOMzRjct9MdYpo_yT6BnCqsNki370quWQsrWyZnr8GVCcbin7IdWIi1SfD-YM57wpbWB8AZpQMnD7qyrbTFxOS2rm5N3bBkMQNzd_rK9kmya7A4Mgd_6-RBajKyUNrQjM3Aptv7MLoFpu2kuJVwrmafbm0z4VVxzRCSS-_gvFKbby9cyVN3VWmJBkSvgZMd1uHfSj-zrUPiDScWVwyAMPF3lnHqZgH9c8EvtIzlwRCdM4e8lk6a6NhKXQ7sgOTH-GlclgAv283_xYOlqU8XWlRdsgGDQwd2skd9by3RusiCYVeg&amp;animation=tru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Image.jpe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FF2B5EF4-FFF2-40B4-BE49-F238E27FC236}">
                <a16:creationId xmlns:a16="http://schemas.microsoft.com/office/drawing/2014/main" id="{43A619FD-1B5E-42A9-BCDE-F7DC3D7492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8885" y="5055945"/>
            <a:ext cx="2182895" cy="1665923"/>
          </a:xfrm>
          <a:prstGeom prst="rect">
            <a:avLst/>
          </a:prstGeom>
          <a:noFill/>
          <a:ln>
            <a:noFill/>
          </a:ln>
        </p:spPr>
      </p:pic>
    </p:spTree>
    <p:extLst>
      <p:ext uri="{BB962C8B-B14F-4D97-AF65-F5344CB8AC3E}">
        <p14:creationId xmlns:p14="http://schemas.microsoft.com/office/powerpoint/2010/main" val="3528579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06437" y="422031"/>
            <a:ext cx="11268221" cy="4647426"/>
          </a:xfrm>
          <a:prstGeom prst="rect">
            <a:avLst/>
          </a:prstGeom>
          <a:noFill/>
          <a:ln w="127000" cmpd="tri">
            <a:noFill/>
          </a:ln>
        </p:spPr>
        <p:txBody>
          <a:bodyPr wrap="square" rtlCol="0">
            <a:spAutoFit/>
          </a:bodyPr>
          <a:lstStyle/>
          <a:p>
            <a:pPr algn="ctr"/>
            <a:r>
              <a:rPr lang="en-US" u="heavy" dirty="0"/>
              <a:t>How can I help my child prepare for school?</a:t>
            </a:r>
            <a:endParaRPr lang="en-GB" u="sng" dirty="0"/>
          </a:p>
          <a:p>
            <a:pPr algn="ctr"/>
            <a:r>
              <a:rPr lang="en-US" b="1" dirty="0"/>
              <a:t> </a:t>
            </a:r>
            <a:endParaRPr lang="en-GB" dirty="0"/>
          </a:p>
          <a:p>
            <a:pPr algn="ctr"/>
            <a:r>
              <a:rPr lang="en-US" dirty="0"/>
              <a:t>Your child will be in a class of 10 children. It will make starting school much easier and happier if they are independent and can do many things for themselves. </a:t>
            </a:r>
          </a:p>
          <a:p>
            <a:pPr algn="ctr"/>
            <a:endParaRPr lang="en-US" sz="1600" dirty="0"/>
          </a:p>
          <a:p>
            <a:pPr marL="285750" indent="-285750">
              <a:buFont typeface="Arial" panose="020B0604020202020204" pitchFamily="34" charset="0"/>
              <a:buChar char="•"/>
            </a:pPr>
            <a:r>
              <a:rPr lang="en-US" sz="1600" dirty="0"/>
              <a:t>Encourage your child to be as independent as possible even if it takes far longer for them to get ready.</a:t>
            </a:r>
            <a:endParaRPr lang="en-GB" sz="1600" dirty="0"/>
          </a:p>
          <a:p>
            <a:pPr marL="285750" lvl="0" indent="-285750">
              <a:buFont typeface="Arial" panose="020B0604020202020204" pitchFamily="34" charset="0"/>
              <a:buChar char="•"/>
            </a:pPr>
            <a:r>
              <a:rPr lang="en-US" sz="1600" dirty="0"/>
              <a:t>Get them used to a routine of reasonably early to bed and up early.</a:t>
            </a:r>
          </a:p>
          <a:p>
            <a:pPr marL="285750" lvl="0" indent="-285750">
              <a:buFont typeface="Arial" panose="020B0604020202020204" pitchFamily="34" charset="0"/>
              <a:buChar char="•"/>
            </a:pPr>
            <a:r>
              <a:rPr lang="en-US" sz="1600" dirty="0"/>
              <a:t>Be positive about starting school. </a:t>
            </a:r>
            <a:br>
              <a:rPr lang="en-US" sz="1600" b="1" dirty="0">
                <a:solidFill>
                  <a:srgbClr val="7030A0"/>
                </a:solidFill>
              </a:rPr>
            </a:br>
            <a:endParaRPr lang="en-US" sz="1600" b="1" dirty="0">
              <a:solidFill>
                <a:srgbClr val="7030A0"/>
              </a:solidFill>
            </a:endParaRPr>
          </a:p>
          <a:p>
            <a:r>
              <a:rPr lang="en-US" sz="1600" b="1" u="sng" dirty="0"/>
              <a:t>Can they</a:t>
            </a:r>
            <a:r>
              <a:rPr lang="en-GB" sz="1600" b="1" u="sng" dirty="0"/>
              <a:t>:</a:t>
            </a:r>
          </a:p>
          <a:p>
            <a:endParaRPr lang="en-GB" sz="1600" b="1" u="sng" dirty="0"/>
          </a:p>
          <a:p>
            <a:pPr marL="285750" lvl="0" indent="-285750">
              <a:buFont typeface="Arial" panose="020B0604020202020204" pitchFamily="34" charset="0"/>
              <a:buChar char="•"/>
            </a:pPr>
            <a:r>
              <a:rPr lang="en-US" sz="1600" dirty="0"/>
              <a:t>Dress and undress themselves?</a:t>
            </a:r>
            <a:endParaRPr lang="en-GB" sz="1600" dirty="0"/>
          </a:p>
          <a:p>
            <a:pPr marL="285750" lvl="0" indent="-285750">
              <a:buFont typeface="Arial" panose="020B0604020202020204" pitchFamily="34" charset="0"/>
              <a:buChar char="•"/>
            </a:pPr>
            <a:r>
              <a:rPr lang="en-US" sz="1600" dirty="0"/>
              <a:t>Use the toilet independently and ask to go there?</a:t>
            </a:r>
            <a:endParaRPr lang="en-GB" sz="1600" dirty="0"/>
          </a:p>
          <a:p>
            <a:pPr marL="285750" lvl="0" indent="-285750">
              <a:buFont typeface="Arial" panose="020B0604020202020204" pitchFamily="34" charset="0"/>
              <a:buChar char="•"/>
            </a:pPr>
            <a:r>
              <a:rPr lang="en-US" sz="1600" dirty="0"/>
              <a:t>Tidy up after themselves?</a:t>
            </a:r>
            <a:endParaRPr lang="en-GB" sz="1600" dirty="0"/>
          </a:p>
          <a:p>
            <a:pPr marL="285750" lvl="0" indent="-285750">
              <a:buFont typeface="Arial" panose="020B0604020202020204" pitchFamily="34" charset="0"/>
              <a:buChar char="•"/>
            </a:pPr>
            <a:r>
              <a:rPr lang="en-US" sz="1600" dirty="0"/>
              <a:t>Recognise their own name? </a:t>
            </a:r>
            <a:endParaRPr lang="en-GB" sz="1600" dirty="0"/>
          </a:p>
          <a:p>
            <a:pPr marL="285750" lvl="0" indent="-285750">
              <a:buFont typeface="Arial" panose="020B0604020202020204" pitchFamily="34" charset="0"/>
              <a:buChar char="•"/>
            </a:pPr>
            <a:r>
              <a:rPr lang="en-US" sz="1600" dirty="0"/>
              <a:t>Feed themselves? Can they use a knife and fork to cut and eat their food?</a:t>
            </a:r>
            <a:endParaRPr lang="en-GB" sz="1600" dirty="0"/>
          </a:p>
          <a:p>
            <a:pPr marL="285750" lvl="0" indent="-285750">
              <a:buFont typeface="Arial" panose="020B0604020202020204" pitchFamily="34" charset="0"/>
              <a:buChar char="•"/>
            </a:pPr>
            <a:r>
              <a:rPr lang="en-US" sz="1600" dirty="0"/>
              <a:t>Share toys and equipment?</a:t>
            </a:r>
            <a:endParaRPr lang="en-GB" sz="1600" dirty="0"/>
          </a:p>
          <a:p>
            <a:pPr marL="285750" lvl="0" indent="-285750">
              <a:buFont typeface="Arial" panose="020B0604020202020204" pitchFamily="34" charset="0"/>
              <a:buChar char="•"/>
            </a:pPr>
            <a:r>
              <a:rPr lang="en-US" sz="1600" dirty="0"/>
              <a:t>Listen well and follow simple instructions.</a:t>
            </a:r>
            <a:endParaRPr lang="en-GB" sz="1600" dirty="0"/>
          </a:p>
        </p:txBody>
      </p:sp>
      <p:pic>
        <p:nvPicPr>
          <p:cNvPr id="3" name="Picture 2">
            <a:extLst>
              <a:ext uri="{FF2B5EF4-FFF2-40B4-BE49-F238E27FC236}">
                <a16:creationId xmlns:a16="http://schemas.microsoft.com/office/drawing/2014/main" id="{9DA166B3-5BA3-459A-99BA-BB433607947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22966" y="5072808"/>
            <a:ext cx="2182895" cy="1665923"/>
          </a:xfrm>
          <a:prstGeom prst="rect">
            <a:avLst/>
          </a:prstGeom>
          <a:noFill/>
          <a:ln>
            <a:noFill/>
          </a:ln>
        </p:spPr>
      </p:pic>
    </p:spTree>
    <p:extLst>
      <p:ext uri="{BB962C8B-B14F-4D97-AF65-F5344CB8AC3E}">
        <p14:creationId xmlns:p14="http://schemas.microsoft.com/office/powerpoint/2010/main" val="3266804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98802" y="745304"/>
            <a:ext cx="10688036" cy="4924425"/>
          </a:xfrm>
          <a:prstGeom prst="rect">
            <a:avLst/>
          </a:prstGeom>
          <a:noFill/>
          <a:ln w="127000" cmpd="tri">
            <a:noFill/>
          </a:ln>
        </p:spPr>
        <p:txBody>
          <a:bodyPr wrap="square" rtlCol="0">
            <a:spAutoFit/>
          </a:bodyPr>
          <a:lstStyle/>
          <a:p>
            <a:pPr algn="ctr"/>
            <a:r>
              <a:rPr lang="en-GB" sz="2000" dirty="0"/>
              <a:t> </a:t>
            </a:r>
            <a:r>
              <a:rPr lang="en-GB" sz="2000" b="1" u="sng" dirty="0"/>
              <a:t>Things to bring to school</a:t>
            </a:r>
            <a:br>
              <a:rPr lang="en-GB" sz="2000" b="1" u="sng" dirty="0"/>
            </a:br>
            <a:r>
              <a:rPr lang="en-GB" sz="1400" b="1" dirty="0"/>
              <a:t>(Please note, this may be amended due to current Covid-19 guidance)</a:t>
            </a:r>
            <a:endParaRPr lang="en-GB" sz="1400" dirty="0"/>
          </a:p>
          <a:p>
            <a:r>
              <a:rPr lang="en-GB" sz="1400" dirty="0"/>
              <a:t> </a:t>
            </a:r>
          </a:p>
          <a:p>
            <a:endParaRPr lang="en-GB" sz="1400" dirty="0"/>
          </a:p>
          <a:p>
            <a:pPr marL="285750" lvl="0" indent="-285750">
              <a:buFont typeface="Arial" panose="020B0604020202020204" pitchFamily="34" charset="0"/>
              <a:buChar char="•"/>
            </a:pPr>
            <a:r>
              <a:rPr lang="en-GB" dirty="0"/>
              <a:t>Suitable coats—nothing too special as it is likely to get sandy, muddy or wet. </a:t>
            </a:r>
          </a:p>
          <a:p>
            <a:endParaRPr lang="en-GB" dirty="0"/>
          </a:p>
          <a:p>
            <a:pPr marL="285750" lvl="0" indent="-285750">
              <a:buFont typeface="Arial" panose="020B0604020202020204" pitchFamily="34" charset="0"/>
              <a:buChar char="•"/>
            </a:pPr>
            <a:r>
              <a:rPr lang="en-GB" dirty="0"/>
              <a:t>P.E. Kit, with all clothes labelled. Please don’t use the same style top for PE as well as school as they muddle up when changing. A t-shirt is best. Pumps or trainers again labelled. PE kits will be sent home at least every half term to check the items still fit. </a:t>
            </a:r>
          </a:p>
          <a:p>
            <a:endParaRPr lang="en-GB" dirty="0"/>
          </a:p>
          <a:p>
            <a:pPr marL="285750" lvl="0" indent="-285750">
              <a:buFont typeface="Arial" panose="020B0604020202020204" pitchFamily="34" charset="0"/>
              <a:buChar char="•"/>
            </a:pPr>
            <a:r>
              <a:rPr lang="en-GB" dirty="0"/>
              <a:t>Spare clothes—just in case we get wet in water play or have an accident.  Keep in a separate bag.</a:t>
            </a:r>
          </a:p>
          <a:p>
            <a:pPr marL="28575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Sunhat/hat, scarves and gloves, wellington boots for use in the outdoor area. </a:t>
            </a:r>
          </a:p>
          <a:p>
            <a:endParaRPr lang="en-GB" dirty="0"/>
          </a:p>
          <a:p>
            <a:pPr marL="285750" lvl="0" indent="-285750">
              <a:buFont typeface="Arial" panose="020B0604020202020204" pitchFamily="34" charset="0"/>
              <a:buChar char="•"/>
            </a:pPr>
            <a:r>
              <a:rPr lang="en-GB" dirty="0"/>
              <a:t>Labelled water bottles. </a:t>
            </a:r>
          </a:p>
          <a:p>
            <a:pPr marL="28575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a:t>Book bags, reading records and reading books—these are provided by school and will </a:t>
            </a:r>
          </a:p>
          <a:p>
            <a:pPr lvl="0"/>
            <a:r>
              <a:rPr lang="en-GB" dirty="0"/>
              <a:t>be checked and changed regularly. </a:t>
            </a:r>
          </a:p>
        </p:txBody>
      </p:sp>
      <p:pic>
        <p:nvPicPr>
          <p:cNvPr id="3" name="Picture 2">
            <a:extLst>
              <a:ext uri="{FF2B5EF4-FFF2-40B4-BE49-F238E27FC236}">
                <a16:creationId xmlns:a16="http://schemas.microsoft.com/office/drawing/2014/main" id="{A6D3458E-BE7A-4483-980D-32641224EF2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13026" y="5092685"/>
            <a:ext cx="2182895" cy="1665923"/>
          </a:xfrm>
          <a:prstGeom prst="rect">
            <a:avLst/>
          </a:prstGeom>
          <a:noFill/>
          <a:ln>
            <a:noFill/>
          </a:ln>
        </p:spPr>
      </p:pic>
    </p:spTree>
    <p:extLst>
      <p:ext uri="{BB962C8B-B14F-4D97-AF65-F5344CB8AC3E}">
        <p14:creationId xmlns:p14="http://schemas.microsoft.com/office/powerpoint/2010/main" val="326057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418604" y="228600"/>
            <a:ext cx="11354791" cy="3508653"/>
          </a:xfrm>
          <a:prstGeom prst="rect">
            <a:avLst/>
          </a:prstGeom>
          <a:noFill/>
          <a:ln w="127000" cmpd="tri">
            <a:noFill/>
          </a:ln>
        </p:spPr>
        <p:txBody>
          <a:bodyPr wrap="square" rtlCol="0" anchor="b">
            <a:spAutoFit/>
          </a:bodyPr>
          <a:lstStyle/>
          <a:p>
            <a:pPr algn="ctr"/>
            <a:r>
              <a:rPr lang="en-US" sz="2400" b="1" u="heavy" dirty="0"/>
              <a:t>Our School Vision</a:t>
            </a:r>
          </a:p>
          <a:p>
            <a:endParaRPr lang="en-GB" b="1" u="sng" dirty="0"/>
          </a:p>
          <a:p>
            <a:r>
              <a:rPr lang="en-US" b="0" i="0" dirty="0">
                <a:solidFill>
                  <a:srgbClr val="008000"/>
                </a:solidFill>
                <a:effectLst/>
              </a:rPr>
              <a:t>We are proud to be a Church of England school and our Christian ethos underpins the life and work of our school.</a:t>
            </a:r>
            <a:br>
              <a:rPr lang="en-US" dirty="0"/>
            </a:br>
            <a:r>
              <a:rPr lang="en-US" b="0" i="0" dirty="0">
                <a:solidFill>
                  <a:srgbClr val="008000"/>
                </a:solidFill>
                <a:effectLst/>
              </a:rPr>
              <a:t>We believe that each of us are unique individuals capable of</a:t>
            </a:r>
            <a:br>
              <a:rPr lang="en-US" dirty="0"/>
            </a:br>
            <a:r>
              <a:rPr lang="en-US" b="0" i="0" dirty="0">
                <a:solidFill>
                  <a:srgbClr val="008000"/>
                </a:solidFill>
                <a:effectLst/>
              </a:rPr>
              <a:t>spiritual, moral, Intellectual and physical development.</a:t>
            </a:r>
          </a:p>
          <a:p>
            <a:pPr algn="ctr"/>
            <a:endParaRPr lang="en-US" dirty="0">
              <a:solidFill>
                <a:srgbClr val="008000"/>
              </a:solidFill>
            </a:endParaRPr>
          </a:p>
          <a:p>
            <a:r>
              <a:rPr lang="en-US" b="1" i="0" dirty="0">
                <a:solidFill>
                  <a:srgbClr val="008000"/>
                </a:solidFill>
                <a:effectLst/>
              </a:rPr>
              <a:t>It is important that our children are able to</a:t>
            </a:r>
            <a:r>
              <a:rPr lang="en-US" b="0" i="0" dirty="0">
                <a:solidFill>
                  <a:srgbClr val="555555"/>
                </a:solidFill>
                <a:effectLst/>
              </a:rPr>
              <a:t> BELIEVE</a:t>
            </a:r>
            <a:r>
              <a:rPr lang="en-US" b="0" i="0" dirty="0">
                <a:solidFill>
                  <a:srgbClr val="008000"/>
                </a:solidFill>
                <a:effectLst/>
              </a:rPr>
              <a:t> in themselves and the possibilities available to them, to </a:t>
            </a:r>
            <a:r>
              <a:rPr lang="en-US" b="0" i="0" dirty="0">
                <a:solidFill>
                  <a:srgbClr val="555555"/>
                </a:solidFill>
                <a:effectLst/>
              </a:rPr>
              <a:t>LEARN</a:t>
            </a:r>
            <a:r>
              <a:rPr lang="en-US" b="0" i="0" dirty="0">
                <a:solidFill>
                  <a:srgbClr val="008000"/>
                </a:solidFill>
                <a:effectLst/>
              </a:rPr>
              <a:t> by embracing challenge, questioning the world around them, reflecting and not being afraid to take risks so that they </a:t>
            </a:r>
            <a:r>
              <a:rPr lang="en-US" b="0" i="0" dirty="0">
                <a:solidFill>
                  <a:srgbClr val="555555"/>
                </a:solidFill>
                <a:effectLst/>
              </a:rPr>
              <a:t>FLOURISH </a:t>
            </a:r>
            <a:r>
              <a:rPr lang="en-US" b="0" i="0" dirty="0">
                <a:solidFill>
                  <a:srgbClr val="008000"/>
                </a:solidFill>
                <a:effectLst/>
              </a:rPr>
              <a:t>as unique individuals and the role models of the future.</a:t>
            </a:r>
            <a:br>
              <a:rPr lang="en-US" sz="1200" dirty="0"/>
            </a:br>
            <a:endParaRPr lang="en-GB" sz="1200" dirty="0"/>
          </a:p>
          <a:p>
            <a:pPr algn="ctr"/>
            <a:endParaRPr lang="en-GB" sz="1200" dirty="0"/>
          </a:p>
          <a:p>
            <a:pPr algn="ctr"/>
            <a:endParaRPr lang="en-GB" sz="1200" dirty="0"/>
          </a:p>
        </p:txBody>
      </p:sp>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6" name="Picture 2">
            <a:extLst>
              <a:ext uri="{FF2B5EF4-FFF2-40B4-BE49-F238E27FC236}">
                <a16:creationId xmlns:a16="http://schemas.microsoft.com/office/drawing/2014/main" id="{2FC4D4CB-3906-4886-8905-245A3888A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3015" y="3737253"/>
            <a:ext cx="4659525" cy="266357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202DF63F-440D-4EAC-8BF5-CD0F7329110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80310" y="5069042"/>
            <a:ext cx="2182895" cy="1665923"/>
          </a:xfrm>
          <a:prstGeom prst="rect">
            <a:avLst/>
          </a:prstGeom>
          <a:noFill/>
          <a:ln>
            <a:noFill/>
          </a:ln>
        </p:spPr>
      </p:pic>
    </p:spTree>
    <p:extLst>
      <p:ext uri="{BB962C8B-B14F-4D97-AF65-F5344CB8AC3E}">
        <p14:creationId xmlns:p14="http://schemas.microsoft.com/office/powerpoint/2010/main" val="2983477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12435" y="470262"/>
            <a:ext cx="11850255" cy="5478423"/>
          </a:xfrm>
          <a:prstGeom prst="rect">
            <a:avLst/>
          </a:prstGeom>
          <a:noFill/>
          <a:ln w="127000" cmpd="tri">
            <a:noFill/>
          </a:ln>
        </p:spPr>
        <p:txBody>
          <a:bodyPr wrap="square" rtlCol="0">
            <a:spAutoFit/>
          </a:bodyPr>
          <a:lstStyle/>
          <a:p>
            <a:pPr algn="ctr"/>
            <a:r>
              <a:rPr lang="en-GB" sz="2200" b="1" u="sng" dirty="0"/>
              <a:t>Learning in the Foundation Stage</a:t>
            </a:r>
            <a:endParaRPr lang="en-GB" sz="2200" dirty="0"/>
          </a:p>
          <a:p>
            <a:r>
              <a:rPr lang="en-GB" b="1" dirty="0"/>
              <a:t> </a:t>
            </a:r>
            <a:endParaRPr lang="en-GB" dirty="0"/>
          </a:p>
          <a:p>
            <a:pPr algn="l"/>
            <a:endParaRPr lang="en-US" b="0" i="0" u="sng" dirty="0">
              <a:solidFill>
                <a:srgbClr val="555555"/>
              </a:solidFill>
              <a:effectLst/>
              <a:latin typeface="arial" panose="020B0604020202020204" pitchFamily="34" charset="0"/>
            </a:endParaRPr>
          </a:p>
          <a:p>
            <a:pPr algn="l"/>
            <a:endParaRPr lang="en-US" u="sng" dirty="0">
              <a:solidFill>
                <a:srgbClr val="555555"/>
              </a:solidFill>
              <a:latin typeface="arial" panose="020B0604020202020204" pitchFamily="34" charset="0"/>
            </a:endParaRPr>
          </a:p>
          <a:p>
            <a:pPr algn="l"/>
            <a:endParaRPr lang="en-US" b="0" i="0" u="sng" dirty="0">
              <a:solidFill>
                <a:srgbClr val="555555"/>
              </a:solidFill>
              <a:effectLst/>
              <a:latin typeface="arial" panose="020B0604020202020204" pitchFamily="34" charset="0"/>
            </a:endParaRPr>
          </a:p>
          <a:p>
            <a:pPr algn="l"/>
            <a:r>
              <a:rPr lang="en-US" sz="2000" b="0" i="0" u="sng" dirty="0">
                <a:solidFill>
                  <a:srgbClr val="555555"/>
                </a:solidFill>
                <a:effectLst/>
              </a:rPr>
              <a:t>Intent</a:t>
            </a:r>
            <a:br>
              <a:rPr lang="en-US" sz="2000" b="0" i="0" dirty="0">
                <a:solidFill>
                  <a:srgbClr val="555555"/>
                </a:solidFill>
                <a:effectLst/>
              </a:rPr>
            </a:br>
            <a:r>
              <a:rPr lang="en-US" sz="2000" b="0" i="0" dirty="0">
                <a:solidFill>
                  <a:srgbClr val="555555"/>
                </a:solidFill>
                <a:effectLst/>
              </a:rPr>
              <a:t> • To provide children with a happy and vibrant foundation which fosters a love of learning.</a:t>
            </a:r>
            <a:br>
              <a:rPr lang="en-US" sz="2000" b="0" i="0" dirty="0">
                <a:solidFill>
                  <a:srgbClr val="555555"/>
                </a:solidFill>
                <a:effectLst/>
              </a:rPr>
            </a:br>
            <a:r>
              <a:rPr lang="en-US" sz="2000" b="0" i="0" dirty="0">
                <a:solidFill>
                  <a:srgbClr val="555555"/>
                </a:solidFill>
                <a:effectLst/>
              </a:rPr>
              <a:t> • To offer stimulating and inspiring provision where children feel safe and secure enough to take risks and experiment within their learning and play.</a:t>
            </a:r>
            <a:br>
              <a:rPr lang="en-US" sz="2000" b="0" i="0" dirty="0">
                <a:solidFill>
                  <a:srgbClr val="555555"/>
                </a:solidFill>
                <a:effectLst/>
              </a:rPr>
            </a:br>
            <a:r>
              <a:rPr lang="en-US" sz="2000" b="0" i="0" dirty="0">
                <a:solidFill>
                  <a:srgbClr val="555555"/>
                </a:solidFill>
                <a:effectLst/>
              </a:rPr>
              <a:t> • To offer an enriched curriculum providing children with a wide range of new and exciting experiences.</a:t>
            </a:r>
            <a:br>
              <a:rPr lang="en-US" sz="2000" b="0" i="0" dirty="0">
                <a:solidFill>
                  <a:srgbClr val="555555"/>
                </a:solidFill>
                <a:effectLst/>
              </a:rPr>
            </a:br>
            <a:r>
              <a:rPr lang="en-US" sz="2000" b="0" i="0" dirty="0">
                <a:solidFill>
                  <a:srgbClr val="555555"/>
                </a:solidFill>
                <a:effectLst/>
              </a:rPr>
              <a:t> • To encourage children to develop independence within a nurtured environment.</a:t>
            </a:r>
            <a:br>
              <a:rPr lang="en-US" sz="2000" b="0" i="0" dirty="0">
                <a:solidFill>
                  <a:srgbClr val="555555"/>
                </a:solidFill>
                <a:effectLst/>
              </a:rPr>
            </a:br>
            <a:r>
              <a:rPr lang="en-US" sz="2000" b="0" i="0" dirty="0">
                <a:solidFill>
                  <a:srgbClr val="555555"/>
                </a:solidFill>
                <a:effectLst/>
              </a:rPr>
              <a:t> • To follow the principles of learning without limits where the highest expectations for all the children are held and promoted providing them with an unlimited opportunity for development.</a:t>
            </a:r>
            <a:br>
              <a:rPr lang="en-US" sz="2000" b="0" i="0" dirty="0">
                <a:solidFill>
                  <a:srgbClr val="555555"/>
                </a:solidFill>
                <a:effectLst/>
              </a:rPr>
            </a:br>
            <a:r>
              <a:rPr lang="en-US" sz="2000" b="0" i="0" dirty="0">
                <a:solidFill>
                  <a:srgbClr val="555555"/>
                </a:solidFill>
                <a:effectLst/>
              </a:rPr>
              <a:t> • To develop the children’s social and emotional wellbeing through our school values based curriculum.</a:t>
            </a:r>
            <a:br>
              <a:rPr lang="en-US" b="0" i="0" dirty="0">
                <a:solidFill>
                  <a:srgbClr val="555555"/>
                </a:solidFill>
                <a:effectLst/>
                <a:latin typeface="arial" panose="020B0604020202020204" pitchFamily="34" charset="0"/>
              </a:rPr>
            </a:br>
            <a:br>
              <a:rPr lang="en-US" b="0" i="0" dirty="0">
                <a:solidFill>
                  <a:srgbClr val="555555"/>
                </a:solidFill>
                <a:effectLst/>
                <a:latin typeface="arial" panose="020B0604020202020204" pitchFamily="34" charset="0"/>
              </a:rPr>
            </a:br>
            <a:endParaRPr lang="en-GB" dirty="0"/>
          </a:p>
        </p:txBody>
      </p:sp>
      <p:pic>
        <p:nvPicPr>
          <p:cNvPr id="3" name="Picture 2">
            <a:extLst>
              <a:ext uri="{FF2B5EF4-FFF2-40B4-BE49-F238E27FC236}">
                <a16:creationId xmlns:a16="http://schemas.microsoft.com/office/drawing/2014/main" id="{4B0D91DD-AC41-4FF5-B9B9-DC679F81DB4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79795" y="5115723"/>
            <a:ext cx="2182895" cy="1665923"/>
          </a:xfrm>
          <a:prstGeom prst="rect">
            <a:avLst/>
          </a:prstGeom>
          <a:noFill/>
          <a:ln>
            <a:noFill/>
          </a:ln>
        </p:spPr>
      </p:pic>
    </p:spTree>
    <p:extLst>
      <p:ext uri="{BB962C8B-B14F-4D97-AF65-F5344CB8AC3E}">
        <p14:creationId xmlns:p14="http://schemas.microsoft.com/office/powerpoint/2010/main" val="78216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23557" y="156226"/>
            <a:ext cx="9977494" cy="5724644"/>
          </a:xfrm>
          <a:prstGeom prst="rect">
            <a:avLst/>
          </a:prstGeom>
          <a:noFill/>
          <a:ln w="127000" cmpd="tri">
            <a:noFill/>
          </a:ln>
        </p:spPr>
        <p:txBody>
          <a:bodyPr wrap="square" rtlCol="0">
            <a:spAutoFit/>
          </a:bodyPr>
          <a:lstStyle/>
          <a:p>
            <a:pPr algn="ctr"/>
            <a:r>
              <a:rPr lang="en-GB" sz="2000" b="1" u="sng" dirty="0"/>
              <a:t>The EYFS Curriculum</a:t>
            </a:r>
            <a:endParaRPr lang="en-GB" sz="2000" dirty="0"/>
          </a:p>
          <a:p>
            <a:r>
              <a:rPr lang="en-GB" dirty="0"/>
              <a:t> </a:t>
            </a:r>
          </a:p>
          <a:p>
            <a:pPr algn="ctr"/>
            <a:r>
              <a:rPr lang="en-GB" sz="1600" dirty="0"/>
              <a:t>Our Reception class follow the 2021 Early Years Foundation Stage Framework (EYFS). </a:t>
            </a:r>
            <a:br>
              <a:rPr lang="en-GB" sz="1600" dirty="0"/>
            </a:br>
            <a:r>
              <a:rPr lang="en-GB" sz="1600" dirty="0"/>
              <a:t>This curriculum is based upon four themes and principles.</a:t>
            </a:r>
            <a:endParaRPr lang="en-GB" dirty="0"/>
          </a:p>
          <a:p>
            <a:pPr algn="ctr"/>
            <a:r>
              <a:rPr lang="en-GB" sz="1600" dirty="0"/>
              <a:t> </a:t>
            </a:r>
          </a:p>
          <a:p>
            <a:r>
              <a:rPr lang="en-GB" sz="1600" dirty="0"/>
              <a:t>The Unique Child - We understand that every child is an individual child who is capable in their own right. The holistic child has a variety of needs that need meeting over their time in the Foundation Stage.</a:t>
            </a:r>
          </a:p>
          <a:p>
            <a:r>
              <a:rPr lang="en-GB" sz="1600" dirty="0"/>
              <a:t> </a:t>
            </a:r>
          </a:p>
          <a:p>
            <a:r>
              <a:rPr lang="en-GB" sz="1600" dirty="0"/>
              <a:t>Positive Relationships – We believe social interaction is key to children’s development. Children become strong, independent learners; as we  scaffold their learning through positive social interaction. </a:t>
            </a:r>
          </a:p>
          <a:p>
            <a:r>
              <a:rPr lang="en-GB" sz="1600" dirty="0"/>
              <a:t> </a:t>
            </a:r>
          </a:p>
          <a:p>
            <a:r>
              <a:rPr lang="en-GB" sz="1600" dirty="0"/>
              <a:t>Enabling Environments – We provide a safe, secure and stimulating base for your child. This is key to their development. The framework allows for experiences that respond to your child’s individual needs/interests. We also develop a strong partnership between practitioners, parents and carers. </a:t>
            </a:r>
          </a:p>
          <a:p>
            <a:r>
              <a:rPr lang="en-GB" sz="1600" dirty="0"/>
              <a:t> </a:t>
            </a:r>
          </a:p>
          <a:p>
            <a:r>
              <a:rPr lang="en-GB" sz="1600" dirty="0"/>
              <a:t>Learning and Development – We acknowledge that children develop and learn in different ways. The framework covers the education and care of all children in early years provision, including children with special educational needs and disabilities.</a:t>
            </a:r>
          </a:p>
          <a:p>
            <a:endParaRPr lang="en-GB" dirty="0"/>
          </a:p>
          <a:p>
            <a:endParaRPr lang="en-GB" dirty="0"/>
          </a:p>
          <a:p>
            <a:endParaRPr lang="en-GB" dirty="0"/>
          </a:p>
          <a:p>
            <a:endParaRPr lang="en-GB" dirty="0"/>
          </a:p>
        </p:txBody>
      </p:sp>
      <p:pic>
        <p:nvPicPr>
          <p:cNvPr id="5" name="Picture 4" descr="https://linsvr2.domaincheck.co.uk:8443/sitebuilder/sites/71/71528f271f74b8f5e9f75f446664d4ed/attachments/Image/Dev-Matters-1Capture.JPG?1416905620427"/>
          <p:cNvPicPr/>
          <p:nvPr/>
        </p:nvPicPr>
        <p:blipFill rotWithShape="1">
          <a:blip r:embed="rId2">
            <a:extLst>
              <a:ext uri="{28A0092B-C50C-407E-A947-70E740481C1C}">
                <a14:useLocalDpi xmlns:a14="http://schemas.microsoft.com/office/drawing/2010/main" val="0"/>
              </a:ext>
            </a:extLst>
          </a:blip>
          <a:srcRect l="1935" t="-464" r="2656" b="74107"/>
          <a:stretch/>
        </p:blipFill>
        <p:spPr bwMode="auto">
          <a:xfrm>
            <a:off x="1890949" y="5503026"/>
            <a:ext cx="7160688" cy="1178063"/>
          </a:xfrm>
          <a:prstGeom prst="rect">
            <a:avLst/>
          </a:prstGeom>
          <a:noFill/>
          <a:ln>
            <a:noFill/>
          </a:ln>
        </p:spPr>
      </p:pic>
      <p:pic>
        <p:nvPicPr>
          <p:cNvPr id="6" name="Picture 5">
            <a:extLst>
              <a:ext uri="{FF2B5EF4-FFF2-40B4-BE49-F238E27FC236}">
                <a16:creationId xmlns:a16="http://schemas.microsoft.com/office/drawing/2014/main" id="{8489A59C-BB7A-40EF-9DB8-360EAA67378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9834311" y="5015166"/>
            <a:ext cx="2182895" cy="1665923"/>
          </a:xfrm>
          <a:prstGeom prst="rect">
            <a:avLst/>
          </a:prstGeom>
          <a:noFill/>
          <a:ln>
            <a:noFill/>
          </a:ln>
        </p:spPr>
      </p:pic>
    </p:spTree>
    <p:extLst>
      <p:ext uri="{BB962C8B-B14F-4D97-AF65-F5344CB8AC3E}">
        <p14:creationId xmlns:p14="http://schemas.microsoft.com/office/powerpoint/2010/main" val="1040913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F14D7-9492-4D22-8031-AA3D4E7BDE52}"/>
              </a:ext>
            </a:extLst>
          </p:cNvPr>
          <p:cNvSpPr>
            <a:spLocks noGrp="1"/>
          </p:cNvSpPr>
          <p:nvPr>
            <p:ph type="title"/>
          </p:nvPr>
        </p:nvSpPr>
        <p:spPr>
          <a:xfrm>
            <a:off x="332509" y="387927"/>
            <a:ext cx="11292224" cy="1772662"/>
          </a:xfrm>
        </p:spPr>
        <p:txBody>
          <a:bodyPr>
            <a:noAutofit/>
          </a:bodyPr>
          <a:lstStyle/>
          <a:p>
            <a:r>
              <a:rPr lang="en-US" sz="1600" b="0" i="0" dirty="0">
                <a:solidFill>
                  <a:srgbClr val="555555"/>
                </a:solidFill>
                <a:effectLst/>
                <a:latin typeface="arial" panose="020B0604020202020204" pitchFamily="34" charset="0"/>
              </a:rPr>
              <a:t> At the Federation of Grewelthorpe and Fountains, our curriculum for the Foundation Stage reflects the areas of learning identified in the Early Years Foundation Stage Document.</a:t>
            </a:r>
            <a:br>
              <a:rPr lang="en-US" sz="1600" b="0" i="0" dirty="0">
                <a:solidFill>
                  <a:srgbClr val="555555"/>
                </a:solidFill>
                <a:effectLst/>
                <a:latin typeface="arial" panose="020B0604020202020204" pitchFamily="34" charset="0"/>
              </a:rPr>
            </a:br>
            <a:r>
              <a:rPr lang="en-US" sz="1600" b="0" i="0" dirty="0">
                <a:solidFill>
                  <a:srgbClr val="555555"/>
                </a:solidFill>
                <a:effectLst/>
                <a:latin typeface="arial" panose="020B0604020202020204" pitchFamily="34" charset="0"/>
              </a:rPr>
              <a:t>The EYFS framework includes seven areas of learning and development, all of which are important and included in the delivered curriculum and provision. There are three prime areas, which are seen to underpin the fundamental skills children require. These prime areas also support the development of the specific areas of the curriculum.</a:t>
            </a:r>
            <a:br>
              <a:rPr lang="en-US" sz="1600" b="0" i="0" dirty="0">
                <a:solidFill>
                  <a:srgbClr val="555555"/>
                </a:solidFill>
                <a:effectLst/>
                <a:latin typeface="Century Gothic" panose="020B0502020202020204" pitchFamily="34" charset="0"/>
              </a:rPr>
            </a:br>
            <a:br>
              <a:rPr lang="en-US" sz="1600" b="0" i="0" dirty="0">
                <a:solidFill>
                  <a:srgbClr val="555555"/>
                </a:solidFill>
                <a:effectLst/>
                <a:latin typeface="Century Gothic" panose="020B0502020202020204" pitchFamily="34" charset="0"/>
              </a:rPr>
            </a:br>
            <a:br>
              <a:rPr lang="en-GB" sz="1600" dirty="0"/>
            </a:br>
            <a:endParaRPr lang="en-GB" sz="1600" dirty="0"/>
          </a:p>
        </p:txBody>
      </p:sp>
      <p:sp>
        <p:nvSpPr>
          <p:cNvPr id="3" name="Content Placeholder 2">
            <a:extLst>
              <a:ext uri="{FF2B5EF4-FFF2-40B4-BE49-F238E27FC236}">
                <a16:creationId xmlns:a16="http://schemas.microsoft.com/office/drawing/2014/main" id="{7B10E113-34B0-41C7-8E15-06AF57B1FA2D}"/>
              </a:ext>
            </a:extLst>
          </p:cNvPr>
          <p:cNvSpPr>
            <a:spLocks noGrp="1"/>
          </p:cNvSpPr>
          <p:nvPr>
            <p:ph idx="1"/>
          </p:nvPr>
        </p:nvSpPr>
        <p:spPr>
          <a:xfrm>
            <a:off x="207282" y="2352443"/>
            <a:ext cx="9685866" cy="3880773"/>
          </a:xfrm>
        </p:spPr>
        <p:txBody>
          <a:bodyPr>
            <a:normAutofit/>
          </a:bodyPr>
          <a:lstStyle/>
          <a:p>
            <a:pPr algn="l"/>
            <a:r>
              <a:rPr lang="en-US" sz="1700" b="0" i="0" dirty="0">
                <a:solidFill>
                  <a:srgbClr val="555555"/>
                </a:solidFill>
                <a:effectLst/>
                <a:latin typeface="arial" panose="020B0604020202020204" pitchFamily="34" charset="0"/>
              </a:rPr>
              <a:t>The Prime areas are:</a:t>
            </a:r>
            <a:br>
              <a:rPr lang="en-US" sz="1700" b="0" i="0" dirty="0">
                <a:solidFill>
                  <a:srgbClr val="555555"/>
                </a:solidFill>
                <a:effectLst/>
                <a:latin typeface="arial" panose="020B0604020202020204" pitchFamily="34" charset="0"/>
              </a:rPr>
            </a:br>
            <a:r>
              <a:rPr lang="en-US" sz="1700" b="0" i="0" dirty="0">
                <a:solidFill>
                  <a:srgbClr val="555555"/>
                </a:solidFill>
                <a:effectLst/>
                <a:latin typeface="arial" panose="020B0604020202020204" pitchFamily="34" charset="0"/>
              </a:rPr>
              <a:t>• Communication and Language – Listening and Attention, Speaking.</a:t>
            </a:r>
            <a:endParaRPr lang="en-US" sz="1700" b="0" i="0" dirty="0">
              <a:solidFill>
                <a:srgbClr val="555555"/>
              </a:solidFill>
              <a:effectLst/>
              <a:latin typeface="Century Gothic" panose="020B0502020202020204" pitchFamily="34" charset="0"/>
            </a:endParaRPr>
          </a:p>
          <a:p>
            <a:pPr algn="l"/>
            <a:r>
              <a:rPr lang="en-US" sz="1700" b="0" i="0" dirty="0">
                <a:solidFill>
                  <a:srgbClr val="555555"/>
                </a:solidFill>
                <a:effectLst/>
                <a:latin typeface="arial" panose="020B0604020202020204" pitchFamily="34" charset="0"/>
              </a:rPr>
              <a:t> • Physical Development – Gross Motor skills and fine motor skills.</a:t>
            </a:r>
            <a:endParaRPr lang="en-US" sz="1700" b="0" i="0" dirty="0">
              <a:solidFill>
                <a:srgbClr val="555555"/>
              </a:solidFill>
              <a:effectLst/>
              <a:latin typeface="Century Gothic" panose="020B0502020202020204" pitchFamily="34" charset="0"/>
            </a:endParaRPr>
          </a:p>
          <a:p>
            <a:pPr algn="l"/>
            <a:r>
              <a:rPr lang="en-US" sz="1700" b="0" i="0" dirty="0">
                <a:solidFill>
                  <a:srgbClr val="555555"/>
                </a:solidFill>
                <a:effectLst/>
                <a:latin typeface="arial" panose="020B0604020202020204" pitchFamily="34" charset="0"/>
              </a:rPr>
              <a:t> • Personal, Social and Emotional Development – Self regulation, Managing Self, Building Relationships.</a:t>
            </a:r>
            <a:endParaRPr lang="en-US" sz="1700" b="0" i="0" dirty="0">
              <a:solidFill>
                <a:srgbClr val="555555"/>
              </a:solidFill>
              <a:effectLst/>
              <a:latin typeface="Century Gothic" panose="020B0502020202020204" pitchFamily="34" charset="0"/>
            </a:endParaRPr>
          </a:p>
          <a:p>
            <a:pPr marL="0" indent="0">
              <a:buNone/>
            </a:pPr>
            <a:endParaRPr lang="en-GB" sz="1700" dirty="0"/>
          </a:p>
          <a:p>
            <a:pPr algn="l"/>
            <a:r>
              <a:rPr lang="en-US" sz="1700" b="0" i="0" dirty="0">
                <a:solidFill>
                  <a:srgbClr val="555555"/>
                </a:solidFill>
                <a:effectLst/>
                <a:latin typeface="arial" panose="020B0604020202020204" pitchFamily="34" charset="0"/>
              </a:rPr>
              <a:t>The Specific areas are:</a:t>
            </a:r>
            <a:endParaRPr lang="en-US" sz="1700" b="0" i="0" dirty="0">
              <a:solidFill>
                <a:srgbClr val="555555"/>
              </a:solidFill>
              <a:effectLst/>
              <a:latin typeface="Century Gothic" panose="020B0502020202020204" pitchFamily="34" charset="0"/>
            </a:endParaRPr>
          </a:p>
          <a:p>
            <a:pPr algn="l"/>
            <a:r>
              <a:rPr lang="en-US" sz="1700" b="0" i="0" dirty="0">
                <a:solidFill>
                  <a:srgbClr val="555555"/>
                </a:solidFill>
                <a:effectLst/>
                <a:latin typeface="arial" panose="020B0604020202020204" pitchFamily="34" charset="0"/>
              </a:rPr>
              <a:t>• Literacy – Comprehension, word reading and Writing.</a:t>
            </a:r>
            <a:br>
              <a:rPr lang="en-US" sz="1700" b="0" i="0" dirty="0">
                <a:solidFill>
                  <a:srgbClr val="555555"/>
                </a:solidFill>
                <a:effectLst/>
                <a:latin typeface="arial" panose="020B0604020202020204" pitchFamily="34" charset="0"/>
              </a:rPr>
            </a:br>
            <a:r>
              <a:rPr lang="en-US" sz="1700" b="0" i="0" dirty="0">
                <a:solidFill>
                  <a:srgbClr val="555555"/>
                </a:solidFill>
                <a:effectLst/>
                <a:latin typeface="arial" panose="020B0604020202020204" pitchFamily="34" charset="0"/>
              </a:rPr>
              <a:t>• Mathematics – Numbers, Numerical Patterns.</a:t>
            </a:r>
            <a:br>
              <a:rPr lang="en-US" sz="1700" b="0" i="0" dirty="0">
                <a:solidFill>
                  <a:srgbClr val="555555"/>
                </a:solidFill>
                <a:effectLst/>
                <a:latin typeface="arial" panose="020B0604020202020204" pitchFamily="34" charset="0"/>
              </a:rPr>
            </a:br>
            <a:r>
              <a:rPr lang="en-US" sz="1700" b="0" i="0" dirty="0">
                <a:solidFill>
                  <a:srgbClr val="555555"/>
                </a:solidFill>
                <a:effectLst/>
                <a:latin typeface="arial" panose="020B0604020202020204" pitchFamily="34" charset="0"/>
              </a:rPr>
              <a:t>• Understanding the World – Past and Present, People Culture and Communities, The Natural World.</a:t>
            </a:r>
            <a:br>
              <a:rPr lang="en-US" sz="1700" b="0" i="0" dirty="0">
                <a:solidFill>
                  <a:srgbClr val="555555"/>
                </a:solidFill>
                <a:effectLst/>
                <a:latin typeface="arial" panose="020B0604020202020204" pitchFamily="34" charset="0"/>
              </a:rPr>
            </a:br>
            <a:r>
              <a:rPr lang="en-US" sz="1700" b="0" i="0" dirty="0">
                <a:solidFill>
                  <a:srgbClr val="555555"/>
                </a:solidFill>
                <a:effectLst/>
                <a:latin typeface="arial" panose="020B0604020202020204" pitchFamily="34" charset="0"/>
              </a:rPr>
              <a:t>• Expressive Arts and Design – Creating with Materials, Being Imaginative and Expressive.</a:t>
            </a:r>
            <a:endParaRPr lang="en-US" sz="1700" b="0" i="0" dirty="0">
              <a:solidFill>
                <a:srgbClr val="555555"/>
              </a:solidFill>
              <a:effectLst/>
              <a:latin typeface="Century Gothic" panose="020B0502020202020204" pitchFamily="34" charset="0"/>
            </a:endParaRPr>
          </a:p>
          <a:p>
            <a:pPr marL="0" indent="0">
              <a:buNone/>
            </a:pPr>
            <a:endParaRPr lang="en-GB" dirty="0"/>
          </a:p>
        </p:txBody>
      </p:sp>
      <p:pic>
        <p:nvPicPr>
          <p:cNvPr id="4" name="Picture 3">
            <a:extLst>
              <a:ext uri="{FF2B5EF4-FFF2-40B4-BE49-F238E27FC236}">
                <a16:creationId xmlns:a16="http://schemas.microsoft.com/office/drawing/2014/main" id="{651C7FEC-5588-4AE6-8FA2-E60C8A95D4E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93148" y="5092686"/>
            <a:ext cx="2182895" cy="1665923"/>
          </a:xfrm>
          <a:prstGeom prst="rect">
            <a:avLst/>
          </a:prstGeom>
          <a:noFill/>
          <a:ln>
            <a:noFill/>
          </a:ln>
        </p:spPr>
      </p:pic>
    </p:spTree>
    <p:extLst>
      <p:ext uri="{BB962C8B-B14F-4D97-AF65-F5344CB8AC3E}">
        <p14:creationId xmlns:p14="http://schemas.microsoft.com/office/powerpoint/2010/main" val="2991940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278297" y="470262"/>
            <a:ext cx="11321522" cy="5909310"/>
          </a:xfrm>
          <a:prstGeom prst="rect">
            <a:avLst/>
          </a:prstGeom>
          <a:noFill/>
          <a:ln w="127000" cmpd="tri">
            <a:noFill/>
          </a:ln>
        </p:spPr>
        <p:txBody>
          <a:bodyPr wrap="square" rtlCol="0">
            <a:spAutoFit/>
          </a:bodyPr>
          <a:lstStyle/>
          <a:p>
            <a:pPr algn="ctr"/>
            <a:r>
              <a:rPr lang="en-US" dirty="0"/>
              <a:t>Children starting school have already made major steps in their learning. Children arrive with varying levels of confidence, experience and competence and so from the start our aim is to plan for this differentiation. We understand that this is a time when children will need to adjust to new circumstances and to leaving their parents. Consequently we try to ensure that they feel secure and happy in their new surroundings.</a:t>
            </a:r>
            <a:endParaRPr lang="en-GB" dirty="0"/>
          </a:p>
          <a:p>
            <a:pPr algn="ctr"/>
            <a:r>
              <a:rPr lang="en-US" dirty="0"/>
              <a:t> </a:t>
            </a:r>
            <a:endParaRPr lang="en-GB" dirty="0"/>
          </a:p>
          <a:p>
            <a:pPr algn="ctr"/>
            <a:r>
              <a:rPr lang="en-US" dirty="0"/>
              <a:t>We aim to provide a curriculum that is broad, balanced and relevant to the needs and interests of our children, with the emphasis on learning through play, ensuring equal opportunities for all.</a:t>
            </a:r>
            <a:endParaRPr lang="en-GB" dirty="0"/>
          </a:p>
          <a:p>
            <a:pPr algn="ctr"/>
            <a:endParaRPr lang="en-US" dirty="0"/>
          </a:p>
          <a:p>
            <a:pPr algn="ctr"/>
            <a:endParaRPr lang="en-US" dirty="0"/>
          </a:p>
          <a:p>
            <a:pPr algn="ctr"/>
            <a:endParaRPr lang="en-US" dirty="0"/>
          </a:p>
          <a:p>
            <a:r>
              <a:rPr lang="en-US" b="0" i="0" u="sng" dirty="0">
                <a:solidFill>
                  <a:srgbClr val="555555"/>
                </a:solidFill>
                <a:effectLst/>
              </a:rPr>
              <a:t>Characteristics of Effective Learning</a:t>
            </a:r>
            <a:br>
              <a:rPr lang="en-US" dirty="0"/>
            </a:br>
            <a:r>
              <a:rPr lang="en-US" b="0" i="0" dirty="0">
                <a:solidFill>
                  <a:srgbClr val="555555"/>
                </a:solidFill>
                <a:effectLst/>
              </a:rPr>
              <a:t>The EYFS also includes the Characteristics of Effective Learning.</a:t>
            </a:r>
            <a:br>
              <a:rPr lang="en-US" dirty="0"/>
            </a:br>
            <a:r>
              <a:rPr lang="en-US" b="0" i="0" dirty="0">
                <a:solidFill>
                  <a:srgbClr val="555555"/>
                </a:solidFill>
                <a:effectLst/>
              </a:rPr>
              <a:t>The three characteristics are:</a:t>
            </a:r>
            <a:br>
              <a:rPr lang="en-US" dirty="0"/>
            </a:br>
            <a:br>
              <a:rPr lang="en-US" dirty="0"/>
            </a:br>
            <a:r>
              <a:rPr lang="en-US" b="0" i="0" dirty="0">
                <a:solidFill>
                  <a:srgbClr val="555555"/>
                </a:solidFill>
                <a:effectLst/>
              </a:rPr>
              <a:t> • Playing and Exploring – children investigate and experience things and events around them and ‘have a go’</a:t>
            </a:r>
            <a:br>
              <a:rPr lang="en-US" dirty="0"/>
            </a:br>
            <a:r>
              <a:rPr lang="en-US" b="0" i="0" dirty="0">
                <a:solidFill>
                  <a:srgbClr val="555555"/>
                </a:solidFill>
                <a:effectLst/>
              </a:rPr>
              <a:t>• Active Learning – children concentrate and keep trying if they experience difficulties, </a:t>
            </a:r>
          </a:p>
          <a:p>
            <a:r>
              <a:rPr lang="en-US" b="0" i="0" dirty="0">
                <a:solidFill>
                  <a:srgbClr val="555555"/>
                </a:solidFill>
                <a:effectLst/>
              </a:rPr>
              <a:t>as well as enjoying what they achieve.</a:t>
            </a:r>
            <a:br>
              <a:rPr lang="en-US" dirty="0"/>
            </a:br>
            <a:r>
              <a:rPr lang="en-US" b="0" i="0" dirty="0">
                <a:solidFill>
                  <a:srgbClr val="555555"/>
                </a:solidFill>
                <a:effectLst/>
              </a:rPr>
              <a:t>• Creating and Thinking Critically – children have and develop their own ideas, </a:t>
            </a:r>
          </a:p>
          <a:p>
            <a:r>
              <a:rPr lang="en-US" b="0" i="0" dirty="0">
                <a:solidFill>
                  <a:srgbClr val="555555"/>
                </a:solidFill>
                <a:effectLst/>
              </a:rPr>
              <a:t>make links between different experiences and develop strategies for choosing </a:t>
            </a:r>
          </a:p>
          <a:p>
            <a:r>
              <a:rPr lang="en-US" b="0" i="0" dirty="0">
                <a:solidFill>
                  <a:srgbClr val="555555"/>
                </a:solidFill>
                <a:effectLst/>
              </a:rPr>
              <a:t>their own ways to do things.</a:t>
            </a:r>
            <a:endParaRPr lang="en-GB" dirty="0"/>
          </a:p>
        </p:txBody>
      </p:sp>
      <p:pic>
        <p:nvPicPr>
          <p:cNvPr id="5" name="Picture 4">
            <a:extLst>
              <a:ext uri="{FF2B5EF4-FFF2-40B4-BE49-F238E27FC236}">
                <a16:creationId xmlns:a16="http://schemas.microsoft.com/office/drawing/2014/main" id="{468F7DA7-9E20-4900-8ECE-06393EEAAE5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83209" y="5072808"/>
            <a:ext cx="2182895" cy="1665923"/>
          </a:xfrm>
          <a:prstGeom prst="rect">
            <a:avLst/>
          </a:prstGeom>
          <a:noFill/>
          <a:ln>
            <a:noFill/>
          </a:ln>
        </p:spPr>
      </p:pic>
    </p:spTree>
    <p:extLst>
      <p:ext uri="{BB962C8B-B14F-4D97-AF65-F5344CB8AC3E}">
        <p14:creationId xmlns:p14="http://schemas.microsoft.com/office/powerpoint/2010/main" val="2127724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06437" y="422031"/>
            <a:ext cx="11268221" cy="5663089"/>
          </a:xfrm>
          <a:prstGeom prst="rect">
            <a:avLst/>
          </a:prstGeom>
          <a:noFill/>
          <a:ln w="127000" cmpd="tri">
            <a:noFill/>
          </a:ln>
        </p:spPr>
        <p:txBody>
          <a:bodyPr wrap="square" rtlCol="0">
            <a:spAutoFit/>
          </a:bodyPr>
          <a:lstStyle/>
          <a:p>
            <a:pPr algn="ctr"/>
            <a:r>
              <a:rPr lang="en-GB" sz="2000" b="1" u="sng" dirty="0"/>
              <a:t>Parents as Partners</a:t>
            </a:r>
            <a:endParaRPr lang="en-GB" sz="2000" dirty="0"/>
          </a:p>
          <a:p>
            <a:r>
              <a:rPr lang="en-GB" b="1" dirty="0"/>
              <a:t> </a:t>
            </a:r>
            <a:br>
              <a:rPr lang="en-US" dirty="0"/>
            </a:br>
            <a:r>
              <a:rPr lang="en-US" b="0" i="0" dirty="0">
                <a:solidFill>
                  <a:srgbClr val="555555"/>
                </a:solidFill>
                <a:effectLst/>
                <a:latin typeface="arial" panose="020B0604020202020204" pitchFamily="34" charset="0"/>
              </a:rPr>
              <a:t>At the Federation of Grewelthorpe and Fountains schools, we believe that parents and </a:t>
            </a:r>
            <a:r>
              <a:rPr lang="en-US" b="0" i="0" dirty="0" err="1">
                <a:solidFill>
                  <a:srgbClr val="555555"/>
                </a:solidFill>
                <a:effectLst/>
                <a:latin typeface="arial" panose="020B0604020202020204" pitchFamily="34" charset="0"/>
              </a:rPr>
              <a:t>carers</a:t>
            </a:r>
            <a:r>
              <a:rPr lang="en-US" b="0" i="0" dirty="0">
                <a:solidFill>
                  <a:srgbClr val="555555"/>
                </a:solidFill>
                <a:effectLst/>
                <a:latin typeface="arial" panose="020B0604020202020204" pitchFamily="34" charset="0"/>
              </a:rPr>
              <a:t> are a child’s first educator and therefore work very closely to ensure they are involved in what we do with their child at school. We want parents to feel they can speak to us about their child at any time and feel comfortable in our setting. New parents are offered a meeting to talk about their child, in order for us to make the transition into our setting as smooth as possible. We hold a parent consultation early in the year to establish how a child is settling into the school environment. As well as the visit days and induction sessions, we have an open door policy where parents are able to come in and see the Early Years team most mornings before, or evenings after, school. Conversely, if staff have concerns about the progress of the child, they will immediately approach parents and </a:t>
            </a:r>
            <a:r>
              <a:rPr lang="en-US" b="0" i="0" dirty="0" err="1">
                <a:solidFill>
                  <a:srgbClr val="555555"/>
                </a:solidFill>
                <a:effectLst/>
                <a:latin typeface="arial" panose="020B0604020202020204" pitchFamily="34" charset="0"/>
              </a:rPr>
              <a:t>carers</a:t>
            </a:r>
            <a:r>
              <a:rPr lang="en-US" b="0" i="0" dirty="0">
                <a:solidFill>
                  <a:srgbClr val="555555"/>
                </a:solidFill>
                <a:effectLst/>
                <a:latin typeface="arial" panose="020B0604020202020204" pitchFamily="34" charset="0"/>
              </a:rPr>
              <a:t> to discuss them.</a:t>
            </a:r>
          </a:p>
          <a:p>
            <a:endParaRPr lang="en-US" dirty="0">
              <a:solidFill>
                <a:srgbClr val="555555"/>
              </a:solidFill>
              <a:latin typeface="arial" panose="020B0604020202020204" pitchFamily="34" charset="0"/>
            </a:endParaRPr>
          </a:p>
          <a:p>
            <a:endParaRPr lang="en-GB" b="1" dirty="0"/>
          </a:p>
          <a:p>
            <a:r>
              <a:rPr lang="en-GB" b="1" dirty="0"/>
              <a:t>You can help through:</a:t>
            </a:r>
          </a:p>
          <a:p>
            <a:pPr marL="285750" lvl="0" indent="-285750">
              <a:buFont typeface="Arial" panose="020B0604020202020204" pitchFamily="34" charset="0"/>
              <a:buChar char="•"/>
            </a:pPr>
            <a:r>
              <a:rPr lang="en-GB" dirty="0"/>
              <a:t>joining in with school projects and supporting weekly homework,</a:t>
            </a:r>
          </a:p>
          <a:p>
            <a:pPr marL="285750" lvl="0" indent="-285750">
              <a:buFont typeface="Arial" panose="020B0604020202020204" pitchFamily="34" charset="0"/>
              <a:buChar char="•"/>
            </a:pPr>
            <a:r>
              <a:rPr lang="en-GB" dirty="0"/>
              <a:t>open communication with staff and the sharing of ‘wow’ moments that happen at home,</a:t>
            </a:r>
          </a:p>
          <a:p>
            <a:pPr marL="285750" lvl="0" indent="-285750">
              <a:buFont typeface="Arial" panose="020B0604020202020204" pitchFamily="34" charset="0"/>
              <a:buChar char="•"/>
            </a:pPr>
            <a:r>
              <a:rPr lang="en-GB" dirty="0"/>
              <a:t>participation in the home/ school reading scheme, (we recommend that you read with </a:t>
            </a:r>
          </a:p>
          <a:p>
            <a:pPr lvl="0"/>
            <a:r>
              <a:rPr lang="en-GB" dirty="0"/>
              <a:t>your child every day – this can be them reading to someone or them being read to </a:t>
            </a:r>
          </a:p>
          <a:p>
            <a:pPr lvl="0"/>
            <a:r>
              <a:rPr lang="en-GB" dirty="0"/>
              <a:t>by a family member)</a:t>
            </a:r>
          </a:p>
          <a:p>
            <a:pPr lvl="0" algn="ctr"/>
            <a:endParaRPr lang="en-GB" dirty="0"/>
          </a:p>
        </p:txBody>
      </p:sp>
      <p:pic>
        <p:nvPicPr>
          <p:cNvPr id="3" name="Picture 2">
            <a:extLst>
              <a:ext uri="{FF2B5EF4-FFF2-40B4-BE49-F238E27FC236}">
                <a16:creationId xmlns:a16="http://schemas.microsoft.com/office/drawing/2014/main" id="{857F12F0-3B12-4F2F-831A-B145CB0878D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3088" y="5092685"/>
            <a:ext cx="2182895" cy="1665923"/>
          </a:xfrm>
          <a:prstGeom prst="rect">
            <a:avLst/>
          </a:prstGeom>
          <a:noFill/>
          <a:ln>
            <a:noFill/>
          </a:ln>
        </p:spPr>
      </p:pic>
    </p:spTree>
    <p:extLst>
      <p:ext uri="{BB962C8B-B14F-4D97-AF65-F5344CB8AC3E}">
        <p14:creationId xmlns:p14="http://schemas.microsoft.com/office/powerpoint/2010/main" val="4108453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506437" y="422031"/>
            <a:ext cx="11268221" cy="3447098"/>
          </a:xfrm>
          <a:prstGeom prst="rect">
            <a:avLst/>
          </a:prstGeom>
          <a:noFill/>
          <a:ln w="127000" cmpd="tri">
            <a:noFill/>
          </a:ln>
        </p:spPr>
        <p:txBody>
          <a:bodyPr wrap="square" rtlCol="0">
            <a:spAutoFit/>
          </a:bodyPr>
          <a:lstStyle/>
          <a:p>
            <a:pPr algn="ctr"/>
            <a:r>
              <a:rPr lang="en-GB" sz="2000" b="1" u="sng" dirty="0"/>
              <a:t>Parents as Partners -continued</a:t>
            </a:r>
            <a:endParaRPr lang="en-GB" sz="2000" dirty="0"/>
          </a:p>
          <a:p>
            <a:r>
              <a:rPr lang="en-GB" b="1" dirty="0"/>
              <a:t> </a:t>
            </a:r>
          </a:p>
          <a:p>
            <a:pPr algn="ctr"/>
            <a:r>
              <a:rPr lang="en-US" dirty="0"/>
              <a:t>We provide opportunities throughout the year for parents and </a:t>
            </a:r>
            <a:r>
              <a:rPr lang="en-US" dirty="0" err="1"/>
              <a:t>carers</a:t>
            </a:r>
            <a:r>
              <a:rPr lang="en-US" dirty="0"/>
              <a:t> to be involved in school life, These include:</a:t>
            </a:r>
          </a:p>
          <a:p>
            <a:pPr algn="ctr"/>
            <a:endParaRPr lang="en-GB" dirty="0"/>
          </a:p>
          <a:p>
            <a:pPr marL="285750" lvl="0" indent="-285750">
              <a:buFont typeface="Arial" panose="020B0604020202020204" pitchFamily="34" charset="0"/>
              <a:buChar char="•"/>
            </a:pPr>
            <a:r>
              <a:rPr lang="en-US" dirty="0"/>
              <a:t>Weekly Celebration on the class web page to share class learning and provide information on how to support at home</a:t>
            </a:r>
            <a:endParaRPr lang="en-GB" dirty="0"/>
          </a:p>
          <a:p>
            <a:pPr marL="285750" lvl="0" indent="-285750">
              <a:buFont typeface="Arial" panose="020B0604020202020204" pitchFamily="34" charset="0"/>
              <a:buChar char="•"/>
            </a:pPr>
            <a:r>
              <a:rPr lang="en-US" dirty="0"/>
              <a:t>W</a:t>
            </a:r>
            <a:r>
              <a:rPr lang="en-GB" dirty="0" err="1"/>
              <a:t>orkshop</a:t>
            </a:r>
            <a:r>
              <a:rPr lang="en-GB" dirty="0"/>
              <a:t> events to inform you of aspects of the curriculum</a:t>
            </a:r>
            <a:endParaRPr lang="en-US" dirty="0"/>
          </a:p>
          <a:p>
            <a:pPr marL="285750" lvl="0" indent="-285750">
              <a:buFont typeface="Arial" panose="020B0604020202020204" pitchFamily="34" charset="0"/>
              <a:buChar char="•"/>
            </a:pPr>
            <a:r>
              <a:rPr lang="en-US" dirty="0"/>
              <a:t>Sport Events</a:t>
            </a:r>
          </a:p>
          <a:p>
            <a:pPr marL="285750" lvl="0" indent="-285750">
              <a:buFont typeface="Arial" panose="020B0604020202020204" pitchFamily="34" charset="0"/>
              <a:buChar char="•"/>
            </a:pPr>
            <a:r>
              <a:rPr lang="en-US" dirty="0"/>
              <a:t>Friends events</a:t>
            </a:r>
            <a:endParaRPr lang="en-GB" dirty="0"/>
          </a:p>
          <a:p>
            <a:pPr lvl="0"/>
            <a:endParaRPr lang="en-US" dirty="0"/>
          </a:p>
          <a:p>
            <a:endParaRPr lang="en-GB" dirty="0"/>
          </a:p>
        </p:txBody>
      </p:sp>
      <p:pic>
        <p:nvPicPr>
          <p:cNvPr id="3" name="Picture 2">
            <a:extLst>
              <a:ext uri="{FF2B5EF4-FFF2-40B4-BE49-F238E27FC236}">
                <a16:creationId xmlns:a16="http://schemas.microsoft.com/office/drawing/2014/main" id="{8DF52C63-FFC8-471B-945A-B0F2D2F3380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903087" y="5082746"/>
            <a:ext cx="2182895" cy="1665923"/>
          </a:xfrm>
          <a:prstGeom prst="rect">
            <a:avLst/>
          </a:prstGeom>
          <a:noFill/>
          <a:ln>
            <a:noFill/>
          </a:ln>
        </p:spPr>
      </p:pic>
    </p:spTree>
    <p:extLst>
      <p:ext uri="{BB962C8B-B14F-4D97-AF65-F5344CB8AC3E}">
        <p14:creationId xmlns:p14="http://schemas.microsoft.com/office/powerpoint/2010/main" val="479399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600364" y="1005970"/>
            <a:ext cx="11009745" cy="2923877"/>
          </a:xfrm>
          <a:prstGeom prst="rect">
            <a:avLst/>
          </a:prstGeom>
          <a:noFill/>
          <a:ln w="127000" cmpd="tri">
            <a:noFill/>
          </a:ln>
        </p:spPr>
        <p:txBody>
          <a:bodyPr wrap="square" rtlCol="0">
            <a:spAutoFit/>
          </a:bodyPr>
          <a:lstStyle/>
          <a:p>
            <a:pPr algn="ctr"/>
            <a:r>
              <a:rPr lang="en-GB" sz="2400" b="1" u="sng" dirty="0"/>
              <a:t>Preparing for school </a:t>
            </a:r>
          </a:p>
          <a:p>
            <a:pPr algn="ctr"/>
            <a:r>
              <a:rPr lang="en-GB" sz="2000" dirty="0"/>
              <a:t> </a:t>
            </a:r>
          </a:p>
          <a:p>
            <a:pPr algn="ctr"/>
            <a:endParaRPr lang="en-US" sz="2000" dirty="0"/>
          </a:p>
          <a:p>
            <a:pPr algn="ctr"/>
            <a:r>
              <a:rPr lang="en-US" sz="2000" dirty="0"/>
              <a:t>Miss Wray will be meeting with parents and children before the summer to discuss your child’s interests, strengths and any support they may need to make the best possible start at school.</a:t>
            </a:r>
          </a:p>
          <a:p>
            <a:pPr algn="ctr"/>
            <a:endParaRPr lang="en-US" sz="2000" dirty="0"/>
          </a:p>
          <a:p>
            <a:pPr algn="ctr"/>
            <a:r>
              <a:rPr lang="en-US" sz="2000" dirty="0"/>
              <a:t>Miss Wray will also contact your child’s pre school setting to speak with their </a:t>
            </a:r>
            <a:br>
              <a:rPr lang="en-US" sz="2000" dirty="0"/>
            </a:br>
            <a:r>
              <a:rPr lang="en-US" sz="2000" dirty="0"/>
              <a:t>key workers and discuss any relevant information. </a:t>
            </a:r>
          </a:p>
          <a:p>
            <a:pPr algn="ctr"/>
            <a:endParaRPr lang="en-US" sz="2000" dirty="0"/>
          </a:p>
        </p:txBody>
      </p:sp>
      <p:pic>
        <p:nvPicPr>
          <p:cNvPr id="3" name="Picture 2">
            <a:extLst>
              <a:ext uri="{FF2B5EF4-FFF2-40B4-BE49-F238E27FC236}">
                <a16:creationId xmlns:a16="http://schemas.microsoft.com/office/drawing/2014/main" id="{1BB95004-CE29-4069-87D7-C3B076CE90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93148" y="5112565"/>
            <a:ext cx="2182895" cy="1665923"/>
          </a:xfrm>
          <a:prstGeom prst="rect">
            <a:avLst/>
          </a:prstGeom>
          <a:noFill/>
          <a:ln>
            <a:noFill/>
          </a:ln>
        </p:spPr>
      </p:pic>
    </p:spTree>
    <p:extLst>
      <p:ext uri="{BB962C8B-B14F-4D97-AF65-F5344CB8AC3E}">
        <p14:creationId xmlns:p14="http://schemas.microsoft.com/office/powerpoint/2010/main" val="1205620866"/>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BAF18938B20848B146CFA875D0AC89" ma:contentTypeVersion="13" ma:contentTypeDescription="Create a new document." ma:contentTypeScope="" ma:versionID="850aa6b4476529c8462d8a81252329a4">
  <xsd:schema xmlns:xsd="http://www.w3.org/2001/XMLSchema" xmlns:xs="http://www.w3.org/2001/XMLSchema" xmlns:p="http://schemas.microsoft.com/office/2006/metadata/properties" xmlns:ns3="3409496d-5167-4162-af20-605a97f0ea1f" xmlns:ns4="c1d37a7b-6302-4759-82b5-1b3e94c616aa" targetNamespace="http://schemas.microsoft.com/office/2006/metadata/properties" ma:root="true" ma:fieldsID="a2a574fc60254f25686e7c3142fee8c1" ns3:_="" ns4:_="">
    <xsd:import namespace="3409496d-5167-4162-af20-605a97f0ea1f"/>
    <xsd:import namespace="c1d37a7b-6302-4759-82b5-1b3e94c616a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09496d-5167-4162-af20-605a97f0ea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d37a7b-6302-4759-82b5-1b3e94c616a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9A60B1-2501-463A-99CA-B65CBBB90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09496d-5167-4162-af20-605a97f0ea1f"/>
    <ds:schemaRef ds:uri="c1d37a7b-6302-4759-82b5-1b3e94c616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47211EF-D0D4-4345-B369-78589C43EDE3}">
  <ds:schemaRefs>
    <ds:schemaRef ds:uri="http://purl.org/dc/elements/1.1/"/>
    <ds:schemaRef ds:uri="c1d37a7b-6302-4759-82b5-1b3e94c616aa"/>
    <ds:schemaRef ds:uri="3409496d-5167-4162-af20-605a97f0ea1f"/>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677474D-9683-49AC-8FD0-5BA3E10C0E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506</TotalTime>
  <Words>1642</Words>
  <Application>Microsoft Office PowerPoint</Application>
  <PresentationFormat>Widescreen</PresentationFormat>
  <Paragraphs>112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vt:lpstr>
      <vt:lpstr>Century Gothic</vt:lpstr>
      <vt:lpstr>Trebuchet MS</vt:lpstr>
      <vt:lpstr>Wingdings 3</vt:lpstr>
      <vt:lpstr>Facet</vt:lpstr>
      <vt:lpstr>PowerPoint Presentation</vt:lpstr>
      <vt:lpstr>PowerPoint Presentation</vt:lpstr>
      <vt:lpstr>PowerPoint Presentation</vt:lpstr>
      <vt:lpstr>PowerPoint Presentation</vt:lpstr>
      <vt:lpstr> At the Federation of Grewelthorpe and Fountains, our curriculum for the Foundation Stage reflects the areas of learning identified in the Early Years Foundation Stage Document. The EYFS framework includes seven areas of learning and development, all of which are important and included in the delivered curriculum and provision. There are three prime areas, which are seen to underpin the fundamental skills children require. These prime areas also support the development of the specific areas of the curriculum.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Mills, Sharon</dc:creator>
  <cp:lastModifiedBy>Georgina Wray</cp:lastModifiedBy>
  <cp:revision>39</cp:revision>
  <cp:lastPrinted>2021-04-29T09:54:18Z</cp:lastPrinted>
  <dcterms:created xsi:type="dcterms:W3CDTF">2020-05-23T12:41:17Z</dcterms:created>
  <dcterms:modified xsi:type="dcterms:W3CDTF">2021-06-16T17:21:19Z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0x01010098BAF18938B20848B146CFA875D0AC89</vt:lpwstr>
  </property>
</Properties>
</file>