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83" r:id="rId3"/>
    <p:sldId id="284" r:id="rId4"/>
    <p:sldId id="285" r:id="rId5"/>
    <p:sldId id="286" r:id="rId6"/>
    <p:sldId id="287"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6E8"/>
    <a:srgbClr val="BC0105"/>
    <a:srgbClr val="18A0DB"/>
    <a:srgbClr val="DE1E5A"/>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showGuides="1">
      <p:cViewPr varScale="1">
        <p:scale>
          <a:sx n="95" d="100"/>
          <a:sy n="95" d="100"/>
        </p:scale>
        <p:origin x="1560"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coles-kingdom-ks2-twinkl-original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4132053" y="5546785"/>
            <a:ext cx="854015" cy="560717"/>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9C32-9871-42A7-BF5F-43099C2E3DB7}"/>
              </a:ext>
            </a:extLst>
          </p:cNvPr>
          <p:cNvSpPr>
            <a:spLocks noGrp="1"/>
          </p:cNvSpPr>
          <p:nvPr>
            <p:ph type="title"/>
          </p:nvPr>
        </p:nvSpPr>
        <p:spPr>
          <a:xfrm>
            <a:off x="0" y="294445"/>
            <a:ext cx="9144000" cy="1375072"/>
          </a:xfrm>
        </p:spPr>
        <p:txBody>
          <a:bodyPr/>
          <a:lstStyle/>
          <a:p>
            <a:pPr algn="ctr"/>
            <a:r>
              <a:rPr lang="en-GB" sz="3200" dirty="0"/>
              <a:t>Planning an Imaginary Setting Description</a:t>
            </a:r>
          </a:p>
        </p:txBody>
      </p:sp>
      <p:sp>
        <p:nvSpPr>
          <p:cNvPr id="3" name="Rectangle 2">
            <a:extLst>
              <a:ext uri="{FF2B5EF4-FFF2-40B4-BE49-F238E27FC236}">
                <a16:creationId xmlns:a16="http://schemas.microsoft.com/office/drawing/2014/main" id="{7C792BF2-37EA-4F13-BFF7-590EE1E67E2F}"/>
              </a:ext>
            </a:extLst>
          </p:cNvPr>
          <p:cNvSpPr/>
          <p:nvPr/>
        </p:nvSpPr>
        <p:spPr>
          <a:xfrm>
            <a:off x="685227" y="1367297"/>
            <a:ext cx="8223880" cy="338554"/>
          </a:xfrm>
          <a:prstGeom prst="rect">
            <a:avLst/>
          </a:prstGeom>
        </p:spPr>
        <p:txBody>
          <a:bodyPr wrap="square">
            <a:spAutoFit/>
          </a:bodyPr>
          <a:lstStyle/>
          <a:p>
            <a:pPr lvl="0"/>
            <a:r>
              <a:rPr lang="en-GB" sz="1600" dirty="0"/>
              <a:t>It’s time to start planning your own setting description. </a:t>
            </a:r>
          </a:p>
        </p:txBody>
      </p:sp>
      <p:sp>
        <p:nvSpPr>
          <p:cNvPr id="4" name="Rectangle 3">
            <a:extLst>
              <a:ext uri="{FF2B5EF4-FFF2-40B4-BE49-F238E27FC236}">
                <a16:creationId xmlns:a16="http://schemas.microsoft.com/office/drawing/2014/main" id="{3F8016B7-680F-4D26-81CE-830376898454}"/>
              </a:ext>
            </a:extLst>
          </p:cNvPr>
          <p:cNvSpPr/>
          <p:nvPr/>
        </p:nvSpPr>
        <p:spPr>
          <a:xfrm>
            <a:off x="685227" y="1721759"/>
            <a:ext cx="8223879" cy="338554"/>
          </a:xfrm>
          <a:prstGeom prst="rect">
            <a:avLst/>
          </a:prstGeom>
        </p:spPr>
        <p:txBody>
          <a:bodyPr wrap="square">
            <a:spAutoFit/>
          </a:bodyPr>
          <a:lstStyle/>
          <a:p>
            <a:pPr lvl="0">
              <a:spcBef>
                <a:spcPts val="1600"/>
              </a:spcBef>
            </a:pPr>
            <a:r>
              <a:rPr lang="en-GB" sz="1600" dirty="0">
                <a:solidFill>
                  <a:schemeClr val="dk1"/>
                </a:solidFill>
              </a:rPr>
              <a:t>First, make notes on these details of your setting. What are you describing? </a:t>
            </a:r>
          </a:p>
        </p:txBody>
      </p:sp>
      <p:graphicFrame>
        <p:nvGraphicFramePr>
          <p:cNvPr id="8" name="Google Shape;63;p14">
            <a:extLst>
              <a:ext uri="{FF2B5EF4-FFF2-40B4-BE49-F238E27FC236}">
                <a16:creationId xmlns:a16="http://schemas.microsoft.com/office/drawing/2014/main" id="{9EB27B17-24C5-4753-AD4C-D18356E6CFB3}"/>
              </a:ext>
            </a:extLst>
          </p:cNvPr>
          <p:cNvGraphicFramePr/>
          <p:nvPr>
            <p:extLst>
              <p:ext uri="{D42A27DB-BD31-4B8C-83A1-F6EECF244321}">
                <p14:modId xmlns:p14="http://schemas.microsoft.com/office/powerpoint/2010/main" val="1170644666"/>
              </p:ext>
            </p:extLst>
          </p:nvPr>
        </p:nvGraphicFramePr>
        <p:xfrm>
          <a:off x="685227" y="2492483"/>
          <a:ext cx="5715000" cy="2674112"/>
        </p:xfrm>
        <a:graphic>
          <a:graphicData uri="http://schemas.openxmlformats.org/drawingml/2006/table">
            <a:tbl>
              <a:tblPr>
                <a:noFill/>
              </a:tblPr>
              <a:tblGrid>
                <a:gridCol w="2536145">
                  <a:extLst>
                    <a:ext uri="{9D8B030D-6E8A-4147-A177-3AD203B41FA5}">
                      <a16:colId xmlns:a16="http://schemas.microsoft.com/office/drawing/2014/main" val="20000"/>
                    </a:ext>
                  </a:extLst>
                </a:gridCol>
                <a:gridCol w="317885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None/>
                      </a:pPr>
                      <a:r>
                        <a:rPr lang="en-GB" sz="1600" dirty="0"/>
                        <a:t>Size (e.g. a town; a room):</a:t>
                      </a:r>
                      <a:endParaRPr sz="1600" dirty="0"/>
                    </a:p>
                  </a:txBody>
                  <a:tcPr marL="63500" marR="63500" marT="63500" marB="63500"/>
                </a:tc>
                <a:tc>
                  <a:txBody>
                    <a:bodyPr/>
                    <a:lstStyle/>
                    <a:p>
                      <a:pPr marL="0" lvl="0" indent="0" algn="l" rtl="0">
                        <a:spcBef>
                          <a:spcPts val="0"/>
                        </a:spcBef>
                        <a:spcAft>
                          <a:spcPts val="0"/>
                        </a:spcAft>
                        <a:buNone/>
                      </a:pPr>
                      <a:endParaRPr sz="1600" dirty="0">
                        <a:solidFill>
                          <a:srgbClr val="6AA84F"/>
                        </a:solidFill>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GB" sz="1600" dirty="0"/>
                        <a:t>Location (e.g. the kingdom of </a:t>
                      </a:r>
                      <a:r>
                        <a:rPr lang="en-GB" sz="1600" dirty="0" err="1"/>
                        <a:t>Deryuss</a:t>
                      </a:r>
                      <a:r>
                        <a:rPr lang="en-GB" sz="1600" dirty="0"/>
                        <a:t>): </a:t>
                      </a:r>
                      <a:endParaRPr sz="1600" dirty="0"/>
                    </a:p>
                  </a:txBody>
                  <a:tcPr marL="63500" marR="63500" marT="63500" marB="63500"/>
                </a:tc>
                <a:tc>
                  <a:txBody>
                    <a:bodyPr/>
                    <a:lstStyle/>
                    <a:p>
                      <a:pPr marL="0" marR="0" lvl="0" indent="0" algn="l" rtl="0">
                        <a:lnSpc>
                          <a:spcPct val="100000"/>
                        </a:lnSpc>
                        <a:spcBef>
                          <a:spcPts val="0"/>
                        </a:spcBef>
                        <a:spcAft>
                          <a:spcPts val="0"/>
                        </a:spcAft>
                        <a:buNone/>
                      </a:pPr>
                      <a:endParaRPr sz="1600" dirty="0">
                        <a:solidFill>
                          <a:srgbClr val="6AA84F"/>
                        </a:solidFill>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GB" sz="1600"/>
                        <a:t>Inhabitants (What creatures and people are here?):</a:t>
                      </a:r>
                      <a:endParaRPr sz="1600"/>
                    </a:p>
                  </a:txBody>
                  <a:tcPr marL="63500" marR="63500" marT="63500" marB="63500"/>
                </a:tc>
                <a:tc>
                  <a:txBody>
                    <a:bodyPr/>
                    <a:lstStyle/>
                    <a:p>
                      <a:pPr marL="0" marR="0" lvl="0" indent="0" algn="l" rtl="0">
                        <a:lnSpc>
                          <a:spcPct val="100000"/>
                        </a:lnSpc>
                        <a:spcBef>
                          <a:spcPts val="0"/>
                        </a:spcBef>
                        <a:spcAft>
                          <a:spcPts val="0"/>
                        </a:spcAft>
                        <a:buNone/>
                      </a:pPr>
                      <a:endParaRPr sz="1600" dirty="0">
                        <a:solidFill>
                          <a:srgbClr val="6AA84F"/>
                        </a:solidFill>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GB" sz="1600" dirty="0"/>
                        <a:t>Focus (What draws your eye in this place?)</a:t>
                      </a:r>
                      <a:endParaRPr sz="1600" dirty="0"/>
                    </a:p>
                  </a:txBody>
                  <a:tcPr marL="63500" marR="63500" marT="63500" marB="63500"/>
                </a:tc>
                <a:tc>
                  <a:txBody>
                    <a:bodyPr/>
                    <a:lstStyle/>
                    <a:p>
                      <a:pPr marL="0" marR="0" lvl="0" indent="0" algn="l" rtl="0">
                        <a:lnSpc>
                          <a:spcPct val="100000"/>
                        </a:lnSpc>
                        <a:spcBef>
                          <a:spcPts val="0"/>
                        </a:spcBef>
                        <a:spcAft>
                          <a:spcPts val="0"/>
                        </a:spcAft>
                        <a:buNone/>
                      </a:pPr>
                      <a:endParaRPr sz="1600" dirty="0">
                        <a:solidFill>
                          <a:srgbClr val="6AA84F"/>
                        </a:solidFill>
                      </a:endParaRPr>
                    </a:p>
                  </a:txBody>
                  <a:tcPr marL="63500" marR="63500" marT="63500" marB="63500"/>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641DB00B-5603-439F-97D7-C6899971A678}"/>
              </a:ext>
            </a:extLst>
          </p:cNvPr>
          <p:cNvSpPr/>
          <p:nvPr/>
        </p:nvSpPr>
        <p:spPr>
          <a:xfrm>
            <a:off x="3234246" y="2507180"/>
            <a:ext cx="771365" cy="338554"/>
          </a:xfrm>
          <a:prstGeom prst="rect">
            <a:avLst/>
          </a:prstGeom>
        </p:spPr>
        <p:txBody>
          <a:bodyPr wrap="none">
            <a:spAutoFit/>
          </a:bodyPr>
          <a:lstStyle/>
          <a:p>
            <a:pPr lvl="0"/>
            <a:r>
              <a:rPr lang="en-GB" sz="1600" dirty="0">
                <a:solidFill>
                  <a:srgbClr val="6AA84F"/>
                </a:solidFill>
              </a:rPr>
              <a:t>A cave</a:t>
            </a:r>
          </a:p>
        </p:txBody>
      </p:sp>
      <p:sp>
        <p:nvSpPr>
          <p:cNvPr id="6" name="Rectangle 5">
            <a:extLst>
              <a:ext uri="{FF2B5EF4-FFF2-40B4-BE49-F238E27FC236}">
                <a16:creationId xmlns:a16="http://schemas.microsoft.com/office/drawing/2014/main" id="{40AE2E09-171D-453E-A3E9-0CAB5B6FFD2E}"/>
              </a:ext>
            </a:extLst>
          </p:cNvPr>
          <p:cNvSpPr/>
          <p:nvPr/>
        </p:nvSpPr>
        <p:spPr>
          <a:xfrm>
            <a:off x="3225857" y="2883405"/>
            <a:ext cx="1927131" cy="338554"/>
          </a:xfrm>
          <a:prstGeom prst="rect">
            <a:avLst/>
          </a:prstGeom>
        </p:spPr>
        <p:txBody>
          <a:bodyPr wrap="none">
            <a:spAutoFit/>
          </a:bodyPr>
          <a:lstStyle/>
          <a:p>
            <a:pPr lvl="0"/>
            <a:r>
              <a:rPr lang="en-GB" sz="1600" dirty="0">
                <a:solidFill>
                  <a:srgbClr val="6AA84F"/>
                </a:solidFill>
              </a:rPr>
              <a:t>The Emerald Forest</a:t>
            </a:r>
          </a:p>
        </p:txBody>
      </p:sp>
      <p:sp>
        <p:nvSpPr>
          <p:cNvPr id="10" name="Rectangle 9">
            <a:extLst>
              <a:ext uri="{FF2B5EF4-FFF2-40B4-BE49-F238E27FC236}">
                <a16:creationId xmlns:a16="http://schemas.microsoft.com/office/drawing/2014/main" id="{38383306-C59E-40CF-B189-73F3EC37D20C}"/>
              </a:ext>
            </a:extLst>
          </p:cNvPr>
          <p:cNvSpPr/>
          <p:nvPr/>
        </p:nvSpPr>
        <p:spPr>
          <a:xfrm>
            <a:off x="3225857" y="3552151"/>
            <a:ext cx="3140814" cy="830997"/>
          </a:xfrm>
          <a:prstGeom prst="rect">
            <a:avLst/>
          </a:prstGeom>
        </p:spPr>
        <p:txBody>
          <a:bodyPr wrap="square">
            <a:spAutoFit/>
          </a:bodyPr>
          <a:lstStyle/>
          <a:p>
            <a:pPr lvl="0"/>
            <a:r>
              <a:rPr lang="en-GB" sz="1600" dirty="0">
                <a:solidFill>
                  <a:srgbClr val="6AA84F"/>
                </a:solidFill>
              </a:rPr>
              <a:t>An unknown creature (bones and belongings scattered around), some mice</a:t>
            </a:r>
          </a:p>
        </p:txBody>
      </p:sp>
      <p:sp>
        <p:nvSpPr>
          <p:cNvPr id="12" name="Rectangle 11">
            <a:extLst>
              <a:ext uri="{FF2B5EF4-FFF2-40B4-BE49-F238E27FC236}">
                <a16:creationId xmlns:a16="http://schemas.microsoft.com/office/drawing/2014/main" id="{0726D87C-99D0-480F-B172-B7D6A8AA3DE1}"/>
              </a:ext>
            </a:extLst>
          </p:cNvPr>
          <p:cNvSpPr/>
          <p:nvPr/>
        </p:nvSpPr>
        <p:spPr>
          <a:xfrm>
            <a:off x="3225857" y="4499262"/>
            <a:ext cx="2998774" cy="584775"/>
          </a:xfrm>
          <a:prstGeom prst="rect">
            <a:avLst/>
          </a:prstGeom>
        </p:spPr>
        <p:txBody>
          <a:bodyPr wrap="square">
            <a:spAutoFit/>
          </a:bodyPr>
          <a:lstStyle/>
          <a:p>
            <a:pPr lvl="0"/>
            <a:r>
              <a:rPr lang="en-GB" sz="1600" dirty="0">
                <a:solidFill>
                  <a:srgbClr val="6AA84F"/>
                </a:solidFill>
              </a:rPr>
              <a:t>The pot hanging over the fire in the middle of the cave</a:t>
            </a:r>
          </a:p>
        </p:txBody>
      </p:sp>
      <p:sp>
        <p:nvSpPr>
          <p:cNvPr id="13" name="Google Shape;64;p14">
            <a:extLst>
              <a:ext uri="{FF2B5EF4-FFF2-40B4-BE49-F238E27FC236}">
                <a16:creationId xmlns:a16="http://schemas.microsoft.com/office/drawing/2014/main" id="{1F9F9E9E-00FC-4974-95B7-AFA5A3B2D876}"/>
              </a:ext>
            </a:extLst>
          </p:cNvPr>
          <p:cNvSpPr/>
          <p:nvPr/>
        </p:nvSpPr>
        <p:spPr>
          <a:xfrm>
            <a:off x="6190128" y="2245781"/>
            <a:ext cx="2390290" cy="544240"/>
          </a:xfrm>
          <a:prstGeom prst="wedgeRectCallout">
            <a:avLst>
              <a:gd name="adj1" fmla="val -57286"/>
              <a:gd name="adj2" fmla="val 30655"/>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400" dirty="0">
                <a:solidFill>
                  <a:srgbClr val="4A86E8"/>
                </a:solidFill>
              </a:rPr>
              <a:t>How much space do you need to describe?</a:t>
            </a:r>
            <a:endParaRPr sz="1400" dirty="0">
              <a:solidFill>
                <a:srgbClr val="4A86E8"/>
              </a:solidFill>
            </a:endParaRPr>
          </a:p>
        </p:txBody>
      </p:sp>
      <p:sp>
        <p:nvSpPr>
          <p:cNvPr id="14" name="Google Shape;65;p14">
            <a:extLst>
              <a:ext uri="{FF2B5EF4-FFF2-40B4-BE49-F238E27FC236}">
                <a16:creationId xmlns:a16="http://schemas.microsoft.com/office/drawing/2014/main" id="{6E2C592D-1CD3-496B-BA9D-7A972DEEDD72}"/>
              </a:ext>
            </a:extLst>
          </p:cNvPr>
          <p:cNvSpPr/>
          <p:nvPr/>
        </p:nvSpPr>
        <p:spPr>
          <a:xfrm>
            <a:off x="6190128" y="2861862"/>
            <a:ext cx="2390290" cy="698678"/>
          </a:xfrm>
          <a:prstGeom prst="wedgeRectCallout">
            <a:avLst>
              <a:gd name="adj1" fmla="val -57988"/>
              <a:gd name="adj2" fmla="val -19039"/>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400" dirty="0">
                <a:solidFill>
                  <a:srgbClr val="4A86E8"/>
                </a:solidFill>
              </a:rPr>
              <a:t>Create a fantasy place to make your setting feel like it is part of a larger world.</a:t>
            </a:r>
            <a:endParaRPr sz="1400" dirty="0">
              <a:solidFill>
                <a:srgbClr val="4A86E8"/>
              </a:solidFill>
            </a:endParaRPr>
          </a:p>
        </p:txBody>
      </p:sp>
      <p:sp>
        <p:nvSpPr>
          <p:cNvPr id="15" name="Google Shape;66;p14">
            <a:extLst>
              <a:ext uri="{FF2B5EF4-FFF2-40B4-BE49-F238E27FC236}">
                <a16:creationId xmlns:a16="http://schemas.microsoft.com/office/drawing/2014/main" id="{6BF940AF-3478-48B6-B9C3-37E0180B6D05}"/>
              </a:ext>
            </a:extLst>
          </p:cNvPr>
          <p:cNvSpPr/>
          <p:nvPr/>
        </p:nvSpPr>
        <p:spPr>
          <a:xfrm>
            <a:off x="6182686" y="3602949"/>
            <a:ext cx="2397732" cy="1228218"/>
          </a:xfrm>
          <a:prstGeom prst="wedgeRectCallout">
            <a:avLst>
              <a:gd name="adj1" fmla="val -57680"/>
              <a:gd name="adj2" fmla="val -21729"/>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400" dirty="0">
                <a:solidFill>
                  <a:srgbClr val="4A86E8"/>
                </a:solidFill>
              </a:rPr>
              <a:t>Think about whether your main character will see things living here or just clues showing that creatures are nearby.</a:t>
            </a:r>
            <a:endParaRPr sz="1400" dirty="0">
              <a:solidFill>
                <a:srgbClr val="4A86E8"/>
              </a:solidFill>
            </a:endParaRPr>
          </a:p>
        </p:txBody>
      </p:sp>
      <p:sp>
        <p:nvSpPr>
          <p:cNvPr id="16" name="Google Shape;67;p14">
            <a:extLst>
              <a:ext uri="{FF2B5EF4-FFF2-40B4-BE49-F238E27FC236}">
                <a16:creationId xmlns:a16="http://schemas.microsoft.com/office/drawing/2014/main" id="{BB54F569-10E8-4F73-8932-410162DCC8EC}"/>
              </a:ext>
            </a:extLst>
          </p:cNvPr>
          <p:cNvSpPr/>
          <p:nvPr/>
        </p:nvSpPr>
        <p:spPr>
          <a:xfrm>
            <a:off x="6190128" y="4881965"/>
            <a:ext cx="2397732" cy="746907"/>
          </a:xfrm>
          <a:prstGeom prst="wedgeRectCallout">
            <a:avLst>
              <a:gd name="adj1" fmla="val -56582"/>
              <a:gd name="adj2" fmla="val -26687"/>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400" dirty="0">
                <a:solidFill>
                  <a:srgbClr val="4A86E8"/>
                </a:solidFill>
              </a:rPr>
              <a:t>This feature will take up the biggest section of your description.</a:t>
            </a:r>
            <a:endParaRPr sz="1400" dirty="0">
              <a:solidFill>
                <a:srgbClr val="4A86E8"/>
              </a:solidFill>
            </a:endParaRPr>
          </a:p>
        </p:txBody>
      </p:sp>
    </p:spTree>
    <p:extLst>
      <p:ext uri="{BB962C8B-B14F-4D97-AF65-F5344CB8AC3E}">
        <p14:creationId xmlns:p14="http://schemas.microsoft.com/office/powerpoint/2010/main" val="33817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2" grpId="0"/>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9C32-9871-42A7-BF5F-43099C2E3DB7}"/>
              </a:ext>
            </a:extLst>
          </p:cNvPr>
          <p:cNvSpPr>
            <a:spLocks noGrp="1"/>
          </p:cNvSpPr>
          <p:nvPr>
            <p:ph type="title"/>
          </p:nvPr>
        </p:nvSpPr>
        <p:spPr>
          <a:xfrm>
            <a:off x="0" y="294445"/>
            <a:ext cx="9144000" cy="1375072"/>
          </a:xfrm>
        </p:spPr>
        <p:txBody>
          <a:bodyPr/>
          <a:lstStyle/>
          <a:p>
            <a:pPr algn="ctr"/>
            <a:r>
              <a:rPr lang="en-GB" sz="3200" dirty="0"/>
              <a:t>Planning an Imaginary Setting Description</a:t>
            </a:r>
          </a:p>
        </p:txBody>
      </p:sp>
      <p:sp>
        <p:nvSpPr>
          <p:cNvPr id="3" name="Rectangle 2">
            <a:extLst>
              <a:ext uri="{FF2B5EF4-FFF2-40B4-BE49-F238E27FC236}">
                <a16:creationId xmlns:a16="http://schemas.microsoft.com/office/drawing/2014/main" id="{7C792BF2-37EA-4F13-BFF7-590EE1E67E2F}"/>
              </a:ext>
            </a:extLst>
          </p:cNvPr>
          <p:cNvSpPr/>
          <p:nvPr/>
        </p:nvSpPr>
        <p:spPr>
          <a:xfrm>
            <a:off x="685227" y="1273628"/>
            <a:ext cx="7829599" cy="830997"/>
          </a:xfrm>
          <a:prstGeom prst="rect">
            <a:avLst/>
          </a:prstGeom>
        </p:spPr>
        <p:txBody>
          <a:bodyPr wrap="square">
            <a:spAutoFit/>
          </a:bodyPr>
          <a:lstStyle/>
          <a:p>
            <a:pPr lvl="0"/>
            <a:r>
              <a:rPr lang="en-GB" sz="1600" dirty="0">
                <a:solidFill>
                  <a:schemeClr val="dk1"/>
                </a:solidFill>
              </a:rPr>
              <a:t>Decide through whose eyes your reader is seeing the setting. Your main character should be someone quite </a:t>
            </a:r>
            <a:r>
              <a:rPr lang="en-GB" sz="1600" b="1" dirty="0">
                <a:solidFill>
                  <a:schemeClr val="dk1"/>
                </a:solidFill>
              </a:rPr>
              <a:t>relatable </a:t>
            </a:r>
            <a:r>
              <a:rPr lang="en-GB" sz="1600" dirty="0">
                <a:solidFill>
                  <a:schemeClr val="dk1"/>
                </a:solidFill>
              </a:rPr>
              <a:t>– your reader needs to understand and share the character’s feelings. </a:t>
            </a:r>
          </a:p>
        </p:txBody>
      </p:sp>
      <p:graphicFrame>
        <p:nvGraphicFramePr>
          <p:cNvPr id="17" name="Google Shape;78;p15">
            <a:extLst>
              <a:ext uri="{FF2B5EF4-FFF2-40B4-BE49-F238E27FC236}">
                <a16:creationId xmlns:a16="http://schemas.microsoft.com/office/drawing/2014/main" id="{A85A6AEF-18EF-44B6-8F3A-6139BE74C87D}"/>
              </a:ext>
            </a:extLst>
          </p:cNvPr>
          <p:cNvGraphicFramePr/>
          <p:nvPr>
            <p:extLst>
              <p:ext uri="{D42A27DB-BD31-4B8C-83A1-F6EECF244321}">
                <p14:modId xmlns:p14="http://schemas.microsoft.com/office/powerpoint/2010/main" val="455122662"/>
              </p:ext>
            </p:extLst>
          </p:nvPr>
        </p:nvGraphicFramePr>
        <p:xfrm>
          <a:off x="1814091" y="2138472"/>
          <a:ext cx="5227645" cy="4134936"/>
        </p:xfrm>
        <a:graphic>
          <a:graphicData uri="http://schemas.openxmlformats.org/drawingml/2006/table">
            <a:tbl>
              <a:tblPr>
                <a:noFill/>
              </a:tblPr>
              <a:tblGrid>
                <a:gridCol w="991600">
                  <a:extLst>
                    <a:ext uri="{9D8B030D-6E8A-4147-A177-3AD203B41FA5}">
                      <a16:colId xmlns:a16="http://schemas.microsoft.com/office/drawing/2014/main" val="20000"/>
                    </a:ext>
                  </a:extLst>
                </a:gridCol>
                <a:gridCol w="1243849">
                  <a:extLst>
                    <a:ext uri="{9D8B030D-6E8A-4147-A177-3AD203B41FA5}">
                      <a16:colId xmlns:a16="http://schemas.microsoft.com/office/drawing/2014/main" val="20001"/>
                    </a:ext>
                  </a:extLst>
                </a:gridCol>
                <a:gridCol w="693377">
                  <a:extLst>
                    <a:ext uri="{9D8B030D-6E8A-4147-A177-3AD203B41FA5}">
                      <a16:colId xmlns:a16="http://schemas.microsoft.com/office/drawing/2014/main" val="20002"/>
                    </a:ext>
                  </a:extLst>
                </a:gridCol>
                <a:gridCol w="2298819">
                  <a:extLst>
                    <a:ext uri="{9D8B030D-6E8A-4147-A177-3AD203B41FA5}">
                      <a16:colId xmlns:a16="http://schemas.microsoft.com/office/drawing/2014/main" val="3202072928"/>
                    </a:ext>
                  </a:extLst>
                </a:gridCol>
              </a:tblGrid>
              <a:tr h="585840">
                <a:tc>
                  <a:txBody>
                    <a:bodyPr/>
                    <a:lstStyle/>
                    <a:p>
                      <a:pPr marL="0" lvl="0" indent="0" algn="l" rtl="0">
                        <a:lnSpc>
                          <a:spcPct val="115000"/>
                        </a:lnSpc>
                        <a:spcBef>
                          <a:spcPts val="0"/>
                        </a:spcBef>
                        <a:spcAft>
                          <a:spcPts val="0"/>
                        </a:spcAft>
                        <a:buNone/>
                      </a:pPr>
                      <a:r>
                        <a:rPr lang="en-GB" sz="1100" dirty="0"/>
                        <a:t>Character </a:t>
                      </a:r>
                      <a:br>
                        <a:rPr lang="en-GB" sz="1100" dirty="0"/>
                      </a:br>
                      <a:r>
                        <a:rPr lang="en-GB" sz="1100" dirty="0"/>
                        <a:t>(e.g. Cole): </a:t>
                      </a:r>
                      <a:endParaRPr sz="1100" dirty="0"/>
                    </a:p>
                  </a:txBody>
                  <a:tcPr marL="63500" marR="63500" marT="63500" marB="63500"/>
                </a:tc>
                <a:tc gridSpan="3">
                  <a:txBody>
                    <a:bodyPr/>
                    <a:lstStyle/>
                    <a:p>
                      <a:pPr marL="0" lvl="0" indent="0" algn="l" rtl="0">
                        <a:spcBef>
                          <a:spcPts val="0"/>
                        </a:spcBef>
                        <a:spcAft>
                          <a:spcPts val="0"/>
                        </a:spcAft>
                        <a:buNone/>
                      </a:pPr>
                      <a:endParaRPr sz="1100" dirty="0">
                        <a:solidFill>
                          <a:srgbClr val="6AA84F"/>
                        </a:solidFill>
                      </a:endParaRPr>
                    </a:p>
                  </a:txBody>
                  <a:tcPr marL="63500" marR="63500" marT="63500" marB="63500"/>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0"/>
                  </a:ext>
                </a:extLst>
              </a:tr>
              <a:tr h="1264440">
                <a:tc>
                  <a:txBody>
                    <a:bodyPr/>
                    <a:lstStyle/>
                    <a:p>
                      <a:pPr marL="0" lvl="0" indent="0" algn="l" rtl="0">
                        <a:lnSpc>
                          <a:spcPct val="115000"/>
                        </a:lnSpc>
                        <a:spcBef>
                          <a:spcPts val="0"/>
                        </a:spcBef>
                        <a:spcAft>
                          <a:spcPts val="0"/>
                        </a:spcAft>
                        <a:buNone/>
                      </a:pPr>
                      <a:r>
                        <a:rPr lang="en-GB" sz="1100" dirty="0"/>
                        <a:t>How are they feeling when they arrive? (e.g. nervous, excited)</a:t>
                      </a:r>
                      <a:endParaRPr sz="1100" dirty="0"/>
                    </a:p>
                  </a:txBody>
                  <a:tcPr marL="63500" marR="63500" marT="63500" marB="63500">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Clr>
                          <a:srgbClr val="6AA84F"/>
                        </a:buClr>
                        <a:buSzPts val="1100"/>
                        <a:buChar char="●"/>
                      </a:pPr>
                      <a:endParaRPr sz="1200" dirty="0"/>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100" dirty="0"/>
                        <a:t>How will you show this?</a:t>
                      </a:r>
                      <a:endParaRPr sz="1100" dirty="0"/>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dirty="0"/>
                    </a:p>
                  </a:txBody>
                  <a:tcPr marL="63500" marR="63500" marT="63500" marB="635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25587">
                <a:tc>
                  <a:txBody>
                    <a:bodyPr/>
                    <a:lstStyle/>
                    <a:p>
                      <a:pPr marL="0" lvl="0" indent="0" algn="l" rtl="0">
                        <a:lnSpc>
                          <a:spcPct val="115000"/>
                        </a:lnSpc>
                        <a:spcBef>
                          <a:spcPts val="0"/>
                        </a:spcBef>
                        <a:spcAft>
                          <a:spcPts val="0"/>
                        </a:spcAft>
                        <a:buNone/>
                      </a:pPr>
                      <a:r>
                        <a:rPr lang="en-GB" sz="1100" dirty="0"/>
                        <a:t>What will your character do in the setting? </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lvl="0" indent="0" algn="l" rtl="0">
                        <a:spcBef>
                          <a:spcPts val="0"/>
                        </a:spcBef>
                        <a:spcAft>
                          <a:spcPts val="0"/>
                        </a:spcAft>
                        <a:buNone/>
                      </a:pPr>
                      <a:endParaRPr sz="1100" dirty="0">
                        <a:solidFill>
                          <a:srgbClr val="6AA84F"/>
                        </a:solidFill>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val="10002"/>
                  </a:ext>
                </a:extLst>
              </a:tr>
              <a:tr h="1206997">
                <a:tc>
                  <a:txBody>
                    <a:bodyPr/>
                    <a:lstStyle/>
                    <a:p>
                      <a:pPr marL="0" lvl="0" indent="0" algn="l" rtl="0">
                        <a:lnSpc>
                          <a:spcPct val="115000"/>
                        </a:lnSpc>
                        <a:spcBef>
                          <a:spcPts val="0"/>
                        </a:spcBef>
                        <a:spcAft>
                          <a:spcPts val="0"/>
                        </a:spcAft>
                        <a:buNone/>
                      </a:pPr>
                      <a:r>
                        <a:rPr lang="en-GB" sz="1100" dirty="0"/>
                        <a:t>How will their feelings change as they move around? </a:t>
                      </a:r>
                      <a:endParaRPr sz="1100" dirty="0"/>
                    </a:p>
                  </a:txBody>
                  <a:tcPr marL="63500" marR="63500" marT="63500" marB="63500">
                    <a:lnT w="12700" cap="flat" cmpd="sng">
                      <a:solidFill>
                        <a:srgbClr val="000000"/>
                      </a:solidFill>
                      <a:prstDash val="solid"/>
                      <a:round/>
                      <a:headEnd type="none" w="sm" len="sm"/>
                      <a:tailEnd type="none" w="sm" len="sm"/>
                    </a:lnT>
                  </a:tcPr>
                </a:tc>
                <a:tc>
                  <a:txBody>
                    <a:bodyPr/>
                    <a:lstStyle/>
                    <a:p>
                      <a:pPr marL="457200" marR="0" lvl="0" indent="-298450" algn="l" rtl="0">
                        <a:lnSpc>
                          <a:spcPct val="100000"/>
                        </a:lnSpc>
                        <a:spcBef>
                          <a:spcPts val="0"/>
                        </a:spcBef>
                        <a:spcAft>
                          <a:spcPts val="0"/>
                        </a:spcAft>
                        <a:buClr>
                          <a:srgbClr val="6AA84F"/>
                        </a:buClr>
                        <a:buSzPts val="1100"/>
                        <a:buChar char="●"/>
                      </a:pPr>
                      <a:endParaRPr sz="1100" dirty="0">
                        <a:solidFill>
                          <a:srgbClr val="6AA84F"/>
                        </a:solidFill>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n-GB" sz="1100" dirty="0"/>
                        <a:t>How will you show this?</a:t>
                      </a:r>
                      <a:endParaRPr sz="1100" dirty="0"/>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endParaRPr sz="1100" dirty="0"/>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
        <p:nvSpPr>
          <p:cNvPr id="13" name="Google Shape;64;p14">
            <a:extLst>
              <a:ext uri="{FF2B5EF4-FFF2-40B4-BE49-F238E27FC236}">
                <a16:creationId xmlns:a16="http://schemas.microsoft.com/office/drawing/2014/main" id="{1F9F9E9E-00FC-4974-95B7-AFA5A3B2D876}"/>
              </a:ext>
            </a:extLst>
          </p:cNvPr>
          <p:cNvSpPr/>
          <p:nvPr/>
        </p:nvSpPr>
        <p:spPr>
          <a:xfrm>
            <a:off x="6496879" y="1861030"/>
            <a:ext cx="2103966" cy="830997"/>
          </a:xfrm>
          <a:prstGeom prst="wedgeRectCallout">
            <a:avLst>
              <a:gd name="adj1" fmla="val -61348"/>
              <a:gd name="adj2" fmla="val 19343"/>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400" dirty="0">
                <a:solidFill>
                  <a:srgbClr val="4A86E8"/>
                </a:solidFill>
              </a:rPr>
              <a:t>Who is walking through this place? Make as many notes as you like.</a:t>
            </a:r>
          </a:p>
        </p:txBody>
      </p:sp>
      <p:sp>
        <p:nvSpPr>
          <p:cNvPr id="7" name="Rectangle 6">
            <a:extLst>
              <a:ext uri="{FF2B5EF4-FFF2-40B4-BE49-F238E27FC236}">
                <a16:creationId xmlns:a16="http://schemas.microsoft.com/office/drawing/2014/main" id="{576E1C2A-432A-4339-921C-D7173C24024B}"/>
              </a:ext>
            </a:extLst>
          </p:cNvPr>
          <p:cNvSpPr/>
          <p:nvPr/>
        </p:nvSpPr>
        <p:spPr>
          <a:xfrm>
            <a:off x="2814969" y="2142135"/>
            <a:ext cx="2335896" cy="276999"/>
          </a:xfrm>
          <a:prstGeom prst="rect">
            <a:avLst/>
          </a:prstGeom>
        </p:spPr>
        <p:txBody>
          <a:bodyPr wrap="none">
            <a:spAutoFit/>
          </a:bodyPr>
          <a:lstStyle/>
          <a:p>
            <a:pPr lvl="0"/>
            <a:r>
              <a:rPr lang="en-GB" sz="1200" dirty="0">
                <a:solidFill>
                  <a:srgbClr val="6AA84F"/>
                </a:solidFill>
              </a:rPr>
              <a:t>Ali (ten years old; adventurous)</a:t>
            </a:r>
          </a:p>
        </p:txBody>
      </p:sp>
      <p:sp>
        <p:nvSpPr>
          <p:cNvPr id="9" name="Rectangle 8">
            <a:extLst>
              <a:ext uri="{FF2B5EF4-FFF2-40B4-BE49-F238E27FC236}">
                <a16:creationId xmlns:a16="http://schemas.microsoft.com/office/drawing/2014/main" id="{EB50A1D9-463E-43BC-9E5D-98A5CF0783AE}"/>
              </a:ext>
            </a:extLst>
          </p:cNvPr>
          <p:cNvSpPr/>
          <p:nvPr/>
        </p:nvSpPr>
        <p:spPr>
          <a:xfrm>
            <a:off x="2619284" y="2758042"/>
            <a:ext cx="1431421" cy="461665"/>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confident</a:t>
            </a:r>
          </a:p>
          <a:p>
            <a:pPr marL="457200" lvl="0" indent="-298450">
              <a:buClr>
                <a:srgbClr val="6AA84F"/>
              </a:buClr>
              <a:buSzPts val="1100"/>
              <a:buChar char="●"/>
            </a:pPr>
            <a:r>
              <a:rPr lang="en-GB" sz="1200" dirty="0">
                <a:solidFill>
                  <a:srgbClr val="6AA84F"/>
                </a:solidFill>
              </a:rPr>
              <a:t>curious</a:t>
            </a:r>
            <a:endParaRPr lang="en-GB" sz="1200" dirty="0"/>
          </a:p>
        </p:txBody>
      </p:sp>
      <p:sp>
        <p:nvSpPr>
          <p:cNvPr id="11" name="Rectangle 10">
            <a:extLst>
              <a:ext uri="{FF2B5EF4-FFF2-40B4-BE49-F238E27FC236}">
                <a16:creationId xmlns:a16="http://schemas.microsoft.com/office/drawing/2014/main" id="{22854B2B-F4EF-48FC-8017-C51D6269C1D3}"/>
              </a:ext>
            </a:extLst>
          </p:cNvPr>
          <p:cNvSpPr/>
          <p:nvPr/>
        </p:nvSpPr>
        <p:spPr>
          <a:xfrm>
            <a:off x="4571034" y="2725874"/>
            <a:ext cx="2571707" cy="1015663"/>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fast movement - </a:t>
            </a:r>
            <a:r>
              <a:rPr lang="en-GB" sz="1200" b="1" dirty="0">
                <a:solidFill>
                  <a:srgbClr val="6AA84F"/>
                </a:solidFill>
              </a:rPr>
              <a:t>striding</a:t>
            </a:r>
          </a:p>
          <a:p>
            <a:pPr marL="457200" lvl="0" indent="-298450">
              <a:buClr>
                <a:srgbClr val="6AA84F"/>
              </a:buClr>
              <a:buSzPts val="1100"/>
              <a:buChar char="●"/>
            </a:pPr>
            <a:r>
              <a:rPr lang="en-GB" sz="1200" dirty="0">
                <a:solidFill>
                  <a:srgbClr val="6AA84F"/>
                </a:solidFill>
              </a:rPr>
              <a:t>loud speech - </a:t>
            </a:r>
            <a:r>
              <a:rPr lang="en-GB" sz="1200" b="1" dirty="0">
                <a:solidFill>
                  <a:srgbClr val="6AA84F"/>
                </a:solidFill>
              </a:rPr>
              <a:t>“Hello?” she called in a ringing voice.</a:t>
            </a:r>
          </a:p>
          <a:p>
            <a:pPr marL="457200" lvl="0" indent="-298450">
              <a:buClr>
                <a:srgbClr val="6AA84F"/>
              </a:buClr>
              <a:buSzPts val="1100"/>
              <a:buChar char="●"/>
            </a:pPr>
            <a:r>
              <a:rPr lang="en-GB" sz="1200" dirty="0">
                <a:solidFill>
                  <a:srgbClr val="6AA84F"/>
                </a:solidFill>
              </a:rPr>
              <a:t>nosy - touching things, peering inside things</a:t>
            </a:r>
          </a:p>
        </p:txBody>
      </p:sp>
      <p:sp>
        <p:nvSpPr>
          <p:cNvPr id="18" name="Rectangle 17">
            <a:extLst>
              <a:ext uri="{FF2B5EF4-FFF2-40B4-BE49-F238E27FC236}">
                <a16:creationId xmlns:a16="http://schemas.microsoft.com/office/drawing/2014/main" id="{35AAD2B7-B1FE-4738-9681-878C1D43E056}"/>
              </a:ext>
            </a:extLst>
          </p:cNvPr>
          <p:cNvSpPr/>
          <p:nvPr/>
        </p:nvSpPr>
        <p:spPr>
          <a:xfrm>
            <a:off x="2814969" y="4037981"/>
            <a:ext cx="4175491" cy="833120"/>
          </a:xfrm>
          <a:prstGeom prst="rect">
            <a:avLst/>
          </a:prstGeom>
        </p:spPr>
        <p:txBody>
          <a:bodyPr wrap="square">
            <a:spAutoFit/>
          </a:bodyPr>
          <a:lstStyle/>
          <a:p>
            <a:pPr lvl="0"/>
            <a:r>
              <a:rPr lang="en-GB" sz="1200" dirty="0">
                <a:solidFill>
                  <a:srgbClr val="6AA84F"/>
                </a:solidFill>
              </a:rPr>
              <a:t>Ali heads into the cave and tries to speak to the owner. When they aren’t there, she looks around and inspects objects. She looks at the pot on the fire, then discovers bones on the floor.</a:t>
            </a:r>
          </a:p>
        </p:txBody>
      </p:sp>
      <p:sp>
        <p:nvSpPr>
          <p:cNvPr id="19" name="Rectangle 18">
            <a:extLst>
              <a:ext uri="{FF2B5EF4-FFF2-40B4-BE49-F238E27FC236}">
                <a16:creationId xmlns:a16="http://schemas.microsoft.com/office/drawing/2014/main" id="{0F0ED639-C9EE-46CD-9B99-A047CF58C6DE}"/>
              </a:ext>
            </a:extLst>
          </p:cNvPr>
          <p:cNvSpPr/>
          <p:nvPr/>
        </p:nvSpPr>
        <p:spPr>
          <a:xfrm>
            <a:off x="2619284" y="5053982"/>
            <a:ext cx="1492921" cy="1200329"/>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she gets more and more scared as she sees things in the cave</a:t>
            </a:r>
          </a:p>
        </p:txBody>
      </p:sp>
      <p:sp>
        <p:nvSpPr>
          <p:cNvPr id="20" name="Rectangle 19">
            <a:extLst>
              <a:ext uri="{FF2B5EF4-FFF2-40B4-BE49-F238E27FC236}">
                <a16:creationId xmlns:a16="http://schemas.microsoft.com/office/drawing/2014/main" id="{6FE3058B-FBF7-4BFE-B301-88387019AF55}"/>
              </a:ext>
            </a:extLst>
          </p:cNvPr>
          <p:cNvSpPr/>
          <p:nvPr/>
        </p:nvSpPr>
        <p:spPr>
          <a:xfrm>
            <a:off x="4572000" y="5073079"/>
            <a:ext cx="2418460" cy="1200329"/>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nervous feeling in her stomach</a:t>
            </a:r>
          </a:p>
          <a:p>
            <a:pPr marL="457200" lvl="0" indent="-298450">
              <a:buClr>
                <a:srgbClr val="6AA84F"/>
              </a:buClr>
              <a:buSzPts val="1100"/>
              <a:buChar char="●"/>
            </a:pPr>
            <a:r>
              <a:rPr lang="en-GB" sz="1200" b="1" dirty="0">
                <a:solidFill>
                  <a:srgbClr val="6AA84F"/>
                </a:solidFill>
              </a:rPr>
              <a:t>cold sweat dripped down her back</a:t>
            </a:r>
          </a:p>
          <a:p>
            <a:pPr marL="457200" lvl="0" indent="-298450">
              <a:buClr>
                <a:srgbClr val="6AA84F"/>
              </a:buClr>
              <a:buSzPts val="1100"/>
              <a:buChar char="●"/>
            </a:pPr>
            <a:r>
              <a:rPr lang="en-GB" sz="1200" dirty="0">
                <a:solidFill>
                  <a:srgbClr val="6AA84F"/>
                </a:solidFill>
              </a:rPr>
              <a:t>voice becoming a small squeak</a:t>
            </a:r>
          </a:p>
        </p:txBody>
      </p:sp>
      <p:grpSp>
        <p:nvGrpSpPr>
          <p:cNvPr id="28" name="Group 27">
            <a:extLst>
              <a:ext uri="{FF2B5EF4-FFF2-40B4-BE49-F238E27FC236}">
                <a16:creationId xmlns:a16="http://schemas.microsoft.com/office/drawing/2014/main" id="{030B1973-01EB-4DC0-A01C-4C0904D101D1}"/>
              </a:ext>
            </a:extLst>
          </p:cNvPr>
          <p:cNvGrpSpPr/>
          <p:nvPr/>
        </p:nvGrpSpPr>
        <p:grpSpPr>
          <a:xfrm>
            <a:off x="7009308" y="2940292"/>
            <a:ext cx="1591537" cy="2327758"/>
            <a:chOff x="7009308" y="2940292"/>
            <a:chExt cx="1591537" cy="2327758"/>
          </a:xfrm>
        </p:grpSpPr>
        <p:sp>
          <p:nvSpPr>
            <p:cNvPr id="27" name="Google Shape;64;p14">
              <a:extLst>
                <a:ext uri="{FF2B5EF4-FFF2-40B4-BE49-F238E27FC236}">
                  <a16:creationId xmlns:a16="http://schemas.microsoft.com/office/drawing/2014/main" id="{6061DA3A-57B2-40F5-B298-351D1FE598D9}"/>
                </a:ext>
              </a:extLst>
            </p:cNvPr>
            <p:cNvSpPr/>
            <p:nvPr/>
          </p:nvSpPr>
          <p:spPr>
            <a:xfrm>
              <a:off x="7009308" y="2940292"/>
              <a:ext cx="1575087" cy="2327758"/>
            </a:xfrm>
            <a:prstGeom prst="wedgeRectCallout">
              <a:avLst>
                <a:gd name="adj1" fmla="val -77904"/>
                <a:gd name="adj2" fmla="val -23140"/>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endParaRPr lang="en-GB" sz="1400" dirty="0">
                <a:solidFill>
                  <a:srgbClr val="4A86E8"/>
                </a:solidFill>
              </a:endParaRPr>
            </a:p>
          </p:txBody>
        </p:sp>
        <p:sp>
          <p:nvSpPr>
            <p:cNvPr id="26" name="Google Shape;64;p14">
              <a:extLst>
                <a:ext uri="{FF2B5EF4-FFF2-40B4-BE49-F238E27FC236}">
                  <a16:creationId xmlns:a16="http://schemas.microsoft.com/office/drawing/2014/main" id="{C40096F0-613D-487B-910A-60D63EC9AAAF}"/>
                </a:ext>
              </a:extLst>
            </p:cNvPr>
            <p:cNvSpPr/>
            <p:nvPr/>
          </p:nvSpPr>
          <p:spPr>
            <a:xfrm>
              <a:off x="7025758" y="2940292"/>
              <a:ext cx="1575087" cy="2327758"/>
            </a:xfrm>
            <a:prstGeom prst="wedgeRectCallout">
              <a:avLst>
                <a:gd name="adj1" fmla="val -69223"/>
                <a:gd name="adj2" fmla="val 50285"/>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400" dirty="0">
                  <a:solidFill>
                    <a:srgbClr val="4A86E8"/>
                  </a:solidFill>
                </a:rPr>
                <a:t>Note down things that your character will do or say in response to their surroundings. Write down verbs and speech that you want to use.</a:t>
              </a:r>
            </a:p>
          </p:txBody>
        </p:sp>
      </p:grpSp>
      <p:sp>
        <p:nvSpPr>
          <p:cNvPr id="16" name="Google Shape;67;p14">
            <a:extLst>
              <a:ext uri="{FF2B5EF4-FFF2-40B4-BE49-F238E27FC236}">
                <a16:creationId xmlns:a16="http://schemas.microsoft.com/office/drawing/2014/main" id="{BB54F569-10E8-4F73-8932-410162DCC8EC}"/>
              </a:ext>
            </a:extLst>
          </p:cNvPr>
          <p:cNvSpPr/>
          <p:nvPr/>
        </p:nvSpPr>
        <p:spPr>
          <a:xfrm>
            <a:off x="486006" y="4982199"/>
            <a:ext cx="1265894" cy="1350237"/>
          </a:xfrm>
          <a:prstGeom prst="wedgeRectCallout">
            <a:avLst>
              <a:gd name="adj1" fmla="val 65106"/>
              <a:gd name="adj2" fmla="val 19783"/>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200" dirty="0">
                <a:solidFill>
                  <a:srgbClr val="4A86E8"/>
                </a:solidFill>
              </a:rPr>
              <a:t>Will their first feeling get stronger? Will they get more comfortable or more scared?</a:t>
            </a:r>
          </a:p>
        </p:txBody>
      </p:sp>
      <p:sp>
        <p:nvSpPr>
          <p:cNvPr id="14" name="Google Shape;65;p14">
            <a:extLst>
              <a:ext uri="{FF2B5EF4-FFF2-40B4-BE49-F238E27FC236}">
                <a16:creationId xmlns:a16="http://schemas.microsoft.com/office/drawing/2014/main" id="{6E2C592D-1CD3-496B-BA9D-7A972DEEDD72}"/>
              </a:ext>
            </a:extLst>
          </p:cNvPr>
          <p:cNvSpPr/>
          <p:nvPr/>
        </p:nvSpPr>
        <p:spPr>
          <a:xfrm>
            <a:off x="482001" y="2419134"/>
            <a:ext cx="1261965" cy="1569657"/>
          </a:xfrm>
          <a:prstGeom prst="wedgeRectCallout">
            <a:avLst>
              <a:gd name="adj1" fmla="val 60145"/>
              <a:gd name="adj2" fmla="val -15900"/>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200" dirty="0">
                <a:solidFill>
                  <a:srgbClr val="4A86E8"/>
                </a:solidFill>
              </a:rPr>
              <a:t>Ask yourself how the character got here and whether they are surprised by what they see.</a:t>
            </a:r>
          </a:p>
        </p:txBody>
      </p:sp>
      <p:sp>
        <p:nvSpPr>
          <p:cNvPr id="15" name="Google Shape;66;p14">
            <a:extLst>
              <a:ext uri="{FF2B5EF4-FFF2-40B4-BE49-F238E27FC236}">
                <a16:creationId xmlns:a16="http://schemas.microsoft.com/office/drawing/2014/main" id="{6BF940AF-3478-48B6-B9C3-37E0180B6D05}"/>
              </a:ext>
            </a:extLst>
          </p:cNvPr>
          <p:cNvSpPr/>
          <p:nvPr/>
        </p:nvSpPr>
        <p:spPr>
          <a:xfrm>
            <a:off x="478564" y="4061716"/>
            <a:ext cx="1265894" cy="849507"/>
          </a:xfrm>
          <a:prstGeom prst="wedgeRectCallout">
            <a:avLst>
              <a:gd name="adj1" fmla="val 59600"/>
              <a:gd name="adj2" fmla="val -22735"/>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200" dirty="0">
                <a:solidFill>
                  <a:srgbClr val="4A86E8"/>
                </a:solidFill>
              </a:rPr>
              <a:t>Make a path around the setting and interact with it.</a:t>
            </a:r>
          </a:p>
        </p:txBody>
      </p:sp>
    </p:spTree>
    <p:extLst>
      <p:ext uri="{BB962C8B-B14F-4D97-AF65-F5344CB8AC3E}">
        <p14:creationId xmlns:p14="http://schemas.microsoft.com/office/powerpoint/2010/main" val="37401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7" grpId="0"/>
      <p:bldP spid="9" grpId="0"/>
      <p:bldP spid="11" grpId="0"/>
      <p:bldP spid="18" grpId="0"/>
      <p:bldP spid="19" grpId="0"/>
      <p:bldP spid="20" grpId="0"/>
      <p:bldP spid="16"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396FA9-EB08-44F8-908C-A609F036670A}"/>
              </a:ext>
            </a:extLst>
          </p:cNvPr>
          <p:cNvSpPr>
            <a:spLocks noGrp="1"/>
          </p:cNvSpPr>
          <p:nvPr>
            <p:ph type="title"/>
          </p:nvPr>
        </p:nvSpPr>
        <p:spPr>
          <a:xfrm>
            <a:off x="0" y="294445"/>
            <a:ext cx="9144000" cy="1375072"/>
          </a:xfrm>
        </p:spPr>
        <p:txBody>
          <a:bodyPr/>
          <a:lstStyle/>
          <a:p>
            <a:pPr algn="ctr"/>
            <a:r>
              <a:rPr lang="en-GB" sz="3200" dirty="0"/>
              <a:t>Planning an Imaginary Setting Description</a:t>
            </a:r>
          </a:p>
        </p:txBody>
      </p:sp>
      <p:sp>
        <p:nvSpPr>
          <p:cNvPr id="4" name="Rectangle 3">
            <a:extLst>
              <a:ext uri="{FF2B5EF4-FFF2-40B4-BE49-F238E27FC236}">
                <a16:creationId xmlns:a16="http://schemas.microsoft.com/office/drawing/2014/main" id="{0DEBDD65-5F1B-4242-98FD-FD517E70949E}"/>
              </a:ext>
            </a:extLst>
          </p:cNvPr>
          <p:cNvSpPr/>
          <p:nvPr/>
        </p:nvSpPr>
        <p:spPr>
          <a:xfrm>
            <a:off x="685227" y="1273628"/>
            <a:ext cx="7829599" cy="738664"/>
          </a:xfrm>
          <a:prstGeom prst="rect">
            <a:avLst/>
          </a:prstGeom>
        </p:spPr>
        <p:txBody>
          <a:bodyPr wrap="square">
            <a:spAutoFit/>
          </a:bodyPr>
          <a:lstStyle/>
          <a:p>
            <a:pPr lvl="0"/>
            <a:r>
              <a:rPr lang="en-GB" sz="1400" dirty="0">
                <a:solidFill>
                  <a:schemeClr val="dk1"/>
                </a:solidFill>
              </a:rPr>
              <a:t>Next, make notes on the details of your setting. Appeal to each of your reader’s senses, as long as each thing adds to the effect that you chose. Think again about the main feature that is in this space.</a:t>
            </a:r>
          </a:p>
        </p:txBody>
      </p:sp>
      <p:graphicFrame>
        <p:nvGraphicFramePr>
          <p:cNvPr id="5" name="Google Shape;98;p16">
            <a:extLst>
              <a:ext uri="{FF2B5EF4-FFF2-40B4-BE49-F238E27FC236}">
                <a16:creationId xmlns:a16="http://schemas.microsoft.com/office/drawing/2014/main" id="{CB3516B8-CD79-40C1-AAE9-CF1EAE84A7A7}"/>
              </a:ext>
            </a:extLst>
          </p:cNvPr>
          <p:cNvGraphicFramePr/>
          <p:nvPr>
            <p:extLst>
              <p:ext uri="{D42A27DB-BD31-4B8C-83A1-F6EECF244321}">
                <p14:modId xmlns:p14="http://schemas.microsoft.com/office/powerpoint/2010/main" val="472167788"/>
              </p:ext>
            </p:extLst>
          </p:nvPr>
        </p:nvGraphicFramePr>
        <p:xfrm>
          <a:off x="801832" y="2012292"/>
          <a:ext cx="6678550" cy="4220728"/>
        </p:xfrm>
        <a:graphic>
          <a:graphicData uri="http://schemas.openxmlformats.org/drawingml/2006/table">
            <a:tbl>
              <a:tblPr>
                <a:noFill/>
              </a:tblPr>
              <a:tblGrid>
                <a:gridCol w="3339275">
                  <a:extLst>
                    <a:ext uri="{9D8B030D-6E8A-4147-A177-3AD203B41FA5}">
                      <a16:colId xmlns:a16="http://schemas.microsoft.com/office/drawing/2014/main" val="20000"/>
                    </a:ext>
                  </a:extLst>
                </a:gridCol>
                <a:gridCol w="3339275">
                  <a:extLst>
                    <a:ext uri="{9D8B030D-6E8A-4147-A177-3AD203B41FA5}">
                      <a16:colId xmlns:a16="http://schemas.microsoft.com/office/drawing/2014/main" val="20001"/>
                    </a:ext>
                  </a:extLst>
                </a:gridCol>
              </a:tblGrid>
              <a:tr h="1391140">
                <a:tc gridSpan="2">
                  <a:txBody>
                    <a:bodyPr/>
                    <a:lstStyle/>
                    <a:p>
                      <a:pPr marL="0" lvl="0" indent="0" algn="l" rtl="0">
                        <a:spcBef>
                          <a:spcPts val="0"/>
                        </a:spcBef>
                        <a:spcAft>
                          <a:spcPts val="0"/>
                        </a:spcAft>
                        <a:buClr>
                          <a:schemeClr val="dk1"/>
                        </a:buClr>
                        <a:buSzPts val="1100"/>
                        <a:buFont typeface="Arial"/>
                        <a:buNone/>
                      </a:pPr>
                      <a:r>
                        <a:rPr lang="en-GB" sz="1100" dirty="0">
                          <a:solidFill>
                            <a:schemeClr val="dk1"/>
                          </a:solidFill>
                        </a:rPr>
                        <a:t>What is there to see? (Think about the shape and size of the setting as well as the people and objects. What is happening at this moment in time?)</a:t>
                      </a:r>
                    </a:p>
                    <a:p>
                      <a:pPr marL="0" lvl="0" indent="0" algn="l" rtl="0">
                        <a:spcBef>
                          <a:spcPts val="0"/>
                        </a:spcBef>
                        <a:spcAft>
                          <a:spcPts val="0"/>
                        </a:spcAft>
                        <a:buClr>
                          <a:schemeClr val="dk1"/>
                        </a:buClr>
                        <a:buSzPts val="1100"/>
                        <a:buFont typeface="Arial"/>
                        <a:buNone/>
                      </a:pPr>
                      <a:endParaRPr sz="1100" dirty="0">
                        <a:solidFill>
                          <a:schemeClr val="dk1"/>
                        </a:solidFill>
                      </a:endParaRPr>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1414794">
                <a:tc>
                  <a:txBody>
                    <a:bodyPr/>
                    <a:lstStyle/>
                    <a:p>
                      <a:pPr marL="0" lvl="0" indent="0" algn="l" rtl="0">
                        <a:spcBef>
                          <a:spcPts val="0"/>
                        </a:spcBef>
                        <a:spcAft>
                          <a:spcPts val="0"/>
                        </a:spcAft>
                        <a:buNone/>
                      </a:pPr>
                      <a:r>
                        <a:rPr lang="en-GB" sz="1100" dirty="0"/>
                        <a:t>What can be heard?</a:t>
                      </a:r>
                      <a:endParaRPr sz="1100" dirty="0"/>
                    </a:p>
                    <a:p>
                      <a:pPr marL="0" lvl="0" indent="0" algn="l" rtl="0">
                        <a:spcBef>
                          <a:spcPts val="0"/>
                        </a:spcBef>
                        <a:spcAft>
                          <a:spcPts val="0"/>
                        </a:spcAft>
                        <a:buNone/>
                      </a:pPr>
                      <a:endParaRPr sz="1100" dirty="0"/>
                    </a:p>
                  </a:txBody>
                  <a:tcPr marL="63500" marR="63500" marT="63500" marB="63500"/>
                </a:tc>
                <a:tc>
                  <a:txBody>
                    <a:bodyPr/>
                    <a:lstStyle/>
                    <a:p>
                      <a:pPr marL="0" lvl="0" indent="0" algn="l" rtl="0">
                        <a:spcBef>
                          <a:spcPts val="0"/>
                        </a:spcBef>
                        <a:spcAft>
                          <a:spcPts val="0"/>
                        </a:spcAft>
                        <a:buNone/>
                      </a:pPr>
                      <a:r>
                        <a:rPr lang="en-GB" sz="1100" dirty="0"/>
                        <a:t>What can the character feel on their skin?</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01"/>
                  </a:ext>
                </a:extLst>
              </a:tr>
              <a:tr h="1414794">
                <a:tc>
                  <a:txBody>
                    <a:bodyPr/>
                    <a:lstStyle/>
                    <a:p>
                      <a:pPr marL="0" lvl="0" indent="0" algn="l" rtl="0">
                        <a:spcBef>
                          <a:spcPts val="0"/>
                        </a:spcBef>
                        <a:spcAft>
                          <a:spcPts val="0"/>
                        </a:spcAft>
                        <a:buNone/>
                      </a:pPr>
                      <a:r>
                        <a:rPr lang="en-GB" sz="1100" dirty="0"/>
                        <a:t>What smells are there?</a:t>
                      </a:r>
                      <a:endParaRPr sz="1100" dirty="0"/>
                    </a:p>
                    <a:p>
                      <a:pPr marL="0" lvl="0" indent="0" algn="l" rtl="0">
                        <a:spcBef>
                          <a:spcPts val="0"/>
                        </a:spcBef>
                        <a:spcAft>
                          <a:spcPts val="0"/>
                        </a:spcAft>
                        <a:buNone/>
                      </a:pPr>
                      <a:endParaRPr sz="1100" dirty="0"/>
                    </a:p>
                  </a:txBody>
                  <a:tcPr marL="63500" marR="63500" marT="63500" marB="63500"/>
                </a:tc>
                <a:tc>
                  <a:txBody>
                    <a:bodyPr/>
                    <a:lstStyle/>
                    <a:p>
                      <a:pPr marL="0" lvl="0" indent="0" algn="l" rtl="0">
                        <a:spcBef>
                          <a:spcPts val="0"/>
                        </a:spcBef>
                        <a:spcAft>
                          <a:spcPts val="0"/>
                        </a:spcAft>
                        <a:buNone/>
                      </a:pPr>
                      <a:r>
                        <a:rPr lang="en-GB" sz="1100" dirty="0"/>
                        <a:t>Is there anything to taste?</a:t>
                      </a:r>
                      <a:endParaRPr sz="1100" dirty="0"/>
                    </a:p>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02"/>
                  </a:ext>
                </a:extLst>
              </a:tr>
            </a:tbl>
          </a:graphicData>
        </a:graphic>
      </p:graphicFrame>
      <p:sp>
        <p:nvSpPr>
          <p:cNvPr id="7" name="Google Shape;100;p16">
            <a:extLst>
              <a:ext uri="{FF2B5EF4-FFF2-40B4-BE49-F238E27FC236}">
                <a16:creationId xmlns:a16="http://schemas.microsoft.com/office/drawing/2014/main" id="{554CFE85-8408-461C-963F-A7517F839198}"/>
              </a:ext>
            </a:extLst>
          </p:cNvPr>
          <p:cNvSpPr/>
          <p:nvPr/>
        </p:nvSpPr>
        <p:spPr>
          <a:xfrm>
            <a:off x="7349919" y="4498099"/>
            <a:ext cx="1223630" cy="1449016"/>
          </a:xfrm>
          <a:prstGeom prst="wedgeRectCallout">
            <a:avLst>
              <a:gd name="adj1" fmla="val -86236"/>
              <a:gd name="adj2" fmla="val 15739"/>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rgbClr val="4A86E8"/>
                </a:solidFill>
              </a:rPr>
              <a:t>It would not make sense in this setting for the character to taste anything!</a:t>
            </a:r>
            <a:endParaRPr sz="1200" dirty="0">
              <a:solidFill>
                <a:srgbClr val="4A86E8"/>
              </a:solidFill>
            </a:endParaRPr>
          </a:p>
        </p:txBody>
      </p:sp>
      <p:sp>
        <p:nvSpPr>
          <p:cNvPr id="10" name="Google Shape;64;p14">
            <a:extLst>
              <a:ext uri="{FF2B5EF4-FFF2-40B4-BE49-F238E27FC236}">
                <a16:creationId xmlns:a16="http://schemas.microsoft.com/office/drawing/2014/main" id="{39BA2CE6-D4B4-4EA5-8248-DF8B81ACE116}"/>
              </a:ext>
            </a:extLst>
          </p:cNvPr>
          <p:cNvSpPr/>
          <p:nvPr/>
        </p:nvSpPr>
        <p:spPr>
          <a:xfrm>
            <a:off x="7349919" y="2265027"/>
            <a:ext cx="1223630" cy="2038041"/>
          </a:xfrm>
          <a:prstGeom prst="wedgeRectCallout">
            <a:avLst>
              <a:gd name="adj1" fmla="val -73336"/>
              <a:gd name="adj2" fmla="val -23807"/>
            </a:avLst>
          </a:prstGeom>
          <a:solidFill>
            <a:schemeClr val="accent5">
              <a:lumMod val="40000"/>
              <a:lumOff val="60000"/>
            </a:schemeClr>
          </a:solidFill>
          <a:ln w="12700" cap="flat" cmpd="sng">
            <a:noFill/>
            <a:prstDash val="solid"/>
            <a:round/>
            <a:headEnd type="none" w="sm" len="sm"/>
            <a:tailEnd type="none" w="sm" len="sm"/>
          </a:ln>
        </p:spPr>
        <p:txBody>
          <a:bodyPr spcFirstLastPara="1" wrap="square" lIns="91425" tIns="91425" rIns="91425" bIns="91425" anchor="ctr" anchorCtr="0">
            <a:noAutofit/>
          </a:bodyPr>
          <a:lstStyle/>
          <a:p>
            <a:pPr lvl="0"/>
            <a:r>
              <a:rPr lang="en-GB" sz="1200" dirty="0">
                <a:solidFill>
                  <a:srgbClr val="4A86E8"/>
                </a:solidFill>
              </a:rPr>
              <a:t>Write down some useful adjectives, verbs and adverbs here, as well as how your character might feel about these things.</a:t>
            </a:r>
          </a:p>
        </p:txBody>
      </p:sp>
      <p:sp>
        <p:nvSpPr>
          <p:cNvPr id="11" name="Rectangle 10">
            <a:extLst>
              <a:ext uri="{FF2B5EF4-FFF2-40B4-BE49-F238E27FC236}">
                <a16:creationId xmlns:a16="http://schemas.microsoft.com/office/drawing/2014/main" id="{4211DECB-B91F-4E7F-A548-9B140E4F2487}"/>
              </a:ext>
            </a:extLst>
          </p:cNvPr>
          <p:cNvSpPr/>
          <p:nvPr/>
        </p:nvSpPr>
        <p:spPr>
          <a:xfrm>
            <a:off x="801833" y="2396398"/>
            <a:ext cx="6320420" cy="1015663"/>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large, circular cave with dark stone walls</a:t>
            </a:r>
          </a:p>
          <a:p>
            <a:pPr marL="457200" lvl="0" indent="-298450">
              <a:buClr>
                <a:srgbClr val="6AA84F"/>
              </a:buClr>
              <a:buSzPts val="1100"/>
              <a:buChar char="●"/>
            </a:pPr>
            <a:r>
              <a:rPr lang="en-GB" sz="1200" dirty="0">
                <a:solidFill>
                  <a:srgbClr val="6AA84F"/>
                </a:solidFill>
              </a:rPr>
              <a:t>fire in the centre casting long shadows and flickering lights</a:t>
            </a:r>
          </a:p>
          <a:p>
            <a:pPr marL="457200" lvl="0" indent="-298450">
              <a:buClr>
                <a:srgbClr val="6AA84F"/>
              </a:buClr>
              <a:buSzPts val="1100"/>
              <a:buChar char="●"/>
            </a:pPr>
            <a:r>
              <a:rPr lang="en-GB" sz="1200" dirty="0">
                <a:solidFill>
                  <a:srgbClr val="6AA84F"/>
                </a:solidFill>
              </a:rPr>
              <a:t>a very large bed for a very large creature</a:t>
            </a:r>
          </a:p>
          <a:p>
            <a:pPr marL="457200" lvl="0" indent="-298450">
              <a:buClr>
                <a:srgbClr val="6AA84F"/>
              </a:buClr>
              <a:buSzPts val="1100"/>
              <a:buChar char="●"/>
            </a:pPr>
            <a:r>
              <a:rPr lang="en-GB" sz="1200" dirty="0">
                <a:solidFill>
                  <a:srgbClr val="6AA84F"/>
                </a:solidFill>
              </a:rPr>
              <a:t>old pots and pans; wooden bowls and spoons; dried herbs and piles of bones in a corner</a:t>
            </a:r>
            <a:endParaRPr lang="en-GB" sz="1200" dirty="0"/>
          </a:p>
        </p:txBody>
      </p:sp>
      <p:sp>
        <p:nvSpPr>
          <p:cNvPr id="12" name="Rectangle 11">
            <a:extLst>
              <a:ext uri="{FF2B5EF4-FFF2-40B4-BE49-F238E27FC236}">
                <a16:creationId xmlns:a16="http://schemas.microsoft.com/office/drawing/2014/main" id="{8224BD41-E4BB-4B00-9835-E3DF40FBBCB2}"/>
              </a:ext>
            </a:extLst>
          </p:cNvPr>
          <p:cNvSpPr/>
          <p:nvPr/>
        </p:nvSpPr>
        <p:spPr>
          <a:xfrm>
            <a:off x="794284" y="3657613"/>
            <a:ext cx="3324710" cy="830997"/>
          </a:xfrm>
          <a:prstGeom prst="rect">
            <a:avLst/>
          </a:prstGeom>
        </p:spPr>
        <p:txBody>
          <a:bodyPr wrap="square">
            <a:spAutoFit/>
          </a:bodyPr>
          <a:lstStyle/>
          <a:p>
            <a:pPr marL="457200" lvl="0" indent="-298450">
              <a:buClr>
                <a:srgbClr val="6AA84F"/>
              </a:buClr>
              <a:buSzPts val="1100"/>
              <a:buChar char="●"/>
            </a:pPr>
            <a:r>
              <a:rPr lang="en-GB" sz="1200" b="1" dirty="0">
                <a:solidFill>
                  <a:srgbClr val="6AA84F"/>
                </a:solidFill>
              </a:rPr>
              <a:t>It was very quiet except for the scurrying of mice...</a:t>
            </a:r>
          </a:p>
          <a:p>
            <a:pPr marL="457200" lvl="0" indent="-298450">
              <a:buClr>
                <a:srgbClr val="6AA84F"/>
              </a:buClr>
              <a:buSzPts val="1100"/>
              <a:buChar char="●"/>
            </a:pPr>
            <a:r>
              <a:rPr lang="en-GB" sz="1200" dirty="0">
                <a:solidFill>
                  <a:srgbClr val="6AA84F"/>
                </a:solidFill>
              </a:rPr>
              <a:t>no noise until the very end when footsteps will be heard</a:t>
            </a:r>
            <a:endParaRPr lang="en-GB" sz="1200" dirty="0"/>
          </a:p>
        </p:txBody>
      </p:sp>
      <p:sp>
        <p:nvSpPr>
          <p:cNvPr id="13" name="Rectangle 12">
            <a:extLst>
              <a:ext uri="{FF2B5EF4-FFF2-40B4-BE49-F238E27FC236}">
                <a16:creationId xmlns:a16="http://schemas.microsoft.com/office/drawing/2014/main" id="{03A1414F-6524-4002-B108-18E191EF8EA8}"/>
              </a:ext>
            </a:extLst>
          </p:cNvPr>
          <p:cNvSpPr/>
          <p:nvPr/>
        </p:nvSpPr>
        <p:spPr>
          <a:xfrm>
            <a:off x="4145883" y="3682382"/>
            <a:ext cx="3090203" cy="830997"/>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warmth from the fire in the middle of the room</a:t>
            </a:r>
          </a:p>
          <a:p>
            <a:pPr marL="457200" lvl="0" indent="-298450">
              <a:buClr>
                <a:srgbClr val="6AA84F"/>
              </a:buClr>
              <a:buSzPts val="1100"/>
              <a:buChar char="●"/>
            </a:pPr>
            <a:r>
              <a:rPr lang="en-GB" sz="1200" dirty="0" err="1">
                <a:solidFill>
                  <a:srgbClr val="6AA84F"/>
                </a:solidFill>
              </a:rPr>
              <a:t>goosebumps</a:t>
            </a:r>
            <a:r>
              <a:rPr lang="en-GB" sz="1200" dirty="0">
                <a:solidFill>
                  <a:srgbClr val="6AA84F"/>
                </a:solidFill>
              </a:rPr>
              <a:t> when she starts to feel scared</a:t>
            </a:r>
          </a:p>
        </p:txBody>
      </p:sp>
      <p:sp>
        <p:nvSpPr>
          <p:cNvPr id="14" name="Rectangle 13">
            <a:extLst>
              <a:ext uri="{FF2B5EF4-FFF2-40B4-BE49-F238E27FC236}">
                <a16:creationId xmlns:a16="http://schemas.microsoft.com/office/drawing/2014/main" id="{B038A875-DB40-4DC4-B801-57319D77FB0C}"/>
              </a:ext>
            </a:extLst>
          </p:cNvPr>
          <p:cNvSpPr/>
          <p:nvPr/>
        </p:nvSpPr>
        <p:spPr>
          <a:xfrm>
            <a:off x="801831" y="5109301"/>
            <a:ext cx="3317163" cy="830997"/>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something is cooking on the fire</a:t>
            </a:r>
          </a:p>
          <a:p>
            <a:pPr marL="457200" lvl="0" indent="-298450">
              <a:buClr>
                <a:srgbClr val="6AA84F"/>
              </a:buClr>
              <a:buSzPts val="1100"/>
              <a:buChar char="●"/>
            </a:pPr>
            <a:r>
              <a:rPr lang="en-GB" sz="1200" b="1" dirty="0">
                <a:solidFill>
                  <a:srgbClr val="6AA84F"/>
                </a:solidFill>
              </a:rPr>
              <a:t>It smelled like dirty socks and rotten vegetables</a:t>
            </a:r>
          </a:p>
          <a:p>
            <a:pPr marL="457200" lvl="0" indent="-298450">
              <a:buClr>
                <a:srgbClr val="6AA84F"/>
              </a:buClr>
              <a:buSzPts val="1100"/>
              <a:buChar char="●"/>
            </a:pPr>
            <a:r>
              <a:rPr lang="en-GB" sz="1200" dirty="0">
                <a:solidFill>
                  <a:srgbClr val="6AA84F"/>
                </a:solidFill>
              </a:rPr>
              <a:t>makes Ali cough</a:t>
            </a:r>
            <a:endParaRPr lang="en-GB" sz="1200" dirty="0"/>
          </a:p>
        </p:txBody>
      </p:sp>
      <p:sp>
        <p:nvSpPr>
          <p:cNvPr id="15" name="Rectangle 14">
            <a:extLst>
              <a:ext uri="{FF2B5EF4-FFF2-40B4-BE49-F238E27FC236}">
                <a16:creationId xmlns:a16="http://schemas.microsoft.com/office/drawing/2014/main" id="{3E95D291-D18E-4A3C-A006-96B3E7D57DFF}"/>
              </a:ext>
            </a:extLst>
          </p:cNvPr>
          <p:cNvSpPr/>
          <p:nvPr/>
        </p:nvSpPr>
        <p:spPr>
          <a:xfrm>
            <a:off x="4118994" y="5134070"/>
            <a:ext cx="2919368" cy="646331"/>
          </a:xfrm>
          <a:prstGeom prst="rect">
            <a:avLst/>
          </a:prstGeom>
        </p:spPr>
        <p:txBody>
          <a:bodyPr wrap="square">
            <a:spAutoFit/>
          </a:bodyPr>
          <a:lstStyle/>
          <a:p>
            <a:pPr marL="457200" lvl="0" indent="-298450">
              <a:buClr>
                <a:srgbClr val="6AA84F"/>
              </a:buClr>
              <a:buSzPts val="1100"/>
              <a:buChar char="●"/>
            </a:pPr>
            <a:r>
              <a:rPr lang="en-GB" sz="1200" dirty="0">
                <a:solidFill>
                  <a:srgbClr val="6AA84F"/>
                </a:solidFill>
              </a:rPr>
              <a:t>Ali thinks about tasting what is in the pot but then she sees the bones on the floor and doesn’t</a:t>
            </a:r>
          </a:p>
        </p:txBody>
      </p:sp>
    </p:spTree>
    <p:extLst>
      <p:ext uri="{BB962C8B-B14F-4D97-AF65-F5344CB8AC3E}">
        <p14:creationId xmlns:p14="http://schemas.microsoft.com/office/powerpoint/2010/main" val="5822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6B0505-2AA8-4477-8EAC-BDEFFDDB83EA}"/>
              </a:ext>
            </a:extLst>
          </p:cNvPr>
          <p:cNvSpPr>
            <a:spLocks noGrp="1"/>
          </p:cNvSpPr>
          <p:nvPr>
            <p:ph type="title"/>
          </p:nvPr>
        </p:nvSpPr>
        <p:spPr>
          <a:xfrm>
            <a:off x="0" y="294445"/>
            <a:ext cx="9144000" cy="1375072"/>
          </a:xfrm>
        </p:spPr>
        <p:txBody>
          <a:bodyPr/>
          <a:lstStyle/>
          <a:p>
            <a:pPr algn="ctr"/>
            <a:r>
              <a:rPr lang="en-GB" sz="3200" dirty="0"/>
              <a:t>Planning an Imaginary Setting Description</a:t>
            </a:r>
          </a:p>
        </p:txBody>
      </p:sp>
      <p:sp>
        <p:nvSpPr>
          <p:cNvPr id="4" name="Rectangle 3">
            <a:extLst>
              <a:ext uri="{FF2B5EF4-FFF2-40B4-BE49-F238E27FC236}">
                <a16:creationId xmlns:a16="http://schemas.microsoft.com/office/drawing/2014/main" id="{092F6008-3B30-441D-8C13-EE1B2CBCD665}"/>
              </a:ext>
            </a:extLst>
          </p:cNvPr>
          <p:cNvSpPr/>
          <p:nvPr/>
        </p:nvSpPr>
        <p:spPr>
          <a:xfrm>
            <a:off x="685227" y="1273628"/>
            <a:ext cx="7829599" cy="738664"/>
          </a:xfrm>
          <a:prstGeom prst="rect">
            <a:avLst/>
          </a:prstGeom>
        </p:spPr>
        <p:txBody>
          <a:bodyPr wrap="square">
            <a:spAutoFit/>
          </a:bodyPr>
          <a:lstStyle/>
          <a:p>
            <a:pPr lvl="0"/>
            <a:r>
              <a:rPr lang="en-GB" sz="1400" dirty="0">
                <a:solidFill>
                  <a:schemeClr val="dk1"/>
                </a:solidFill>
              </a:rPr>
              <a:t>Finally, think about the following things that will improve your writing and create impact upon the reader. Make notes below on words, phrases and sentences that you want to include in your description.</a:t>
            </a:r>
          </a:p>
        </p:txBody>
      </p:sp>
      <p:graphicFrame>
        <p:nvGraphicFramePr>
          <p:cNvPr id="6" name="Google Shape;116;p17">
            <a:extLst>
              <a:ext uri="{FF2B5EF4-FFF2-40B4-BE49-F238E27FC236}">
                <a16:creationId xmlns:a16="http://schemas.microsoft.com/office/drawing/2014/main" id="{8366877F-B29A-45C3-9546-DE17C3C401DF}"/>
              </a:ext>
            </a:extLst>
          </p:cNvPr>
          <p:cNvGraphicFramePr/>
          <p:nvPr>
            <p:extLst>
              <p:ext uri="{D42A27DB-BD31-4B8C-83A1-F6EECF244321}">
                <p14:modId xmlns:p14="http://schemas.microsoft.com/office/powerpoint/2010/main" val="1327118268"/>
              </p:ext>
            </p:extLst>
          </p:nvPr>
        </p:nvGraphicFramePr>
        <p:xfrm>
          <a:off x="754383" y="2211217"/>
          <a:ext cx="5587693" cy="3720494"/>
        </p:xfrm>
        <a:graphic>
          <a:graphicData uri="http://schemas.openxmlformats.org/drawingml/2006/table">
            <a:tbl>
              <a:tblPr>
                <a:noFill/>
              </a:tblPr>
              <a:tblGrid>
                <a:gridCol w="5587693">
                  <a:extLst>
                    <a:ext uri="{9D8B030D-6E8A-4147-A177-3AD203B41FA5}">
                      <a16:colId xmlns:a16="http://schemas.microsoft.com/office/drawing/2014/main" val="20000"/>
                    </a:ext>
                  </a:extLst>
                </a:gridCol>
              </a:tblGrid>
              <a:tr h="389384">
                <a:tc>
                  <a:txBody>
                    <a:bodyPr/>
                    <a:lstStyle/>
                    <a:p>
                      <a:pPr marL="0" lvl="0" indent="0" algn="l" rtl="0">
                        <a:spcBef>
                          <a:spcPts val="0"/>
                        </a:spcBef>
                        <a:spcAft>
                          <a:spcPts val="0"/>
                        </a:spcAft>
                        <a:buNone/>
                      </a:pPr>
                      <a:r>
                        <a:rPr lang="en-GB" sz="1100"/>
                        <a:t>Prepositions to help the reader to visualise the scene (e.g. on, over, beyond, through...)</a:t>
                      </a:r>
                      <a:endParaRPr sz="1100"/>
                    </a:p>
                  </a:txBody>
                  <a:tcPr marL="63500" marR="63500" marT="63500" marB="63500"/>
                </a:tc>
                <a:extLst>
                  <a:ext uri="{0D108BD9-81ED-4DB2-BD59-A6C34878D82A}">
                    <a16:rowId xmlns:a16="http://schemas.microsoft.com/office/drawing/2014/main" val="10000"/>
                  </a:ext>
                </a:extLst>
              </a:tr>
              <a:tr h="735749">
                <a:tc>
                  <a:txBody>
                    <a:bodyPr/>
                    <a:lstStyle/>
                    <a:p>
                      <a:pPr marL="0" lvl="0" indent="0" algn="l" rtl="0">
                        <a:spcBef>
                          <a:spcPts val="0"/>
                        </a:spcBef>
                        <a:spcAft>
                          <a:spcPts val="0"/>
                        </a:spcAft>
                        <a:buNone/>
                      </a:pPr>
                      <a:endParaRPr sz="1100" dirty="0"/>
                    </a:p>
                  </a:txBody>
                  <a:tcPr marL="63500" marR="63500" marT="63500" marB="63500"/>
                </a:tc>
                <a:extLst>
                  <a:ext uri="{0D108BD9-81ED-4DB2-BD59-A6C34878D82A}">
                    <a16:rowId xmlns:a16="http://schemas.microsoft.com/office/drawing/2014/main" val="10001"/>
                  </a:ext>
                </a:extLst>
              </a:tr>
              <a:tr h="344141">
                <a:tc>
                  <a:txBody>
                    <a:bodyPr/>
                    <a:lstStyle/>
                    <a:p>
                      <a:pPr marL="0" lvl="0" indent="0" algn="l" rtl="0">
                        <a:spcBef>
                          <a:spcPts val="0"/>
                        </a:spcBef>
                        <a:spcAft>
                          <a:spcPts val="0"/>
                        </a:spcAft>
                        <a:buNone/>
                      </a:pPr>
                      <a:r>
                        <a:rPr lang="en-GB" sz="1100"/>
                        <a:t>Figurative language (e.g. simile, metaphor, personification, onomatopoeia, alliteration…)</a:t>
                      </a:r>
                      <a:endParaRPr sz="1100"/>
                    </a:p>
                  </a:txBody>
                  <a:tcPr marL="63500" marR="63500" marT="63500" marB="63500"/>
                </a:tc>
                <a:extLst>
                  <a:ext uri="{0D108BD9-81ED-4DB2-BD59-A6C34878D82A}">
                    <a16:rowId xmlns:a16="http://schemas.microsoft.com/office/drawing/2014/main" val="10002"/>
                  </a:ext>
                </a:extLst>
              </a:tr>
              <a:tr h="931554">
                <a:tc>
                  <a:txBody>
                    <a:bodyPr/>
                    <a:lstStyle/>
                    <a:p>
                      <a:pPr marL="457200" marR="0" lvl="0" indent="-298450" algn="l" rtl="0">
                        <a:lnSpc>
                          <a:spcPct val="100000"/>
                        </a:lnSpc>
                        <a:spcBef>
                          <a:spcPts val="0"/>
                        </a:spcBef>
                        <a:spcAft>
                          <a:spcPts val="0"/>
                        </a:spcAft>
                        <a:buClr>
                          <a:srgbClr val="6AA84F"/>
                        </a:buClr>
                        <a:buSzPts val="1100"/>
                        <a:buChar char="●"/>
                      </a:pPr>
                      <a:endParaRPr sz="1100" b="1" dirty="0">
                        <a:solidFill>
                          <a:srgbClr val="6AA84F"/>
                        </a:solidFill>
                      </a:endParaRPr>
                    </a:p>
                  </a:txBody>
                  <a:tcPr marL="63500" marR="63500" marT="63500" marB="63500"/>
                </a:tc>
                <a:extLst>
                  <a:ext uri="{0D108BD9-81ED-4DB2-BD59-A6C34878D82A}">
                    <a16:rowId xmlns:a16="http://schemas.microsoft.com/office/drawing/2014/main" val="10003"/>
                  </a:ext>
                </a:extLst>
              </a:tr>
              <a:tr h="433885">
                <a:tc>
                  <a:txBody>
                    <a:bodyPr/>
                    <a:lstStyle/>
                    <a:p>
                      <a:pPr marL="0" lvl="0" indent="0" algn="l" rtl="0">
                        <a:spcBef>
                          <a:spcPts val="0"/>
                        </a:spcBef>
                        <a:spcAft>
                          <a:spcPts val="0"/>
                        </a:spcAft>
                        <a:buNone/>
                      </a:pPr>
                      <a:r>
                        <a:rPr lang="en-GB" sz="1100"/>
                        <a:t>Varied sentence structures (e.g. fronted adverbials, short sentences, relative clauses...)</a:t>
                      </a:r>
                      <a:endParaRPr sz="1100"/>
                    </a:p>
                  </a:txBody>
                  <a:tcPr marL="63500" marR="63500" marT="63500" marB="63500"/>
                </a:tc>
                <a:extLst>
                  <a:ext uri="{0D108BD9-81ED-4DB2-BD59-A6C34878D82A}">
                    <a16:rowId xmlns:a16="http://schemas.microsoft.com/office/drawing/2014/main" val="10004"/>
                  </a:ext>
                </a:extLst>
              </a:tr>
              <a:tr h="767642">
                <a:tc>
                  <a:txBody>
                    <a:bodyPr/>
                    <a:lstStyle/>
                    <a:p>
                      <a:pPr marL="457200" marR="0" lvl="0" indent="-298450" algn="l" rtl="0">
                        <a:lnSpc>
                          <a:spcPct val="100000"/>
                        </a:lnSpc>
                        <a:spcBef>
                          <a:spcPts val="0"/>
                        </a:spcBef>
                        <a:spcAft>
                          <a:spcPts val="0"/>
                        </a:spcAft>
                        <a:buClr>
                          <a:srgbClr val="6AA84F"/>
                        </a:buClr>
                        <a:buSzPts val="1100"/>
                        <a:buChar char="●"/>
                      </a:pPr>
                      <a:endParaRPr sz="1100" b="1" dirty="0">
                        <a:solidFill>
                          <a:srgbClr val="6AA84F"/>
                        </a:solidFill>
                      </a:endParaRPr>
                    </a:p>
                  </a:txBody>
                  <a:tcPr marL="63500" marR="63500" marT="63500" marB="63500"/>
                </a:tc>
                <a:extLst>
                  <a:ext uri="{0D108BD9-81ED-4DB2-BD59-A6C34878D82A}">
                    <a16:rowId xmlns:a16="http://schemas.microsoft.com/office/drawing/2014/main" val="10005"/>
                  </a:ext>
                </a:extLst>
              </a:tr>
            </a:tbl>
          </a:graphicData>
        </a:graphic>
      </p:graphicFrame>
      <p:sp>
        <p:nvSpPr>
          <p:cNvPr id="5" name="Google Shape;114;p17">
            <a:extLst>
              <a:ext uri="{FF2B5EF4-FFF2-40B4-BE49-F238E27FC236}">
                <a16:creationId xmlns:a16="http://schemas.microsoft.com/office/drawing/2014/main" id="{D376FA1F-80DD-416B-BA38-C675CDCC5C5C}"/>
              </a:ext>
            </a:extLst>
          </p:cNvPr>
          <p:cNvSpPr/>
          <p:nvPr/>
        </p:nvSpPr>
        <p:spPr>
          <a:xfrm>
            <a:off x="6131926" y="2588875"/>
            <a:ext cx="2382900" cy="805200"/>
          </a:xfrm>
          <a:prstGeom prst="wedgeRectCallout">
            <a:avLst>
              <a:gd name="adj1" fmla="val -77020"/>
              <a:gd name="adj2" fmla="val 27173"/>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rgbClr val="4A86E8"/>
                </a:solidFill>
              </a:rPr>
              <a:t>Position the things in your space. How will you make your character’s eyes move around the setting?</a:t>
            </a:r>
            <a:endParaRPr sz="1100">
              <a:solidFill>
                <a:srgbClr val="4A86E8"/>
              </a:solidFill>
            </a:endParaRPr>
          </a:p>
        </p:txBody>
      </p:sp>
      <p:sp>
        <p:nvSpPr>
          <p:cNvPr id="7" name="Google Shape;117;p17">
            <a:extLst>
              <a:ext uri="{FF2B5EF4-FFF2-40B4-BE49-F238E27FC236}">
                <a16:creationId xmlns:a16="http://schemas.microsoft.com/office/drawing/2014/main" id="{9C4AD637-A7F0-4447-9EA4-30B3B75CBB5C}"/>
              </a:ext>
            </a:extLst>
          </p:cNvPr>
          <p:cNvSpPr/>
          <p:nvPr/>
        </p:nvSpPr>
        <p:spPr>
          <a:xfrm>
            <a:off x="6131926" y="3599779"/>
            <a:ext cx="2382900" cy="1316169"/>
          </a:xfrm>
          <a:prstGeom prst="wedgeRectCallout">
            <a:avLst>
              <a:gd name="adj1" fmla="val -77020"/>
              <a:gd name="adj2" fmla="val 27173"/>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solidFill>
                  <a:srgbClr val="4A86E8"/>
                </a:solidFill>
              </a:rPr>
              <a:t>Play around with sounds and images here. What noises can you give your words to make it sound like your reader is there? What images can you create in the reader’s mind to enhance the atmosphere?</a:t>
            </a:r>
            <a:endParaRPr sz="1100" dirty="0">
              <a:solidFill>
                <a:srgbClr val="4A86E8"/>
              </a:solidFill>
            </a:endParaRPr>
          </a:p>
        </p:txBody>
      </p:sp>
      <p:sp>
        <p:nvSpPr>
          <p:cNvPr id="8" name="Google Shape;118;p17">
            <a:extLst>
              <a:ext uri="{FF2B5EF4-FFF2-40B4-BE49-F238E27FC236}">
                <a16:creationId xmlns:a16="http://schemas.microsoft.com/office/drawing/2014/main" id="{1CEBB2F2-FBE3-4BD4-8E30-4BD104B083B7}"/>
              </a:ext>
            </a:extLst>
          </p:cNvPr>
          <p:cNvSpPr/>
          <p:nvPr/>
        </p:nvSpPr>
        <p:spPr>
          <a:xfrm>
            <a:off x="6131926" y="5126511"/>
            <a:ext cx="2382900" cy="805200"/>
          </a:xfrm>
          <a:prstGeom prst="wedgeRectCallout">
            <a:avLst>
              <a:gd name="adj1" fmla="val -77020"/>
              <a:gd name="adj2" fmla="val 27173"/>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solidFill>
                  <a:srgbClr val="4A86E8"/>
                </a:solidFill>
              </a:rPr>
              <a:t>Test out some sentence types using the details you have thought about so far. How can you make your sentences interesting?</a:t>
            </a:r>
            <a:endParaRPr sz="1100" dirty="0">
              <a:solidFill>
                <a:srgbClr val="4A86E8"/>
              </a:solidFill>
            </a:endParaRPr>
          </a:p>
        </p:txBody>
      </p:sp>
      <p:sp>
        <p:nvSpPr>
          <p:cNvPr id="9" name="Rectangle 8">
            <a:extLst>
              <a:ext uri="{FF2B5EF4-FFF2-40B4-BE49-F238E27FC236}">
                <a16:creationId xmlns:a16="http://schemas.microsoft.com/office/drawing/2014/main" id="{2B531F1E-B7F3-43F5-80B0-A880ACE4D470}"/>
              </a:ext>
            </a:extLst>
          </p:cNvPr>
          <p:cNvSpPr/>
          <p:nvPr/>
        </p:nvSpPr>
        <p:spPr>
          <a:xfrm>
            <a:off x="726074" y="2648700"/>
            <a:ext cx="5405851" cy="646331"/>
          </a:xfrm>
          <a:prstGeom prst="rect">
            <a:avLst/>
          </a:prstGeom>
        </p:spPr>
        <p:txBody>
          <a:bodyPr wrap="square">
            <a:spAutoFit/>
          </a:bodyPr>
          <a:lstStyle/>
          <a:p>
            <a:pPr marL="457200" lvl="0" indent="-298450">
              <a:buClr>
                <a:srgbClr val="6AA84F"/>
              </a:buClr>
              <a:buSzPts val="1100"/>
              <a:buChar char="●"/>
            </a:pPr>
            <a:r>
              <a:rPr lang="en-GB" sz="1200" b="1" dirty="0">
                <a:solidFill>
                  <a:srgbClr val="6AA84F"/>
                </a:solidFill>
              </a:rPr>
              <a:t>In the very centre of the cave…</a:t>
            </a:r>
          </a:p>
          <a:p>
            <a:pPr marL="457200" lvl="0" indent="-298450">
              <a:buClr>
                <a:srgbClr val="6AA84F"/>
              </a:buClr>
              <a:buSzPts val="1100"/>
              <a:buChar char="●"/>
            </a:pPr>
            <a:r>
              <a:rPr lang="en-GB" sz="1200" b="1" dirty="0">
                <a:solidFill>
                  <a:srgbClr val="6AA84F"/>
                </a:solidFill>
              </a:rPr>
              <a:t>Ali stood on her tiptoes and peered into the huge pot. Inside, …</a:t>
            </a:r>
          </a:p>
          <a:p>
            <a:pPr lvl="0"/>
            <a:endParaRPr lang="en-GB" sz="1200" dirty="0"/>
          </a:p>
        </p:txBody>
      </p:sp>
      <p:sp>
        <p:nvSpPr>
          <p:cNvPr id="10" name="Rectangle 9">
            <a:extLst>
              <a:ext uri="{FF2B5EF4-FFF2-40B4-BE49-F238E27FC236}">
                <a16:creationId xmlns:a16="http://schemas.microsoft.com/office/drawing/2014/main" id="{B566E580-D634-4A64-BA66-5A518DDFAFE3}"/>
              </a:ext>
            </a:extLst>
          </p:cNvPr>
          <p:cNvSpPr/>
          <p:nvPr/>
        </p:nvSpPr>
        <p:spPr>
          <a:xfrm>
            <a:off x="784271" y="3830046"/>
            <a:ext cx="5405850" cy="830997"/>
          </a:xfrm>
          <a:prstGeom prst="rect">
            <a:avLst/>
          </a:prstGeom>
        </p:spPr>
        <p:txBody>
          <a:bodyPr wrap="square">
            <a:spAutoFit/>
          </a:bodyPr>
          <a:lstStyle/>
          <a:p>
            <a:pPr marL="457200" lvl="0" indent="-298450">
              <a:buClr>
                <a:srgbClr val="6AA84F"/>
              </a:buClr>
              <a:buSzPts val="1100"/>
              <a:buChar char="●"/>
            </a:pPr>
            <a:r>
              <a:rPr lang="en-GB" sz="1200" b="1" dirty="0">
                <a:solidFill>
                  <a:srgbClr val="6AA84F"/>
                </a:solidFill>
              </a:rPr>
              <a:t>The cave mouth opened wide as though waiting for its next meal.</a:t>
            </a:r>
          </a:p>
          <a:p>
            <a:pPr marL="457200" lvl="0" indent="-298450">
              <a:buClr>
                <a:srgbClr val="6AA84F"/>
              </a:buClr>
              <a:buSzPts val="1100"/>
              <a:buChar char="●"/>
            </a:pPr>
            <a:r>
              <a:rPr lang="en-GB" sz="1200" b="1" i="1" dirty="0">
                <a:solidFill>
                  <a:srgbClr val="6AA84F"/>
                </a:solidFill>
              </a:rPr>
              <a:t>Thump, thump, thump. </a:t>
            </a:r>
            <a:r>
              <a:rPr lang="en-GB" sz="1200" dirty="0">
                <a:solidFill>
                  <a:srgbClr val="6AA84F"/>
                </a:solidFill>
              </a:rPr>
              <a:t>(footsteps)</a:t>
            </a:r>
          </a:p>
          <a:p>
            <a:pPr marL="457200" lvl="0" indent="-298450">
              <a:buClr>
                <a:srgbClr val="6AA84F"/>
              </a:buClr>
              <a:buSzPts val="1100"/>
              <a:buChar char="●"/>
            </a:pPr>
            <a:r>
              <a:rPr lang="en-GB" sz="1200" dirty="0">
                <a:solidFill>
                  <a:srgbClr val="6AA84F"/>
                </a:solidFill>
              </a:rPr>
              <a:t>Liquid inside the pot - </a:t>
            </a:r>
            <a:r>
              <a:rPr lang="en-GB" sz="1200" u="sng" dirty="0">
                <a:solidFill>
                  <a:srgbClr val="6AA84F"/>
                </a:solidFill>
              </a:rPr>
              <a:t>b</a:t>
            </a:r>
            <a:r>
              <a:rPr lang="en-GB" sz="1200" dirty="0">
                <a:solidFill>
                  <a:srgbClr val="6AA84F"/>
                </a:solidFill>
              </a:rPr>
              <a:t>urbling, </a:t>
            </a:r>
            <a:r>
              <a:rPr lang="en-GB" sz="1200" u="sng" dirty="0">
                <a:solidFill>
                  <a:srgbClr val="6AA84F"/>
                </a:solidFill>
              </a:rPr>
              <a:t>b</a:t>
            </a:r>
            <a:r>
              <a:rPr lang="en-GB" sz="1200" dirty="0">
                <a:solidFill>
                  <a:srgbClr val="6AA84F"/>
                </a:solidFill>
              </a:rPr>
              <a:t>ubbling, </a:t>
            </a:r>
            <a:r>
              <a:rPr lang="en-GB" sz="1200" u="sng" dirty="0">
                <a:solidFill>
                  <a:srgbClr val="6AA84F"/>
                </a:solidFill>
              </a:rPr>
              <a:t>b</a:t>
            </a:r>
            <a:r>
              <a:rPr lang="en-GB" sz="1200" dirty="0">
                <a:solidFill>
                  <a:srgbClr val="6AA84F"/>
                </a:solidFill>
              </a:rPr>
              <a:t>illowing, </a:t>
            </a:r>
            <a:r>
              <a:rPr lang="en-GB" sz="1200" u="sng" dirty="0">
                <a:solidFill>
                  <a:srgbClr val="6AA84F"/>
                </a:solidFill>
              </a:rPr>
              <a:t>b</a:t>
            </a:r>
            <a:r>
              <a:rPr lang="en-GB" sz="1200" dirty="0">
                <a:solidFill>
                  <a:srgbClr val="6AA84F"/>
                </a:solidFill>
              </a:rPr>
              <a:t>oiling</a:t>
            </a:r>
            <a:endParaRPr lang="en-GB" sz="1200" dirty="0"/>
          </a:p>
          <a:p>
            <a:pPr marL="457200" lvl="0" indent="-298450">
              <a:buClr>
                <a:srgbClr val="6AA84F"/>
              </a:buClr>
              <a:buSzPts val="1100"/>
              <a:buChar char="●"/>
            </a:pPr>
            <a:r>
              <a:rPr lang="en-GB" sz="1200" b="1" dirty="0">
                <a:solidFill>
                  <a:srgbClr val="6AA84F"/>
                </a:solidFill>
              </a:rPr>
              <a:t>roaring fire</a:t>
            </a:r>
          </a:p>
        </p:txBody>
      </p:sp>
      <p:sp>
        <p:nvSpPr>
          <p:cNvPr id="11" name="Rectangle 10">
            <a:extLst>
              <a:ext uri="{FF2B5EF4-FFF2-40B4-BE49-F238E27FC236}">
                <a16:creationId xmlns:a16="http://schemas.microsoft.com/office/drawing/2014/main" id="{EFA0525C-CAAC-460D-9421-489A2B7AFD1D}"/>
              </a:ext>
            </a:extLst>
          </p:cNvPr>
          <p:cNvSpPr/>
          <p:nvPr/>
        </p:nvSpPr>
        <p:spPr>
          <a:xfrm>
            <a:off x="735561" y="5160281"/>
            <a:ext cx="4792784" cy="646331"/>
          </a:xfrm>
          <a:prstGeom prst="rect">
            <a:avLst/>
          </a:prstGeom>
        </p:spPr>
        <p:txBody>
          <a:bodyPr wrap="square">
            <a:spAutoFit/>
          </a:bodyPr>
          <a:lstStyle/>
          <a:p>
            <a:pPr marL="457200" lvl="0" indent="-298450">
              <a:buClr>
                <a:srgbClr val="6AA84F"/>
              </a:buClr>
              <a:buSzPts val="1100"/>
              <a:buChar char="●"/>
            </a:pPr>
            <a:r>
              <a:rPr lang="en-GB" sz="1200" b="1" dirty="0">
                <a:solidFill>
                  <a:srgbClr val="6AA84F"/>
                </a:solidFill>
              </a:rPr>
              <a:t>In the very centre of the cave, </a:t>
            </a:r>
            <a:r>
              <a:rPr lang="en-GB" sz="1200" b="1" u="sng" dirty="0">
                <a:solidFill>
                  <a:srgbClr val="6AA84F"/>
                </a:solidFill>
              </a:rPr>
              <a:t>which was so big that her footsteps echoed around it</a:t>
            </a:r>
            <a:r>
              <a:rPr lang="en-GB" sz="1200" b="1" dirty="0">
                <a:solidFill>
                  <a:srgbClr val="6AA84F"/>
                </a:solidFill>
              </a:rPr>
              <a:t>, there was…</a:t>
            </a:r>
          </a:p>
          <a:p>
            <a:pPr marL="457200" lvl="0" indent="-298450">
              <a:buClr>
                <a:srgbClr val="6AA84F"/>
              </a:buClr>
              <a:buSzPts val="1100"/>
              <a:buChar char="●"/>
            </a:pPr>
            <a:r>
              <a:rPr lang="en-GB" sz="1200" b="1" dirty="0">
                <a:solidFill>
                  <a:srgbClr val="6AA84F"/>
                </a:solidFill>
              </a:rPr>
              <a:t>As she walked slowly around the room, </a:t>
            </a:r>
          </a:p>
        </p:txBody>
      </p:sp>
    </p:spTree>
    <p:extLst>
      <p:ext uri="{BB962C8B-B14F-4D97-AF65-F5344CB8AC3E}">
        <p14:creationId xmlns:p14="http://schemas.microsoft.com/office/powerpoint/2010/main" val="18085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6B0505-2AA8-4477-8EAC-BDEFFDDB83EA}"/>
              </a:ext>
            </a:extLst>
          </p:cNvPr>
          <p:cNvSpPr>
            <a:spLocks noGrp="1"/>
          </p:cNvSpPr>
          <p:nvPr>
            <p:ph type="title"/>
          </p:nvPr>
        </p:nvSpPr>
        <p:spPr>
          <a:xfrm>
            <a:off x="0" y="294445"/>
            <a:ext cx="9144000" cy="1375072"/>
          </a:xfrm>
        </p:spPr>
        <p:txBody>
          <a:bodyPr/>
          <a:lstStyle/>
          <a:p>
            <a:pPr algn="ctr"/>
            <a:r>
              <a:rPr lang="en-GB" sz="3200" dirty="0"/>
              <a:t>Planning an Imaginary Setting Description</a:t>
            </a:r>
          </a:p>
        </p:txBody>
      </p:sp>
      <p:sp>
        <p:nvSpPr>
          <p:cNvPr id="4" name="Rectangle 3">
            <a:extLst>
              <a:ext uri="{FF2B5EF4-FFF2-40B4-BE49-F238E27FC236}">
                <a16:creationId xmlns:a16="http://schemas.microsoft.com/office/drawing/2014/main" id="{092F6008-3B30-441D-8C13-EE1B2CBCD665}"/>
              </a:ext>
            </a:extLst>
          </p:cNvPr>
          <p:cNvSpPr/>
          <p:nvPr/>
        </p:nvSpPr>
        <p:spPr>
          <a:xfrm>
            <a:off x="685227" y="1273628"/>
            <a:ext cx="7829599" cy="738664"/>
          </a:xfrm>
          <a:prstGeom prst="rect">
            <a:avLst/>
          </a:prstGeom>
        </p:spPr>
        <p:txBody>
          <a:bodyPr wrap="square">
            <a:spAutoFit/>
          </a:bodyPr>
          <a:lstStyle/>
          <a:p>
            <a:pPr lvl="0"/>
            <a:r>
              <a:rPr lang="en-GB" sz="1400" dirty="0">
                <a:solidFill>
                  <a:schemeClr val="dk1"/>
                </a:solidFill>
              </a:rPr>
              <a:t>Now, it’s time to put your plan into action! Don’t worry if some of your ideas don’t make it into the final piece of writing. Make sure that you write in paragraphs and follow your character’s progress around the setting.</a:t>
            </a:r>
            <a:endParaRPr lang="en-GB" sz="1400" dirty="0">
              <a:solidFill>
                <a:srgbClr val="FF0000"/>
              </a:solidFill>
            </a:endParaRPr>
          </a:p>
        </p:txBody>
      </p:sp>
      <p:sp>
        <p:nvSpPr>
          <p:cNvPr id="12" name="Google Shape;131;p18">
            <a:extLst>
              <a:ext uri="{FF2B5EF4-FFF2-40B4-BE49-F238E27FC236}">
                <a16:creationId xmlns:a16="http://schemas.microsoft.com/office/drawing/2014/main" id="{551BEB8A-7ABA-4194-B1A6-5FBC262A9557}"/>
              </a:ext>
            </a:extLst>
          </p:cNvPr>
          <p:cNvSpPr txBox="1"/>
          <p:nvPr/>
        </p:nvSpPr>
        <p:spPr>
          <a:xfrm>
            <a:off x="721453" y="2071783"/>
            <a:ext cx="7592037" cy="4203182"/>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a:t>Ali </a:t>
            </a:r>
            <a:r>
              <a:rPr lang="en-GB" sz="1200" b="1">
                <a:solidFill>
                  <a:srgbClr val="6AA84F"/>
                </a:solidFill>
              </a:rPr>
              <a:t>strode confidently</a:t>
            </a:r>
            <a:r>
              <a:rPr lang="en-GB" sz="1200"/>
              <a:t> towards the </a:t>
            </a:r>
            <a:r>
              <a:rPr lang="en-GB" sz="1200" b="1">
                <a:solidFill>
                  <a:srgbClr val="6AA84F"/>
                </a:solidFill>
              </a:rPr>
              <a:t>gaping mouth</a:t>
            </a:r>
            <a:r>
              <a:rPr lang="en-GB" sz="1200"/>
              <a:t> of the cave. </a:t>
            </a:r>
            <a:r>
              <a:rPr lang="en-GB" sz="1200" b="1">
                <a:solidFill>
                  <a:srgbClr val="6AA84F"/>
                </a:solidFill>
              </a:rPr>
              <a:t>“Hello?” she called in a ringing voice. </a:t>
            </a:r>
            <a:endParaRPr sz="1200" b="1">
              <a:solidFill>
                <a:srgbClr val="6AA84F"/>
              </a:solidFill>
            </a:endParaRPr>
          </a:p>
          <a:p>
            <a:pPr marL="0" lvl="0" indent="0" algn="l" rtl="0">
              <a:spcBef>
                <a:spcPts val="0"/>
              </a:spcBef>
              <a:spcAft>
                <a:spcPts val="0"/>
              </a:spcAft>
              <a:buNone/>
            </a:pPr>
            <a:endParaRPr sz="1200" b="1">
              <a:solidFill>
                <a:srgbClr val="6AA84F"/>
              </a:solidFill>
            </a:endParaRPr>
          </a:p>
          <a:p>
            <a:pPr marL="0" lvl="0" indent="0" algn="l" rtl="0">
              <a:spcBef>
                <a:spcPts val="0"/>
              </a:spcBef>
              <a:spcAft>
                <a:spcPts val="0"/>
              </a:spcAft>
              <a:buNone/>
            </a:pPr>
            <a:r>
              <a:rPr lang="en-GB" sz="1200"/>
              <a:t>There was no reply. Hoping that whoever lived here might stay away long enough to give her a chance to look around, she walked carefully across the hard floor.</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GB" sz="1200" b="1">
                <a:solidFill>
                  <a:srgbClr val="6AA84F"/>
                </a:solidFill>
              </a:rPr>
              <a:t>In the very centre of the cave, which was so big that her footsteps echoed around it,</a:t>
            </a:r>
            <a:r>
              <a:rPr lang="en-GB" sz="1200"/>
              <a:t> Ali saw a large metal pot suspended over a</a:t>
            </a:r>
            <a:r>
              <a:rPr lang="en-GB" sz="1200" b="1">
                <a:solidFill>
                  <a:srgbClr val="6AA84F"/>
                </a:solidFill>
              </a:rPr>
              <a:t> roaring fire</a:t>
            </a:r>
            <a:r>
              <a:rPr lang="en-GB" sz="1200"/>
              <a:t>. Allowing the fire to </a:t>
            </a:r>
            <a:r>
              <a:rPr lang="en-GB" sz="1200" b="1">
                <a:solidFill>
                  <a:srgbClr val="6AA84F"/>
                </a:solidFill>
              </a:rPr>
              <a:t>warm her skin</a:t>
            </a:r>
            <a:r>
              <a:rPr lang="en-GB" sz="1200"/>
              <a:t>, </a:t>
            </a:r>
            <a:r>
              <a:rPr lang="en-GB" sz="1200" b="1">
                <a:solidFill>
                  <a:srgbClr val="6AA84F"/>
                </a:solidFill>
              </a:rPr>
              <a:t>she stood on her tiptoes and peered inside. </a:t>
            </a:r>
            <a:r>
              <a:rPr lang="en-GB" sz="1200"/>
              <a:t>A </a:t>
            </a:r>
            <a:r>
              <a:rPr lang="en-GB" sz="1200" b="1">
                <a:solidFill>
                  <a:srgbClr val="6AA84F"/>
                </a:solidFill>
              </a:rPr>
              <a:t>burbling </a:t>
            </a:r>
            <a:r>
              <a:rPr lang="en-GB" sz="1200"/>
              <a:t>sound filled her ears and </a:t>
            </a:r>
            <a:r>
              <a:rPr lang="en-GB" sz="1200" b="1">
                <a:solidFill>
                  <a:srgbClr val="6AA84F"/>
                </a:solidFill>
              </a:rPr>
              <a:t>she began to cough </a:t>
            </a:r>
            <a:r>
              <a:rPr lang="en-GB" sz="1200"/>
              <a:t>as a disgusting smell caught in her nose and throat. The</a:t>
            </a:r>
            <a:r>
              <a:rPr lang="en-GB" sz="1200" b="1">
                <a:solidFill>
                  <a:srgbClr val="6AA84F"/>
                </a:solidFill>
              </a:rPr>
              <a:t> bubbling </a:t>
            </a:r>
            <a:r>
              <a:rPr lang="en-GB" sz="1200"/>
              <a:t>liquid </a:t>
            </a:r>
            <a:r>
              <a:rPr lang="en-GB" sz="1200" b="1">
                <a:solidFill>
                  <a:srgbClr val="6AA84F"/>
                </a:solidFill>
              </a:rPr>
              <a:t>boiling </a:t>
            </a:r>
            <a:r>
              <a:rPr lang="en-GB" sz="1200"/>
              <a:t>in the pot</a:t>
            </a:r>
            <a:r>
              <a:rPr lang="en-GB" sz="1200" b="1">
                <a:solidFill>
                  <a:srgbClr val="6AA84F"/>
                </a:solidFill>
              </a:rPr>
              <a:t> smelled like dirty socks and rotten vegetables. </a:t>
            </a:r>
            <a:r>
              <a:rPr lang="en-GB" sz="1200"/>
              <a:t>Ali pulled her head away and continued to look around the cave</a:t>
            </a:r>
            <a:r>
              <a:rPr lang="en-GB" sz="1200" b="1">
                <a:solidFill>
                  <a:srgbClr val="6AA84F"/>
                </a:solidFill>
              </a:rPr>
              <a:t>. It was very quiet, now, except for the scurrying of mice</a:t>
            </a:r>
            <a:r>
              <a:rPr lang="en-GB" sz="1200"/>
              <a:t> and other small creatures. </a:t>
            </a:r>
            <a:r>
              <a:rPr lang="en-GB" sz="1200" b="1">
                <a:solidFill>
                  <a:srgbClr val="6AA84F"/>
                </a:solidFill>
              </a:rPr>
              <a:t>The fire in the centre cast long shadows across the ground</a:t>
            </a:r>
            <a:r>
              <a:rPr lang="en-GB" sz="1200"/>
              <a:t> and its warm</a:t>
            </a:r>
            <a:r>
              <a:rPr lang="en-GB" sz="1200" b="1">
                <a:solidFill>
                  <a:srgbClr val="6AA84F"/>
                </a:solidFill>
              </a:rPr>
              <a:t> light flickered over piles of old pots and pans, wooden bowls and dried herbs.</a:t>
            </a:r>
            <a:endParaRPr sz="1200" b="1">
              <a:solidFill>
                <a:srgbClr val="6AA84F"/>
              </a:solidFill>
            </a:endParaRPr>
          </a:p>
          <a:p>
            <a:pPr marL="0" lvl="0" indent="0" algn="l" rtl="0">
              <a:spcBef>
                <a:spcPts val="0"/>
              </a:spcBef>
              <a:spcAft>
                <a:spcPts val="0"/>
              </a:spcAft>
              <a:buNone/>
            </a:pPr>
            <a:endParaRPr sz="1200" b="1">
              <a:solidFill>
                <a:srgbClr val="6AA84F"/>
              </a:solidFill>
            </a:endParaRPr>
          </a:p>
          <a:p>
            <a:pPr marL="0" lvl="0" indent="0" algn="l" rtl="0">
              <a:spcBef>
                <a:spcPts val="0"/>
              </a:spcBef>
              <a:spcAft>
                <a:spcPts val="0"/>
              </a:spcAft>
              <a:buNone/>
            </a:pPr>
            <a:r>
              <a:rPr lang="en-GB" sz="1200" b="1">
                <a:solidFill>
                  <a:srgbClr val="6AA84F"/>
                </a:solidFill>
              </a:rPr>
              <a:t>As she walked slowly around the room, </a:t>
            </a:r>
            <a:r>
              <a:rPr lang="en-GB" sz="1200"/>
              <a:t>Ali started to feel a</a:t>
            </a:r>
            <a:r>
              <a:rPr lang="en-GB" sz="1200" b="1">
                <a:solidFill>
                  <a:srgbClr val="6AA84F"/>
                </a:solidFill>
              </a:rPr>
              <a:t> nervous gurgling in her stomach</a:t>
            </a:r>
            <a:r>
              <a:rPr lang="en-GB" sz="1200"/>
              <a:t>.</a:t>
            </a:r>
            <a:r>
              <a:rPr lang="en-GB" sz="1200" b="1">
                <a:solidFill>
                  <a:srgbClr val="6AA84F"/>
                </a:solidFill>
              </a:rPr>
              <a:t> </a:t>
            </a:r>
            <a:r>
              <a:rPr lang="en-GB" sz="1200"/>
              <a:t>She came across an </a:t>
            </a:r>
            <a:r>
              <a:rPr lang="en-GB" sz="1200" b="1">
                <a:solidFill>
                  <a:srgbClr val="6AA84F"/>
                </a:solidFill>
              </a:rPr>
              <a:t>enormous bed roll on the ground,</a:t>
            </a:r>
            <a:r>
              <a:rPr lang="en-GB" sz="1200"/>
              <a:t> as though whoever lived here was at least twice the size of a normal man. When she inspected a large mound in one corner which turned out to be a </a:t>
            </a:r>
            <a:r>
              <a:rPr lang="en-GB" sz="1200" b="1">
                <a:solidFill>
                  <a:srgbClr val="6AA84F"/>
                </a:solidFill>
              </a:rPr>
              <a:t>large pile of discarded bones, </a:t>
            </a:r>
            <a:r>
              <a:rPr lang="en-GB" sz="1200"/>
              <a:t>she gave a</a:t>
            </a:r>
            <a:r>
              <a:rPr lang="en-GB" sz="1200" b="1">
                <a:solidFill>
                  <a:srgbClr val="6AA84F"/>
                </a:solidFill>
              </a:rPr>
              <a:t> small squeak </a:t>
            </a:r>
            <a:r>
              <a:rPr lang="en-GB" sz="1200"/>
              <a:t>and felt</a:t>
            </a:r>
            <a:r>
              <a:rPr lang="en-GB" sz="1200" b="1">
                <a:solidFill>
                  <a:srgbClr val="6AA84F"/>
                </a:solidFill>
              </a:rPr>
              <a:t> a bead of cold sweat drip down her back. </a:t>
            </a:r>
            <a:r>
              <a:rPr lang="en-GB" sz="1200"/>
              <a:t>Suddenly, she didn’t feel so keen to meet the owner of this cave.</a:t>
            </a:r>
            <a:endParaRPr sz="1200"/>
          </a:p>
          <a:p>
            <a:pPr marL="0" lvl="0" indent="0" algn="l" rtl="0">
              <a:spcBef>
                <a:spcPts val="0"/>
              </a:spcBef>
              <a:spcAft>
                <a:spcPts val="0"/>
              </a:spcAft>
              <a:buNone/>
            </a:pPr>
            <a:endParaRPr sz="1200" b="1">
              <a:solidFill>
                <a:srgbClr val="6AA84F"/>
              </a:solidFill>
            </a:endParaRPr>
          </a:p>
          <a:p>
            <a:pPr marL="0" lvl="0" indent="0" algn="l" rtl="0">
              <a:spcBef>
                <a:spcPts val="0"/>
              </a:spcBef>
              <a:spcAft>
                <a:spcPts val="0"/>
              </a:spcAft>
              <a:buNone/>
            </a:pPr>
            <a:r>
              <a:rPr lang="en-GB" sz="1200" b="1" i="1">
                <a:solidFill>
                  <a:srgbClr val="6AA84F"/>
                </a:solidFill>
              </a:rPr>
              <a:t>Thump, thump, thump.</a:t>
            </a:r>
            <a:endParaRPr sz="1200" b="1" i="1">
              <a:solidFill>
                <a:srgbClr val="6AA84F"/>
              </a:solidFill>
            </a:endParaRPr>
          </a:p>
          <a:p>
            <a:pPr marL="0" lvl="0" indent="0" algn="l" rtl="0">
              <a:spcBef>
                <a:spcPts val="0"/>
              </a:spcBef>
              <a:spcAft>
                <a:spcPts val="0"/>
              </a:spcAft>
              <a:buNone/>
            </a:pPr>
            <a:endParaRPr sz="1200" b="1" i="1">
              <a:solidFill>
                <a:srgbClr val="6AA84F"/>
              </a:solidFill>
            </a:endParaRPr>
          </a:p>
          <a:p>
            <a:pPr marL="0" lvl="0" indent="0" algn="l" rtl="0">
              <a:spcBef>
                <a:spcPts val="0"/>
              </a:spcBef>
              <a:spcAft>
                <a:spcPts val="0"/>
              </a:spcAft>
              <a:buNone/>
            </a:pPr>
            <a:r>
              <a:rPr lang="en-GB" sz="1200"/>
              <a:t>Ali froze with fright. There were footsteps heading through the trees of the</a:t>
            </a:r>
            <a:r>
              <a:rPr lang="en-GB" sz="1200" b="1">
                <a:solidFill>
                  <a:srgbClr val="6AA84F"/>
                </a:solidFill>
              </a:rPr>
              <a:t> Emerald Forest.</a:t>
            </a:r>
            <a:endParaRPr sz="1200" b="1">
              <a:solidFill>
                <a:srgbClr val="6AA84F"/>
              </a:solidFill>
            </a:endParaRPr>
          </a:p>
        </p:txBody>
      </p:sp>
    </p:spTree>
    <p:extLst>
      <p:ext uri="{BB962C8B-B14F-4D97-AF65-F5344CB8AC3E}">
        <p14:creationId xmlns:p14="http://schemas.microsoft.com/office/powerpoint/2010/main" val="17653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412</TotalTime>
  <Words>1350</Words>
  <Application>Microsoft Macintosh PowerPoint</Application>
  <PresentationFormat>On-screen Show (4:3)</PresentationFormat>
  <Paragraphs>89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Twinkl</vt:lpstr>
      <vt:lpstr>Office Theme</vt:lpstr>
      <vt:lpstr>PowerPoint Presentation</vt:lpstr>
      <vt:lpstr>Planning an Imaginary Setting Description</vt:lpstr>
      <vt:lpstr>Planning an Imaginary Setting Description</vt:lpstr>
      <vt:lpstr>Planning an Imaginary Setting Description</vt:lpstr>
      <vt:lpstr>Planning an Imaginary Setting Description</vt:lpstr>
      <vt:lpstr>Planning an Imaginary Setting Description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Heald</dc:creator>
  <cp:lastModifiedBy>Headteacher Grewelthorpe and Fountains CofE Primary Schools</cp:lastModifiedBy>
  <cp:revision>31</cp:revision>
  <dcterms:created xsi:type="dcterms:W3CDTF">2020-05-01T10:11:34Z</dcterms:created>
  <dcterms:modified xsi:type="dcterms:W3CDTF">2021-11-15T16:10:29Z</dcterms:modified>
</cp:coreProperties>
</file>