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13"/>
  </p:notesMasterIdLst>
  <p:sldIdLst>
    <p:sldId id="294" r:id="rId5"/>
    <p:sldId id="295" r:id="rId6"/>
    <p:sldId id="297" r:id="rId7"/>
    <p:sldId id="298" r:id="rId8"/>
    <p:sldId id="291" r:id="rId9"/>
    <p:sldId id="292" r:id="rId10"/>
    <p:sldId id="293" r:id="rId11"/>
    <p:sldId id="300" r:id="rId12"/>
  </p:sldIdLst>
  <p:sldSz cx="11879263" cy="684053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88E8"/>
    <a:srgbClr val="963A8B"/>
    <a:srgbClr val="FAA4EE"/>
    <a:srgbClr val="FBB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DB4CD4-FC6E-4DE8-8EF2-0C750C4EC98B}">
  <a:tblStyle styleId="{82DB4CD4-FC6E-4DE8-8EF2-0C750C4EC98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5"/>
    <p:restoredTop sz="94559"/>
  </p:normalViewPr>
  <p:slideViewPr>
    <p:cSldViewPr snapToGrid="0" snapToObjects="1">
      <p:cViewPr varScale="1">
        <p:scale>
          <a:sx n="86" d="100"/>
          <a:sy n="86" d="100"/>
        </p:scale>
        <p:origin x="9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678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555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04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450850" y="685800"/>
            <a:ext cx="595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65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2964457" y="2875061"/>
            <a:ext cx="5950154" cy="1090416"/>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DCB9E3"/>
              </a:buClr>
              <a:buSzPts val="2400"/>
              <a:buChar char="❄"/>
              <a:defRPr sz="2400" i="1">
                <a:solidFill>
                  <a:srgbClr val="DCB9E3"/>
                </a:solidFill>
              </a:defRPr>
            </a:lvl1pPr>
            <a:lvl2pPr marL="914400" lvl="1" indent="-381000" algn="ctr" rtl="0">
              <a:spcBef>
                <a:spcPts val="0"/>
              </a:spcBef>
              <a:spcAft>
                <a:spcPts val="0"/>
              </a:spcAft>
              <a:buClr>
                <a:srgbClr val="DCB9E3"/>
              </a:buClr>
              <a:buSzPts val="2400"/>
              <a:buChar char="★"/>
              <a:defRPr sz="2400" i="1">
                <a:solidFill>
                  <a:srgbClr val="DCB9E3"/>
                </a:solidFill>
              </a:defRPr>
            </a:lvl2pPr>
            <a:lvl3pPr marL="1371600" lvl="2" indent="-381000" algn="ctr" rtl="0">
              <a:spcBef>
                <a:spcPts val="0"/>
              </a:spcBef>
              <a:spcAft>
                <a:spcPts val="0"/>
              </a:spcAft>
              <a:buClr>
                <a:srgbClr val="DCB9E3"/>
              </a:buClr>
              <a:buSzPts val="2400"/>
              <a:buChar char="■"/>
              <a:defRPr sz="2400" i="1">
                <a:solidFill>
                  <a:srgbClr val="DCB9E3"/>
                </a:solidFill>
              </a:defRPr>
            </a:lvl3pPr>
            <a:lvl4pPr marL="1828800" lvl="3" indent="-381000" algn="ctr" rtl="0">
              <a:spcBef>
                <a:spcPts val="0"/>
              </a:spcBef>
              <a:spcAft>
                <a:spcPts val="0"/>
              </a:spcAft>
              <a:buClr>
                <a:srgbClr val="DCB9E3"/>
              </a:buClr>
              <a:buSzPts val="2400"/>
              <a:buChar char="●"/>
              <a:defRPr sz="2400" i="1">
                <a:solidFill>
                  <a:srgbClr val="DCB9E3"/>
                </a:solidFill>
              </a:defRPr>
            </a:lvl4pPr>
            <a:lvl5pPr marL="2286000" lvl="4" indent="-381000" algn="ctr" rtl="0">
              <a:spcBef>
                <a:spcPts val="0"/>
              </a:spcBef>
              <a:spcAft>
                <a:spcPts val="0"/>
              </a:spcAft>
              <a:buClr>
                <a:srgbClr val="DCB9E3"/>
              </a:buClr>
              <a:buSzPts val="2400"/>
              <a:buChar char="○"/>
              <a:defRPr sz="2400" i="1">
                <a:solidFill>
                  <a:srgbClr val="DCB9E3"/>
                </a:solidFill>
              </a:defRPr>
            </a:lvl5pPr>
            <a:lvl6pPr marL="2743200" lvl="5" indent="-381000" algn="ctr" rtl="0">
              <a:spcBef>
                <a:spcPts val="0"/>
              </a:spcBef>
              <a:spcAft>
                <a:spcPts val="0"/>
              </a:spcAft>
              <a:buClr>
                <a:srgbClr val="DCB9E3"/>
              </a:buClr>
              <a:buSzPts val="2400"/>
              <a:buChar char="■"/>
              <a:defRPr sz="2400" i="1">
                <a:solidFill>
                  <a:srgbClr val="DCB9E3"/>
                </a:solidFill>
              </a:defRPr>
            </a:lvl6pPr>
            <a:lvl7pPr marL="3200400" lvl="6" indent="-381000" algn="ctr" rtl="0">
              <a:spcBef>
                <a:spcPts val="0"/>
              </a:spcBef>
              <a:spcAft>
                <a:spcPts val="0"/>
              </a:spcAft>
              <a:buClr>
                <a:srgbClr val="DCB9E3"/>
              </a:buClr>
              <a:buSzPts val="2400"/>
              <a:buChar char="●"/>
              <a:defRPr sz="2400" i="1">
                <a:solidFill>
                  <a:srgbClr val="DCB9E3"/>
                </a:solidFill>
              </a:defRPr>
            </a:lvl7pPr>
            <a:lvl8pPr marL="3657600" lvl="7" indent="-381000" algn="ctr" rtl="0">
              <a:spcBef>
                <a:spcPts val="0"/>
              </a:spcBef>
              <a:spcAft>
                <a:spcPts val="0"/>
              </a:spcAft>
              <a:buClr>
                <a:srgbClr val="DCB9E3"/>
              </a:buClr>
              <a:buSzPts val="2400"/>
              <a:buChar char="○"/>
              <a:defRPr sz="2400" i="1">
                <a:solidFill>
                  <a:srgbClr val="DCB9E3"/>
                </a:solidFill>
              </a:defRPr>
            </a:lvl8pPr>
            <a:lvl9pPr marL="4114800" lvl="8" indent="-381000" algn="ctr">
              <a:spcBef>
                <a:spcPts val="0"/>
              </a:spcBef>
              <a:spcAft>
                <a:spcPts val="0"/>
              </a:spcAft>
              <a:buClr>
                <a:srgbClr val="DCB9E3"/>
              </a:buClr>
              <a:buSzPts val="2400"/>
              <a:buChar char="■"/>
              <a:defRPr sz="2400" i="1">
                <a:solidFill>
                  <a:srgbClr val="DCB9E3"/>
                </a:solidFill>
              </a:defRPr>
            </a:lvl9pPr>
          </a:lstStyle>
          <a:p>
            <a:endParaRPr/>
          </a:p>
        </p:txBody>
      </p:sp>
      <p:sp>
        <p:nvSpPr>
          <p:cNvPr id="99" name="Google Shape;99;p4"/>
          <p:cNvSpPr txBox="1">
            <a:spLocks noGrp="1"/>
          </p:cNvSpPr>
          <p:nvPr>
            <p:ph type="sldNum" idx="12"/>
          </p:nvPr>
        </p:nvSpPr>
        <p:spPr>
          <a:xfrm>
            <a:off x="5583215" y="6317009"/>
            <a:ext cx="712834" cy="523464"/>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583215" y="6317009"/>
            <a:ext cx="712834" cy="523464"/>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8000">
              <a:srgbClr val="F888E8"/>
            </a:gs>
            <a:gs pos="86000">
              <a:srgbClr val="963A8B"/>
            </a:gs>
          </a:gsLst>
          <a:lin ang="5400012"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0764" y="3681871"/>
            <a:ext cx="728034" cy="745297"/>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 name="Google Shape;7;p1"/>
          <p:cNvSpPr/>
          <p:nvPr/>
        </p:nvSpPr>
        <p:spPr>
          <a:xfrm>
            <a:off x="503089" y="2627792"/>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 name="Google Shape;8;p1"/>
          <p:cNvSpPr/>
          <p:nvPr/>
        </p:nvSpPr>
        <p:spPr>
          <a:xfrm>
            <a:off x="1274708" y="-453177"/>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9" name="Google Shape;9;p1"/>
          <p:cNvSpPr/>
          <p:nvPr/>
        </p:nvSpPr>
        <p:spPr>
          <a:xfrm>
            <a:off x="-67945" y="4407216"/>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0" name="Google Shape;10;p1"/>
          <p:cNvSpPr/>
          <p:nvPr/>
        </p:nvSpPr>
        <p:spPr>
          <a:xfrm>
            <a:off x="3724482" y="5732184"/>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1" name="Google Shape;11;p1"/>
          <p:cNvSpPr/>
          <p:nvPr/>
        </p:nvSpPr>
        <p:spPr>
          <a:xfrm>
            <a:off x="7818469" y="5492346"/>
            <a:ext cx="2686865" cy="2750579"/>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2" name="Google Shape;12;p1"/>
          <p:cNvSpPr/>
          <p:nvPr/>
        </p:nvSpPr>
        <p:spPr>
          <a:xfrm>
            <a:off x="10808973" y="3232282"/>
            <a:ext cx="2611645" cy="267357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3" name="Google Shape;13;p1"/>
          <p:cNvSpPr/>
          <p:nvPr/>
        </p:nvSpPr>
        <p:spPr>
          <a:xfrm>
            <a:off x="9708803" y="4569668"/>
            <a:ext cx="871068" cy="891724"/>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4" name="Google Shape;14;p1"/>
          <p:cNvSpPr/>
          <p:nvPr/>
        </p:nvSpPr>
        <p:spPr>
          <a:xfrm>
            <a:off x="9601040" y="-94425"/>
            <a:ext cx="2481472" cy="2540315"/>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5" name="Google Shape;15;p1"/>
          <p:cNvSpPr/>
          <p:nvPr/>
        </p:nvSpPr>
        <p:spPr>
          <a:xfrm>
            <a:off x="694743" y="-433919"/>
            <a:ext cx="728034" cy="74529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34"/>
              <a:t> </a:t>
            </a:r>
            <a:endParaRPr sz="1834"/>
          </a:p>
        </p:txBody>
      </p:sp>
      <p:sp>
        <p:nvSpPr>
          <p:cNvPr id="16" name="Google Shape;16;p1"/>
          <p:cNvSpPr/>
          <p:nvPr/>
        </p:nvSpPr>
        <p:spPr>
          <a:xfrm>
            <a:off x="6519467" y="-1232055"/>
            <a:ext cx="1849704" cy="189356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7" name="Google Shape;17;p1"/>
          <p:cNvSpPr/>
          <p:nvPr/>
        </p:nvSpPr>
        <p:spPr>
          <a:xfrm>
            <a:off x="6376627" y="195002"/>
            <a:ext cx="871068" cy="89172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8" name="Google Shape;18;p1"/>
          <p:cNvSpPr/>
          <p:nvPr/>
        </p:nvSpPr>
        <p:spPr>
          <a:xfrm>
            <a:off x="526507" y="868547"/>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19" name="Google Shape;19;p1"/>
          <p:cNvSpPr/>
          <p:nvPr/>
        </p:nvSpPr>
        <p:spPr>
          <a:xfrm>
            <a:off x="948791" y="3574747"/>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0" name="Google Shape;20;p1"/>
          <p:cNvSpPr/>
          <p:nvPr/>
        </p:nvSpPr>
        <p:spPr>
          <a:xfrm>
            <a:off x="3059066" y="6114525"/>
            <a:ext cx="1196890" cy="1225272"/>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1" name="Google Shape;21;p1"/>
          <p:cNvSpPr/>
          <p:nvPr/>
        </p:nvSpPr>
        <p:spPr>
          <a:xfrm>
            <a:off x="7055521" y="5839227"/>
            <a:ext cx="1734341" cy="1775867"/>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2" name="Google Shape;22;p1"/>
          <p:cNvSpPr/>
          <p:nvPr/>
        </p:nvSpPr>
        <p:spPr>
          <a:xfrm>
            <a:off x="10505204" y="2866915"/>
            <a:ext cx="1670034" cy="1709636"/>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3" name="Google Shape;23;p1"/>
          <p:cNvSpPr/>
          <p:nvPr/>
        </p:nvSpPr>
        <p:spPr>
          <a:xfrm>
            <a:off x="11318201" y="1484643"/>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4" name="Google Shape;24;p1"/>
          <p:cNvSpPr/>
          <p:nvPr/>
        </p:nvSpPr>
        <p:spPr>
          <a:xfrm>
            <a:off x="8703600" y="174622"/>
            <a:ext cx="1460354" cy="1494984"/>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5" name="Google Shape;25;p1"/>
          <p:cNvSpPr/>
          <p:nvPr/>
        </p:nvSpPr>
        <p:spPr>
          <a:xfrm>
            <a:off x="-32" y="0"/>
            <a:ext cx="11879263" cy="6840538"/>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36508" y="230811"/>
            <a:ext cx="11274192" cy="6351320"/>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sp>
        <p:nvSpPr>
          <p:cNvPr id="58" name="Google Shape;58;p1"/>
          <p:cNvSpPr txBox="1">
            <a:spLocks noGrp="1"/>
          </p:cNvSpPr>
          <p:nvPr>
            <p:ph type="title"/>
          </p:nvPr>
        </p:nvSpPr>
        <p:spPr>
          <a:xfrm>
            <a:off x="2413414" y="714576"/>
            <a:ext cx="7052338" cy="602462"/>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13512" y="2008373"/>
            <a:ext cx="7052338" cy="318467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59576" y="754685"/>
            <a:ext cx="11313531" cy="5768678"/>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grpSp>
      <p:pic>
        <p:nvPicPr>
          <p:cNvPr id="73" name="Google Shape;73;p1"/>
          <p:cNvPicPr preferRelativeResize="0"/>
          <p:nvPr/>
        </p:nvPicPr>
        <p:blipFill>
          <a:blip r:embed="rId4">
            <a:alphaModFix amt="20000"/>
          </a:blip>
          <a:stretch>
            <a:fillRect/>
          </a:stretch>
        </p:blipFill>
        <p:spPr>
          <a:xfrm>
            <a:off x="1034142" y="134025"/>
            <a:ext cx="871003" cy="1013679"/>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59566" y="6254933"/>
            <a:ext cx="662103" cy="770566"/>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674668" y="1536346"/>
            <a:ext cx="727904" cy="847137"/>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205598" y="5039669"/>
            <a:ext cx="807605" cy="939901"/>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68892" y="3169001"/>
            <a:ext cx="662103" cy="768361"/>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529906" y="-94420"/>
            <a:ext cx="363497" cy="421823"/>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135432" y="6254936"/>
            <a:ext cx="596854" cy="692599"/>
          </a:xfrm>
          <a:prstGeom prst="rect">
            <a:avLst/>
          </a:prstGeom>
          <a:noFill/>
          <a:ln>
            <a:noFill/>
          </a:ln>
        </p:spPr>
      </p:pic>
      <p:sp>
        <p:nvSpPr>
          <p:cNvPr id="80" name="Google Shape;80;p1"/>
          <p:cNvSpPr/>
          <p:nvPr/>
        </p:nvSpPr>
        <p:spPr>
          <a:xfrm>
            <a:off x="4459108" y="-555216"/>
            <a:ext cx="807540" cy="82669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34"/>
          </a:p>
        </p:txBody>
      </p:sp>
      <p:sp>
        <p:nvSpPr>
          <p:cNvPr id="81" name="Google Shape;81;p1"/>
          <p:cNvSpPr txBox="1">
            <a:spLocks noGrp="1"/>
          </p:cNvSpPr>
          <p:nvPr>
            <p:ph type="sldNum" idx="12"/>
          </p:nvPr>
        </p:nvSpPr>
        <p:spPr>
          <a:xfrm>
            <a:off x="5583215" y="6317009"/>
            <a:ext cx="712834" cy="523464"/>
          </a:xfrm>
          <a:prstGeom prst="rect">
            <a:avLst/>
          </a:prstGeom>
          <a:noFill/>
          <a:ln>
            <a:noFill/>
          </a:ln>
        </p:spPr>
        <p:txBody>
          <a:bodyPr spcFirstLastPara="1" wrap="square" lIns="91425" tIns="91425" rIns="91425" bIns="91425" anchor="t" anchorCtr="0">
            <a:noAutofit/>
          </a:bodyPr>
          <a:lstStyle>
            <a:lvl1pPr lvl="0" algn="ctr">
              <a:buNone/>
              <a:defRPr sz="1300">
                <a:solidFill>
                  <a:schemeClr val="accent1"/>
                </a:solidFill>
                <a:latin typeface="Playfair Display"/>
                <a:ea typeface="Playfair Display"/>
                <a:cs typeface="Playfair Display"/>
                <a:sym typeface="Playfair Display"/>
              </a:defRPr>
            </a:lvl1pPr>
            <a:lvl2pPr lvl="1" algn="ctr">
              <a:buNone/>
              <a:defRPr sz="1300">
                <a:solidFill>
                  <a:schemeClr val="accent1"/>
                </a:solidFill>
                <a:latin typeface="Playfair Display"/>
                <a:ea typeface="Playfair Display"/>
                <a:cs typeface="Playfair Display"/>
                <a:sym typeface="Playfair Display"/>
              </a:defRPr>
            </a:lvl2pPr>
            <a:lvl3pPr lvl="2" algn="ctr">
              <a:buNone/>
              <a:defRPr sz="1300">
                <a:solidFill>
                  <a:schemeClr val="accent1"/>
                </a:solidFill>
                <a:latin typeface="Playfair Display"/>
                <a:ea typeface="Playfair Display"/>
                <a:cs typeface="Playfair Display"/>
                <a:sym typeface="Playfair Display"/>
              </a:defRPr>
            </a:lvl3pPr>
            <a:lvl4pPr lvl="3" algn="ctr">
              <a:buNone/>
              <a:defRPr sz="1300">
                <a:solidFill>
                  <a:schemeClr val="accent1"/>
                </a:solidFill>
                <a:latin typeface="Playfair Display"/>
                <a:ea typeface="Playfair Display"/>
                <a:cs typeface="Playfair Display"/>
                <a:sym typeface="Playfair Display"/>
              </a:defRPr>
            </a:lvl4pPr>
            <a:lvl5pPr lvl="4" algn="ctr">
              <a:buNone/>
              <a:defRPr sz="1300">
                <a:solidFill>
                  <a:schemeClr val="accent1"/>
                </a:solidFill>
                <a:latin typeface="Playfair Display"/>
                <a:ea typeface="Playfair Display"/>
                <a:cs typeface="Playfair Display"/>
                <a:sym typeface="Playfair Display"/>
              </a:defRPr>
            </a:lvl5pPr>
            <a:lvl6pPr lvl="5" algn="ctr">
              <a:buNone/>
              <a:defRPr sz="1300">
                <a:solidFill>
                  <a:schemeClr val="accent1"/>
                </a:solidFill>
                <a:latin typeface="Playfair Display"/>
                <a:ea typeface="Playfair Display"/>
                <a:cs typeface="Playfair Display"/>
                <a:sym typeface="Playfair Display"/>
              </a:defRPr>
            </a:lvl6pPr>
            <a:lvl7pPr lvl="6" algn="ctr">
              <a:buNone/>
              <a:defRPr sz="1300">
                <a:solidFill>
                  <a:schemeClr val="accent1"/>
                </a:solidFill>
                <a:latin typeface="Playfair Display"/>
                <a:ea typeface="Playfair Display"/>
                <a:cs typeface="Playfair Display"/>
                <a:sym typeface="Playfair Display"/>
              </a:defRPr>
            </a:lvl7pPr>
            <a:lvl8pPr lvl="7" algn="ctr">
              <a:buNone/>
              <a:defRPr sz="1300">
                <a:solidFill>
                  <a:schemeClr val="accent1"/>
                </a:solidFill>
                <a:latin typeface="Playfair Display"/>
                <a:ea typeface="Playfair Display"/>
                <a:cs typeface="Playfair Display"/>
                <a:sym typeface="Playfair Display"/>
              </a:defRPr>
            </a:lvl8pPr>
            <a:lvl9pPr lvl="8" algn="ctr">
              <a:buNone/>
              <a:defRPr sz="1300">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NABKLowMM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mailto:janet.tringham@leeds.anglican.org" TargetMode="External"/><Relationship Id="rId3" Type="http://schemas.openxmlformats.org/officeDocument/2006/relationships/image" Target="../media/image3.jpeg"/><Relationship Id="rId7" Type="http://schemas.openxmlformats.org/officeDocument/2006/relationships/hyperlink" Target="mailto:darren.dudman@leeds.anglican.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simon.sloan@leeds.anglican.org" TargetMode="External"/><Relationship Id="rId5" Type="http://schemas.openxmlformats.org/officeDocument/2006/relationships/hyperlink" Target="mailto:simone.bennett@leeds.anglican.org" TargetMode="External"/><Relationship Id="rId10" Type="http://schemas.openxmlformats.org/officeDocument/2006/relationships/hyperlink" Target="mailto:rupert.madeley@leeds.anglican.org" TargetMode="External"/><Relationship Id="rId4" Type="http://schemas.openxmlformats.org/officeDocument/2006/relationships/image" Target="../media/image12.png"/><Relationship Id="rId9" Type="http://schemas.openxmlformats.org/officeDocument/2006/relationships/hyperlink" Target="mailto:lee.talbot@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6638" y="2015467"/>
            <a:ext cx="4083747" cy="707886"/>
          </a:xfrm>
          <a:prstGeom prst="rect">
            <a:avLst/>
          </a:prstGeom>
          <a:noFill/>
        </p:spPr>
        <p:txBody>
          <a:bodyPr wrap="none" rtlCol="0">
            <a:spAutoFit/>
          </a:bodyPr>
          <a:lstStyle/>
          <a:p>
            <a:r>
              <a:rPr lang="en-GB" sz="4000" dirty="0">
                <a:solidFill>
                  <a:schemeClr val="bg1"/>
                </a:solidFill>
                <a:latin typeface="Bodoni MT Black" panose="02070A03080606020203" pitchFamily="18" charset="0"/>
              </a:rPr>
              <a:t>Advent – Day 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22169"/>
            <a:ext cx="11879263" cy="7462707"/>
          </a:xfrm>
          <a:prstGeom prst="rect">
            <a:avLst/>
          </a:prstGeom>
        </p:spPr>
      </p:pic>
      <p:sp>
        <p:nvSpPr>
          <p:cNvPr id="7" name="Rectangle 6"/>
          <p:cNvSpPr/>
          <p:nvPr/>
        </p:nvSpPr>
        <p:spPr>
          <a:xfrm>
            <a:off x="557232" y="1146786"/>
            <a:ext cx="10989500"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Resting</a:t>
            </a:r>
          </a:p>
        </p:txBody>
      </p:sp>
    </p:spTree>
    <p:extLst>
      <p:ext uri="{BB962C8B-B14F-4D97-AF65-F5344CB8AC3E}">
        <p14:creationId xmlns:p14="http://schemas.microsoft.com/office/powerpoint/2010/main" val="175228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2;p11"/>
          <p:cNvSpPr txBox="1">
            <a:spLocks/>
          </p:cNvSpPr>
          <p:nvPr/>
        </p:nvSpPr>
        <p:spPr>
          <a:xfrm>
            <a:off x="1046875" y="717647"/>
            <a:ext cx="9639598" cy="879633"/>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4400" b="1" dirty="0">
                <a:solidFill>
                  <a:schemeClr val="bg1"/>
                </a:solidFill>
                <a:latin typeface="Calibri" panose="020F0502020204030204" pitchFamily="34" charset="0"/>
                <a:ea typeface="Palatino" pitchFamily="2" charset="77"/>
                <a:cs typeface="Calibri" panose="020F0502020204030204" pitchFamily="34" charset="0"/>
              </a:rPr>
              <a:t>How often do you stop and do nothing?</a:t>
            </a:r>
          </a:p>
        </p:txBody>
      </p:sp>
      <p:sp>
        <p:nvSpPr>
          <p:cNvPr id="5" name="Rectangle 4"/>
          <p:cNvSpPr/>
          <p:nvPr/>
        </p:nvSpPr>
        <p:spPr>
          <a:xfrm>
            <a:off x="1046875" y="2233015"/>
            <a:ext cx="9132628" cy="769441"/>
          </a:xfrm>
          <a:prstGeom prst="rect">
            <a:avLst/>
          </a:prstGeom>
        </p:spPr>
        <p:txBody>
          <a:bodyPr wrap="none">
            <a:spAutoFit/>
          </a:bodyPr>
          <a:lstStyle/>
          <a:p>
            <a:r>
              <a:rPr lang="en-GB" sz="4400" b="1" dirty="0">
                <a:solidFill>
                  <a:schemeClr val="bg1"/>
                </a:solidFill>
                <a:latin typeface="Calibri" panose="020F0502020204030204" pitchFamily="34" charset="0"/>
                <a:ea typeface="Palatino" pitchFamily="2" charset="77"/>
                <a:cs typeface="Calibri" panose="020F0502020204030204" pitchFamily="34" charset="0"/>
              </a:rPr>
              <a:t>How often do you stay still and silent?</a:t>
            </a:r>
          </a:p>
        </p:txBody>
      </p:sp>
      <p:sp>
        <p:nvSpPr>
          <p:cNvPr id="2" name="Rectangle 1"/>
          <p:cNvSpPr/>
          <p:nvPr/>
        </p:nvSpPr>
        <p:spPr>
          <a:xfrm>
            <a:off x="1046875" y="4623109"/>
            <a:ext cx="9389212" cy="1077218"/>
          </a:xfrm>
          <a:prstGeom prst="rect">
            <a:avLst/>
          </a:prstGeom>
        </p:spPr>
        <p:txBody>
          <a:bodyPr wrap="square">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Sit comfortably and watch this next video or close your eyes and listen to the sounds.</a:t>
            </a: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29293422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BKLowMMcY"/>
          <p:cNvPicPr>
            <a:picLocks noRot="1" noChangeAspect="1"/>
          </p:cNvPicPr>
          <p:nvPr>
            <a:videoFile r:link="rId1"/>
          </p:nvPr>
        </p:nvPicPr>
        <p:blipFill>
          <a:blip r:embed="rId3"/>
          <a:stretch>
            <a:fillRect/>
          </a:stretch>
        </p:blipFill>
        <p:spPr>
          <a:xfrm>
            <a:off x="342900" y="295275"/>
            <a:ext cx="11245977" cy="6325862"/>
          </a:xfrm>
          <a:prstGeom prst="rect">
            <a:avLst/>
          </a:prstGeom>
        </p:spPr>
      </p:pic>
    </p:spTree>
    <p:extLst>
      <p:ext uri="{BB962C8B-B14F-4D97-AF65-F5344CB8AC3E}">
        <p14:creationId xmlns:p14="http://schemas.microsoft.com/office/powerpoint/2010/main" val="3008203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381" y="699379"/>
            <a:ext cx="6479849" cy="584775"/>
          </a:xfrm>
          <a:prstGeom prst="rect">
            <a:avLst/>
          </a:prstGeom>
        </p:spPr>
        <p:txBody>
          <a:bodyPr wrap="square">
            <a:spAutoFit/>
          </a:bodyPr>
          <a:lstStyle/>
          <a:p>
            <a:r>
              <a:rPr lang="en-GB" sz="3200" b="1" dirty="0">
                <a:solidFill>
                  <a:schemeClr val="bg1"/>
                </a:solidFill>
                <a:latin typeface="Calibri" panose="020F0502020204030204" pitchFamily="34" charset="0"/>
                <a:ea typeface="Palatino" pitchFamily="2" charset="77"/>
                <a:cs typeface="Calibri" panose="020F0502020204030204" pitchFamily="34" charset="0"/>
              </a:rPr>
              <a:t>How did that make you feel?</a:t>
            </a:r>
          </a:p>
        </p:txBody>
      </p:sp>
      <p:sp>
        <p:nvSpPr>
          <p:cNvPr id="5" name="Rectangle 4"/>
          <p:cNvSpPr/>
          <p:nvPr/>
        </p:nvSpPr>
        <p:spPr>
          <a:xfrm>
            <a:off x="492530" y="2806368"/>
            <a:ext cx="6040253" cy="1077218"/>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Where would you go to rest if you could?</a:t>
            </a:r>
          </a:p>
        </p:txBody>
      </p:sp>
      <p:sp>
        <p:nvSpPr>
          <p:cNvPr id="6" name="Rectangle 5"/>
          <p:cNvSpPr/>
          <p:nvPr/>
        </p:nvSpPr>
        <p:spPr>
          <a:xfrm>
            <a:off x="492530" y="4218457"/>
            <a:ext cx="6218125" cy="1077218"/>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Do you think that resting is important?</a:t>
            </a:r>
          </a:p>
        </p:txBody>
      </p:sp>
      <p:pic>
        <p:nvPicPr>
          <p:cNvPr id="7" name="Picture 4">
            <a:extLst>
              <a:ext uri="{FF2B5EF4-FFF2-40B4-BE49-F238E27FC236}">
                <a16:creationId xmlns:a16="http://schemas.microsoft.com/office/drawing/2014/main" id="{E2BDD3CF-BB8C-5A46-B555-49DB7E14F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64" t="12563" r="22077"/>
          <a:stretch/>
        </p:blipFill>
        <p:spPr bwMode="auto">
          <a:xfrm>
            <a:off x="9156828" y="222846"/>
            <a:ext cx="2341142" cy="258352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BF46A6B-B377-114C-B391-0D6B763072E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73818" y="3016747"/>
            <a:ext cx="2632052" cy="174970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7ED3956F-C79A-754A-9E39-C11E830BE1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6894095" y="4878253"/>
            <a:ext cx="2521998" cy="1753035"/>
          </a:xfrm>
          <a:prstGeom prst="rect">
            <a:avLst/>
          </a:prstGeom>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3381" y="5401673"/>
            <a:ext cx="6040253" cy="1077218"/>
          </a:xfrm>
          <a:prstGeom prst="rect">
            <a:avLst/>
          </a:prstGeom>
        </p:spPr>
        <p:txBody>
          <a:bodyPr wrap="square">
            <a:spAutoFit/>
          </a:bodyPr>
          <a:lstStyle/>
          <a:p>
            <a:r>
              <a:rPr lang="en-US" sz="3200" b="1" dirty="0">
                <a:solidFill>
                  <a:schemeClr val="bg1"/>
                </a:solidFill>
                <a:latin typeface="Calibri" panose="020F0502020204030204" pitchFamily="34" charset="0"/>
                <a:cs typeface="Calibri" panose="020F0502020204030204" pitchFamily="34" charset="0"/>
              </a:rPr>
              <a:t>Is being still and quiet the only way to rest?</a:t>
            </a:r>
          </a:p>
        </p:txBody>
      </p:sp>
      <p:sp>
        <p:nvSpPr>
          <p:cNvPr id="3" name="Rectangle 2"/>
          <p:cNvSpPr/>
          <p:nvPr/>
        </p:nvSpPr>
        <p:spPr>
          <a:xfrm>
            <a:off x="492530" y="1394279"/>
            <a:ext cx="6753096" cy="1077218"/>
          </a:xfrm>
          <a:prstGeom prst="rect">
            <a:avLst/>
          </a:prstGeom>
        </p:spPr>
        <p:txBody>
          <a:bodyPr wrap="square">
            <a:spAutoFit/>
          </a:bodyPr>
          <a:lstStyle/>
          <a:p>
            <a:r>
              <a:rPr lang="en-GB" sz="3200" b="1" dirty="0">
                <a:solidFill>
                  <a:schemeClr val="bg1"/>
                </a:solidFill>
                <a:latin typeface="Calibri" panose="020F0502020204030204" pitchFamily="34" charset="0"/>
                <a:ea typeface="Palatino" pitchFamily="2" charset="77"/>
                <a:cs typeface="Calibri" panose="020F0502020204030204" pitchFamily="34" charset="0"/>
              </a:rPr>
              <a:t>Was it easy being still and calm for two minutes?</a:t>
            </a:r>
          </a:p>
        </p:txBody>
      </p:sp>
      <p:pic>
        <p:nvPicPr>
          <p:cNvPr id="4" name="Picture 3"/>
          <p:cNvPicPr>
            <a:picLocks noChangeAspect="1"/>
          </p:cNvPicPr>
          <p:nvPr/>
        </p:nvPicPr>
        <p:blipFill rotWithShape="1">
          <a:blip r:embed="rId5"/>
          <a:srcRect l="25481"/>
          <a:stretch/>
        </p:blipFill>
        <p:spPr>
          <a:xfrm>
            <a:off x="9855285" y="4878252"/>
            <a:ext cx="1642685" cy="1763975"/>
          </a:xfrm>
          <a:prstGeom prst="rect">
            <a:avLst/>
          </a:prstGeom>
          <a:effectLst/>
        </p:spPr>
      </p:pic>
      <p:pic>
        <p:nvPicPr>
          <p:cNvPr id="12" name="Picture 11"/>
          <p:cNvPicPr>
            <a:picLocks noChangeAspect="1"/>
          </p:cNvPicPr>
          <p:nvPr/>
        </p:nvPicPr>
        <p:blipFill>
          <a:blip r:embed="rId6"/>
          <a:stretch>
            <a:fillRect/>
          </a:stretch>
        </p:blipFill>
        <p:spPr>
          <a:xfrm>
            <a:off x="6894095" y="3130823"/>
            <a:ext cx="1801852" cy="1519472"/>
          </a:xfrm>
          <a:prstGeom prst="rect">
            <a:avLst/>
          </a:prstGeom>
          <a:effectLst/>
        </p:spPr>
      </p:pic>
      <p:pic>
        <p:nvPicPr>
          <p:cNvPr id="13" name="Picture 12"/>
          <p:cNvPicPr>
            <a:picLocks noChangeAspect="1"/>
          </p:cNvPicPr>
          <p:nvPr/>
        </p:nvPicPr>
        <p:blipFill>
          <a:blip r:embed="rId7"/>
          <a:stretch>
            <a:fillRect/>
          </a:stretch>
        </p:blipFill>
        <p:spPr>
          <a:xfrm>
            <a:off x="6894095" y="223613"/>
            <a:ext cx="2119568" cy="2738650"/>
          </a:xfrm>
          <a:prstGeom prst="rect">
            <a:avLst/>
          </a:prstGeom>
        </p:spPr>
      </p:pic>
    </p:spTree>
    <p:extLst>
      <p:ext uri="{BB962C8B-B14F-4D97-AF65-F5344CB8AC3E}">
        <p14:creationId xmlns:p14="http://schemas.microsoft.com/office/powerpoint/2010/main" val="34112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1"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793368" y="3099611"/>
            <a:ext cx="9865396" cy="3067558"/>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800" dirty="0">
                <a:solidFill>
                  <a:schemeClr val="bg1"/>
                </a:solidFill>
                <a:latin typeface="Calibri" panose="020F0502020204030204" pitchFamily="34" charset="0"/>
                <a:ea typeface="Palatino" pitchFamily="2" charset="77"/>
                <a:cs typeface="Calibri" panose="020F0502020204030204" pitchFamily="34" charset="0"/>
              </a:rPr>
              <a:t>If we read about the life of Jesus, we see the many amazing things he did. But the Bible also tells us that Jesus needed time to be alone. Jesus knew it was important to get away from the crowds, to be by himself and with God. That is one way he took care of himself. </a:t>
            </a:r>
          </a:p>
          <a:p>
            <a:endParaRPr lang="en-GB" sz="2800" dirty="0">
              <a:solidFill>
                <a:schemeClr val="bg1"/>
              </a:solidFill>
              <a:latin typeface="Calibri" panose="020F0502020204030204" pitchFamily="34" charset="0"/>
              <a:ea typeface="Palatino" pitchFamily="2" charset="77"/>
              <a:cs typeface="Calibri" panose="020F0502020204030204" pitchFamily="34" charset="0"/>
            </a:endParaRPr>
          </a:p>
          <a:p>
            <a:r>
              <a:rPr lang="en-GB" sz="2800" dirty="0">
                <a:solidFill>
                  <a:schemeClr val="bg1"/>
                </a:solidFill>
                <a:latin typeface="Calibri" panose="020F0502020204030204" pitchFamily="34" charset="0"/>
                <a:ea typeface="Palatino" pitchFamily="2" charset="77"/>
                <a:cs typeface="Calibri" panose="020F0502020204030204" pitchFamily="34" charset="0"/>
              </a:rPr>
              <a:t>Whether you are reading a book, going for a walk, or just lying on your bed and staring at the ceiling, if you are resting, you are taking care of yourself. </a:t>
            </a:r>
          </a:p>
          <a:p>
            <a:endParaRPr lang="en-GB" sz="2800" dirty="0">
              <a:solidFill>
                <a:schemeClr val="bg1"/>
              </a:solidFill>
              <a:latin typeface="Calibri" panose="020F0502020204030204" pitchFamily="34" charset="0"/>
              <a:ea typeface="Palatino" pitchFamily="2" charset="77"/>
              <a:cs typeface="Calibri" panose="020F0502020204030204" pitchFamily="34" charset="0"/>
            </a:endParaRPr>
          </a:p>
        </p:txBody>
      </p:sp>
      <p:sp>
        <p:nvSpPr>
          <p:cNvPr id="2" name="Rectangle 1"/>
          <p:cNvSpPr/>
          <p:nvPr/>
        </p:nvSpPr>
        <p:spPr>
          <a:xfrm>
            <a:off x="793368" y="716967"/>
            <a:ext cx="5012912" cy="646331"/>
          </a:xfrm>
          <a:prstGeom prst="rect">
            <a:avLst/>
          </a:prstGeom>
        </p:spPr>
        <p:txBody>
          <a:bodyPr wrap="none">
            <a:spAutoFit/>
          </a:bodyPr>
          <a:lstStyle/>
          <a:p>
            <a:pPr algn="ctr"/>
            <a:r>
              <a:rPr lang="en-GB" sz="3600" b="1" dirty="0">
                <a:solidFill>
                  <a:schemeClr val="bg2">
                    <a:lumMod val="60000"/>
                    <a:lumOff val="40000"/>
                  </a:schemeClr>
                </a:solidFill>
                <a:latin typeface="Calibri" panose="020F0502020204030204" pitchFamily="34" charset="0"/>
                <a:ea typeface="Palatino" pitchFamily="2" charset="77"/>
                <a:cs typeface="Calibri" panose="020F0502020204030204" pitchFamily="34" charset="0"/>
              </a:rPr>
              <a:t>A thought to take away…</a:t>
            </a: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152789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899509" y="2804663"/>
            <a:ext cx="9916497" cy="3236608"/>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400" dirty="0">
              <a:solidFill>
                <a:schemeClr val="accent6">
                  <a:lumMod val="60000"/>
                  <a:lumOff val="40000"/>
                </a:schemeClr>
              </a:solidFill>
              <a:latin typeface="Palatino" pitchFamily="2" charset="77"/>
              <a:ea typeface="Palatino" pitchFamily="2" charset="77"/>
            </a:endParaRPr>
          </a:p>
          <a:p>
            <a:pPr>
              <a:buClr>
                <a:schemeClr val="accent6">
                  <a:lumMod val="40000"/>
                  <a:lumOff val="60000"/>
                </a:schemeClr>
              </a:buClr>
            </a:pPr>
            <a:r>
              <a:rPr lang="en-GB" sz="3200" dirty="0">
                <a:solidFill>
                  <a:schemeClr val="bg1"/>
                </a:solidFill>
                <a:latin typeface="Calibri" panose="020F0502020204030204" pitchFamily="34" charset="0"/>
                <a:ea typeface="Palatino" pitchFamily="2" charset="77"/>
                <a:cs typeface="Calibri" panose="020F0502020204030204" pitchFamily="34" charset="0"/>
              </a:rPr>
              <a:t>Find a time and a place in your day where you can safely stop and rest. For two minutes stay still, quiet and listen carefully.</a:t>
            </a:r>
          </a:p>
          <a:p>
            <a:pPr marL="342900" indent="-342900">
              <a:buClr>
                <a:schemeClr val="accent6">
                  <a:lumMod val="40000"/>
                  <a:lumOff val="60000"/>
                </a:schemeClr>
              </a:buClr>
              <a:buFont typeface="Arial" panose="020B0604020202020204" pitchFamily="34" charset="0"/>
              <a:buChar char="•"/>
            </a:pPr>
            <a:endParaRPr lang="en-GB" sz="3200" dirty="0">
              <a:solidFill>
                <a:schemeClr val="bg1"/>
              </a:solidFill>
              <a:latin typeface="Calibri" panose="020F0502020204030204" pitchFamily="34" charset="0"/>
              <a:ea typeface="Palatino" pitchFamily="2" charset="77"/>
              <a:cs typeface="Calibri" panose="020F0502020204030204" pitchFamily="34" charset="0"/>
            </a:endParaRPr>
          </a:p>
          <a:p>
            <a:pPr>
              <a:buClr>
                <a:schemeClr val="accent6">
                  <a:lumMod val="40000"/>
                  <a:lumOff val="60000"/>
                </a:schemeClr>
              </a:buClr>
            </a:pPr>
            <a:r>
              <a:rPr lang="en-GB" sz="3200" dirty="0">
                <a:solidFill>
                  <a:schemeClr val="accent6">
                    <a:lumMod val="60000"/>
                    <a:lumOff val="40000"/>
                  </a:schemeClr>
                </a:solidFill>
                <a:latin typeface="Calibri" panose="020F0502020204030204" pitchFamily="34" charset="0"/>
                <a:ea typeface="Palatino" pitchFamily="2" charset="77"/>
                <a:cs typeface="Calibri" panose="020F0502020204030204" pitchFamily="34" charset="0"/>
              </a:rPr>
              <a:t>or</a:t>
            </a:r>
          </a:p>
          <a:p>
            <a:pPr marL="342900" indent="-342900">
              <a:buFont typeface="Arial" panose="020B0604020202020204" pitchFamily="34" charset="0"/>
              <a:buChar char="•"/>
            </a:pPr>
            <a:endParaRPr lang="en-GB" sz="3200" dirty="0">
              <a:solidFill>
                <a:schemeClr val="bg1"/>
              </a:solidFill>
              <a:latin typeface="Calibri" panose="020F0502020204030204" pitchFamily="34" charset="0"/>
              <a:ea typeface="Palatino" pitchFamily="2" charset="77"/>
              <a:cs typeface="Calibri" panose="020F0502020204030204" pitchFamily="34" charset="0"/>
            </a:endParaRPr>
          </a:p>
          <a:p>
            <a:pPr>
              <a:buClr>
                <a:schemeClr val="accent6">
                  <a:lumMod val="60000"/>
                  <a:lumOff val="40000"/>
                </a:schemeClr>
              </a:buClr>
            </a:pPr>
            <a:r>
              <a:rPr lang="en-GB" sz="3200" dirty="0">
                <a:solidFill>
                  <a:schemeClr val="bg1"/>
                </a:solidFill>
                <a:latin typeface="Calibri" panose="020F0502020204030204" pitchFamily="34" charset="0"/>
                <a:ea typeface="Palatino" pitchFamily="2" charset="77"/>
                <a:cs typeface="Calibri" panose="020F0502020204030204" pitchFamily="34" charset="0"/>
              </a:rPr>
              <a:t>Use instruments to compose some restful sounds. You might want to share your creation with someone. </a:t>
            </a:r>
          </a:p>
        </p:txBody>
      </p:sp>
      <p:sp>
        <p:nvSpPr>
          <p:cNvPr id="2" name="Rectangle 1"/>
          <p:cNvSpPr/>
          <p:nvPr/>
        </p:nvSpPr>
        <p:spPr>
          <a:xfrm>
            <a:off x="899509" y="610636"/>
            <a:ext cx="3643947" cy="646331"/>
          </a:xfrm>
          <a:prstGeom prst="rect">
            <a:avLst/>
          </a:prstGeom>
        </p:spPr>
        <p:txBody>
          <a:bodyPr wrap="none">
            <a:spAutoFit/>
          </a:bodyPr>
          <a:lstStyle/>
          <a:p>
            <a:pPr algn="ctr"/>
            <a:r>
              <a:rPr lang="en-GB" sz="3600" b="1" u="sng" dirty="0">
                <a:solidFill>
                  <a:schemeClr val="bg2">
                    <a:lumMod val="60000"/>
                    <a:lumOff val="40000"/>
                  </a:schemeClr>
                </a:solidFill>
                <a:latin typeface="Calibri" panose="020F0502020204030204" pitchFamily="34" charset="0"/>
                <a:ea typeface="Palatino" pitchFamily="2" charset="77"/>
                <a:cs typeface="Calibri" panose="020F0502020204030204" pitchFamily="34" charset="0"/>
              </a:rPr>
              <a:t>Today’s Challenge</a:t>
            </a:r>
          </a:p>
        </p:txBody>
      </p:sp>
      <p:sp>
        <p:nvSpPr>
          <p:cNvPr id="3" name="Rectangle 2"/>
          <p:cNvSpPr/>
          <p:nvPr/>
        </p:nvSpPr>
        <p:spPr>
          <a:xfrm>
            <a:off x="899509" y="1365319"/>
            <a:ext cx="9916497" cy="523220"/>
          </a:xfrm>
          <a:prstGeom prst="rect">
            <a:avLst/>
          </a:prstGeom>
        </p:spPr>
        <p:txBody>
          <a:bodyPr wrap="none">
            <a:spAutoFit/>
          </a:bodyPr>
          <a:lstStyle/>
          <a:p>
            <a:r>
              <a:rPr lang="en-GB" sz="2800" b="1" dirty="0">
                <a:solidFill>
                  <a:schemeClr val="bg2">
                    <a:lumMod val="60000"/>
                    <a:lumOff val="40000"/>
                  </a:schemeClr>
                </a:solidFill>
                <a:latin typeface="Calibri" panose="020F0502020204030204" pitchFamily="34" charset="0"/>
                <a:cs typeface="Calibri" panose="020F0502020204030204" pitchFamily="34" charset="0"/>
              </a:rPr>
              <a:t>If you would like to join in with today’s challenge, why don’t you:</a:t>
            </a: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267348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6" name="Google Shape;152;p11">
            <a:extLst>
              <a:ext uri="{FF2B5EF4-FFF2-40B4-BE49-F238E27FC236}">
                <a16:creationId xmlns:a16="http://schemas.microsoft.com/office/drawing/2014/main" id="{149B7372-F09D-0646-9946-43B4BD520AB8}"/>
              </a:ext>
            </a:extLst>
          </p:cNvPr>
          <p:cNvSpPr txBox="1">
            <a:spLocks/>
          </p:cNvSpPr>
          <p:nvPr/>
        </p:nvSpPr>
        <p:spPr>
          <a:xfrm>
            <a:off x="2706681" y="3726133"/>
            <a:ext cx="6465900" cy="161730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GB" sz="2400" dirty="0">
              <a:solidFill>
                <a:schemeClr val="accent6">
                  <a:lumMod val="60000"/>
                  <a:lumOff val="40000"/>
                </a:schemeClr>
              </a:solidFill>
              <a:latin typeface="Palatino" pitchFamily="2" charset="77"/>
              <a:ea typeface="Palatino" pitchFamily="2" charset="77"/>
            </a:endParaRPr>
          </a:p>
        </p:txBody>
      </p:sp>
      <p:sp>
        <p:nvSpPr>
          <p:cNvPr id="2" name="Rectangle 1"/>
          <p:cNvSpPr/>
          <p:nvPr/>
        </p:nvSpPr>
        <p:spPr>
          <a:xfrm>
            <a:off x="600635" y="2155426"/>
            <a:ext cx="4811889" cy="4031873"/>
          </a:xfrm>
          <a:prstGeom prst="rect">
            <a:avLst/>
          </a:prstGeom>
        </p:spPr>
        <p:txBody>
          <a:bodyPr wrap="square">
            <a:spAutoFit/>
          </a:bodyPr>
          <a:lstStyle/>
          <a:p>
            <a:r>
              <a:rPr lang="en-GB" sz="3200" dirty="0">
                <a:solidFill>
                  <a:schemeClr val="bg1"/>
                </a:solidFill>
                <a:latin typeface="Calibri" panose="020F0502020204030204" pitchFamily="34" charset="0"/>
                <a:cs typeface="Calibri" panose="020F0502020204030204" pitchFamily="34" charset="0"/>
              </a:rPr>
              <a:t>Father God, </a:t>
            </a:r>
          </a:p>
          <a:p>
            <a:r>
              <a:rPr lang="en-GB" sz="3200" dirty="0">
                <a:solidFill>
                  <a:schemeClr val="bg1"/>
                </a:solidFill>
                <a:latin typeface="Calibri" panose="020F0502020204030204" pitchFamily="34" charset="0"/>
                <a:cs typeface="Calibri" panose="020F0502020204030204" pitchFamily="34" charset="0"/>
              </a:rPr>
              <a:t>you made us and know us.</a:t>
            </a:r>
          </a:p>
          <a:p>
            <a:r>
              <a:rPr lang="en-GB" sz="3200" dirty="0">
                <a:solidFill>
                  <a:schemeClr val="bg1"/>
                </a:solidFill>
                <a:latin typeface="Calibri" panose="020F0502020204030204" pitchFamily="34" charset="0"/>
                <a:cs typeface="Calibri" panose="020F0502020204030204" pitchFamily="34" charset="0"/>
              </a:rPr>
              <a:t>Help us to rest and enjoy</a:t>
            </a:r>
          </a:p>
          <a:p>
            <a:r>
              <a:rPr lang="en-GB" sz="3200" dirty="0">
                <a:solidFill>
                  <a:schemeClr val="bg1"/>
                </a:solidFill>
                <a:latin typeface="Calibri" panose="020F0502020204030204" pitchFamily="34" charset="0"/>
                <a:cs typeface="Calibri" panose="020F0502020204030204" pitchFamily="34" charset="0"/>
              </a:rPr>
              <a:t>as you rested and enjoyed your creation.</a:t>
            </a:r>
          </a:p>
          <a:p>
            <a:r>
              <a:rPr lang="en-GB" sz="3200" dirty="0">
                <a:solidFill>
                  <a:schemeClr val="bg1"/>
                </a:solidFill>
                <a:latin typeface="Calibri" panose="020F0502020204030204" pitchFamily="34" charset="0"/>
                <a:cs typeface="Calibri" panose="020F0502020204030204" pitchFamily="34" charset="0"/>
              </a:rPr>
              <a:t>Give us a time to rest</a:t>
            </a:r>
          </a:p>
          <a:p>
            <a:r>
              <a:rPr lang="en-GB" sz="3200" dirty="0">
                <a:solidFill>
                  <a:schemeClr val="bg1"/>
                </a:solidFill>
                <a:latin typeface="Calibri" panose="020F0502020204030204" pitchFamily="34" charset="0"/>
                <a:cs typeface="Calibri" panose="020F0502020204030204" pitchFamily="34" charset="0"/>
              </a:rPr>
              <a:t>so we can be refreshed.</a:t>
            </a:r>
          </a:p>
          <a:p>
            <a:r>
              <a:rPr lang="en-GB" sz="3200" dirty="0">
                <a:solidFill>
                  <a:schemeClr val="bg1"/>
                </a:solidFill>
                <a:latin typeface="Calibri" panose="020F0502020204030204" pitchFamily="34" charset="0"/>
                <a:cs typeface="Calibri" panose="020F0502020204030204" pitchFamily="34" charset="0"/>
              </a:rPr>
              <a:t>Amen</a:t>
            </a:r>
          </a:p>
        </p:txBody>
      </p:sp>
      <p:sp>
        <p:nvSpPr>
          <p:cNvPr id="3" name="Rectangle 2"/>
          <p:cNvSpPr/>
          <p:nvPr/>
        </p:nvSpPr>
        <p:spPr>
          <a:xfrm>
            <a:off x="6165395" y="1517349"/>
            <a:ext cx="4506362" cy="584775"/>
          </a:xfrm>
          <a:prstGeom prst="rect">
            <a:avLst/>
          </a:prstGeom>
        </p:spPr>
        <p:txBody>
          <a:bodyPr wrap="none">
            <a:spAutoFit/>
          </a:bodyPr>
          <a:lstStyle/>
          <a:p>
            <a:r>
              <a:rPr lang="en-GB" sz="3200" u="sng" dirty="0">
                <a:solidFill>
                  <a:schemeClr val="accent6">
                    <a:lumMod val="60000"/>
                    <a:lumOff val="40000"/>
                  </a:schemeClr>
                </a:solidFill>
                <a:latin typeface="Calibri" panose="020F0502020204030204" pitchFamily="34" charset="0"/>
                <a:cs typeface="Calibri" panose="020F0502020204030204" pitchFamily="34" charset="0"/>
              </a:rPr>
              <a:t>The Rhythm of Life Prayer</a:t>
            </a:r>
          </a:p>
        </p:txBody>
      </p:sp>
      <p:sp>
        <p:nvSpPr>
          <p:cNvPr id="7" name="Rectangle 6"/>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sp>
        <p:nvSpPr>
          <p:cNvPr id="8" name="Rectangle 7"/>
          <p:cNvSpPr/>
          <p:nvPr/>
        </p:nvSpPr>
        <p:spPr>
          <a:xfrm>
            <a:off x="600635" y="1517349"/>
            <a:ext cx="3555782" cy="584775"/>
          </a:xfrm>
          <a:prstGeom prst="rect">
            <a:avLst/>
          </a:prstGeom>
        </p:spPr>
        <p:txBody>
          <a:bodyPr wrap="none">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A Prayer for the Day</a:t>
            </a:r>
          </a:p>
        </p:txBody>
      </p:sp>
      <p:sp>
        <p:nvSpPr>
          <p:cNvPr id="10" name="TextBox 9"/>
          <p:cNvSpPr txBox="1"/>
          <p:nvPr/>
        </p:nvSpPr>
        <p:spPr>
          <a:xfrm>
            <a:off x="6165395" y="2102125"/>
            <a:ext cx="4570355" cy="4031873"/>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Loving God, </a:t>
            </a:r>
          </a:p>
          <a:p>
            <a:r>
              <a:rPr lang="en-GB" sz="3200" dirty="0">
                <a:solidFill>
                  <a:schemeClr val="bg1"/>
                </a:solidFill>
                <a:latin typeface="Calibri" panose="020F0502020204030204" pitchFamily="34" charset="0"/>
                <a:cs typeface="Calibri" panose="020F0502020204030204" pitchFamily="34" charset="0"/>
              </a:rPr>
              <a:t>Help us to learn from you </a:t>
            </a:r>
          </a:p>
          <a:p>
            <a:r>
              <a:rPr lang="en-GB" sz="3200" dirty="0">
                <a:solidFill>
                  <a:schemeClr val="bg1"/>
                </a:solidFill>
                <a:latin typeface="Calibri" panose="020F0502020204030204" pitchFamily="34" charset="0"/>
                <a:cs typeface="Calibri" panose="020F0502020204030204" pitchFamily="34" charset="0"/>
              </a:rPr>
              <a:t>the habit </a:t>
            </a:r>
            <a:r>
              <a:rPr lang="en-GB" sz="3200">
                <a:solidFill>
                  <a:schemeClr val="bg1"/>
                </a:solidFill>
                <a:latin typeface="Calibri" panose="020F0502020204030204" pitchFamily="34" charset="0"/>
                <a:cs typeface="Calibri" panose="020F0502020204030204" pitchFamily="34" charset="0"/>
              </a:rPr>
              <a:t>of </a:t>
            </a:r>
            <a:r>
              <a:rPr lang="en-GB" sz="3200" b="1">
                <a:solidFill>
                  <a:srgbClr val="FFFF00"/>
                </a:solidFill>
                <a:latin typeface="Calibri" panose="020F0502020204030204" pitchFamily="34" charset="0"/>
                <a:cs typeface="Calibri" panose="020F0502020204030204" pitchFamily="34" charset="0"/>
              </a:rPr>
              <a:t>resting,</a:t>
            </a:r>
            <a:endParaRPr lang="en-GB" sz="3200" b="1" dirty="0">
              <a:solidFill>
                <a:srgbClr val="FFFF00"/>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so that the rhythm of our lives can match </a:t>
            </a:r>
          </a:p>
          <a:p>
            <a:r>
              <a:rPr lang="en-GB" sz="3200" dirty="0">
                <a:solidFill>
                  <a:schemeClr val="bg1"/>
                </a:solidFill>
                <a:latin typeface="Calibri" panose="020F0502020204030204" pitchFamily="34" charset="0"/>
                <a:cs typeface="Calibri" panose="020F0502020204030204" pitchFamily="34" charset="0"/>
              </a:rPr>
              <a:t>the rhythm of your heart of love.</a:t>
            </a:r>
          </a:p>
          <a:p>
            <a:r>
              <a:rPr lang="en-GB" sz="3200" dirty="0">
                <a:solidFill>
                  <a:schemeClr val="bg1"/>
                </a:solidFill>
                <a:latin typeface="Calibri" panose="020F0502020204030204" pitchFamily="34" charset="0"/>
                <a:cs typeface="Calibri" panose="020F0502020204030204" pitchFamily="34" charset="0"/>
              </a:rPr>
              <a:t>Amen</a:t>
            </a:r>
          </a:p>
        </p:txBody>
      </p:sp>
      <p:pic>
        <p:nvPicPr>
          <p:cNvPr id="11" name="Picture 10"/>
          <p:cNvPicPr>
            <a:picLocks/>
          </p:cNvPicPr>
          <p:nvPr/>
        </p:nvPicPr>
        <p:blipFill>
          <a:blip r:embed="rId3">
            <a:extLst>
              <a:ext uri="{28A0092B-C50C-407E-A947-70E740481C1C}">
                <a14:useLocalDpi xmlns:a14="http://schemas.microsoft.com/office/drawing/2010/main" val="0"/>
              </a:ext>
            </a:extLst>
          </a:blip>
          <a:stretch>
            <a:fillRect/>
          </a:stretch>
        </p:blipFill>
        <p:spPr>
          <a:xfrm>
            <a:off x="10521119" y="266069"/>
            <a:ext cx="1080000" cy="1080000"/>
          </a:xfrm>
          <a:prstGeom prst="rect">
            <a:avLst/>
          </a:prstGeom>
          <a:ln>
            <a:solidFill>
              <a:schemeClr val="tx1"/>
            </a:solidFill>
          </a:ln>
        </p:spPr>
      </p:pic>
    </p:spTree>
    <p:extLst>
      <p:ext uri="{BB962C8B-B14F-4D97-AF65-F5344CB8AC3E}">
        <p14:creationId xmlns:p14="http://schemas.microsoft.com/office/powerpoint/2010/main" val="3638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22169"/>
            <a:ext cx="11879263" cy="7462707"/>
          </a:xfrm>
          <a:prstGeom prst="rect">
            <a:avLst/>
          </a:prstGeom>
        </p:spPr>
      </p:pic>
      <p:pic>
        <p:nvPicPr>
          <p:cNvPr id="3" name="Picture 2"/>
          <p:cNvPicPr/>
          <p:nvPr/>
        </p:nvPicPr>
        <p:blipFill>
          <a:blip r:embed="rId4">
            <a:extLst>
              <a:ext uri="{28A0092B-C50C-407E-A947-70E740481C1C}">
                <a14:useLocalDpi xmlns:a14="http://schemas.microsoft.com/office/drawing/2010/main" val="0"/>
              </a:ext>
            </a:extLst>
          </a:blip>
          <a:stretch>
            <a:fillRect/>
          </a:stretch>
        </p:blipFill>
        <p:spPr>
          <a:xfrm>
            <a:off x="244894" y="5521427"/>
            <a:ext cx="2208530" cy="1043940"/>
          </a:xfrm>
          <a:prstGeom prst="rect">
            <a:avLst/>
          </a:prstGeom>
        </p:spPr>
      </p:pic>
      <p:sp>
        <p:nvSpPr>
          <p:cNvPr id="4" name="TextBox 3"/>
          <p:cNvSpPr txBox="1"/>
          <p:nvPr/>
        </p:nvSpPr>
        <p:spPr>
          <a:xfrm>
            <a:off x="101599" y="1651733"/>
            <a:ext cx="8091055" cy="2914901"/>
          </a:xfrm>
          <a:prstGeom prst="rect">
            <a:avLst/>
          </a:prstGeom>
          <a:noFill/>
        </p:spPr>
        <p:txBody>
          <a:bodyPr wrap="square" rtlCol="0">
            <a:spAutoFit/>
          </a:bodyPr>
          <a:lstStyle/>
          <a:p>
            <a:r>
              <a:rPr lang="en-GB" b="1" dirty="0">
                <a:solidFill>
                  <a:schemeClr val="bg1"/>
                </a:solidFill>
              </a:rPr>
              <a:t>This resource was produced by the Diocese of Leeds Education Team.</a:t>
            </a:r>
          </a:p>
          <a:p>
            <a:r>
              <a:rPr lang="en-GB" b="1" dirty="0">
                <a:solidFill>
                  <a:schemeClr val="bg1"/>
                </a:solidFill>
              </a:rPr>
              <a:t>For more information about this or future resources, </a:t>
            </a:r>
          </a:p>
          <a:p>
            <a:r>
              <a:rPr lang="en-GB" b="1" dirty="0">
                <a:solidFill>
                  <a:schemeClr val="bg1"/>
                </a:solidFill>
              </a:rPr>
              <a:t>please contact your school’s named adviser:</a:t>
            </a:r>
          </a:p>
          <a:p>
            <a:endParaRPr lang="en-GB" b="1" dirty="0">
              <a:solidFill>
                <a:schemeClr val="bg1"/>
              </a:solidFill>
            </a:endParaRPr>
          </a:p>
          <a:p>
            <a:r>
              <a:rPr lang="en-GB" b="1" dirty="0">
                <a:hlinkClick r:id="rId5"/>
              </a:rPr>
              <a:t>simone.bennett@leeds.anglican.org</a:t>
            </a:r>
            <a:endParaRPr lang="en-GB" b="1" dirty="0"/>
          </a:p>
          <a:p>
            <a:r>
              <a:rPr lang="en-GB" b="1" dirty="0">
                <a:solidFill>
                  <a:schemeClr val="bg1"/>
                </a:solidFill>
                <a:hlinkClick r:id="rId6"/>
              </a:rPr>
              <a:t>simon.sloan@leeds.anglican.org</a:t>
            </a:r>
            <a:endParaRPr lang="en-GB" b="1" dirty="0">
              <a:solidFill>
                <a:schemeClr val="bg1"/>
              </a:solidFill>
            </a:endParaRPr>
          </a:p>
          <a:p>
            <a:r>
              <a:rPr lang="en-GB" b="1" dirty="0">
                <a:solidFill>
                  <a:schemeClr val="bg1"/>
                </a:solidFill>
                <a:hlinkClick r:id="rId7"/>
              </a:rPr>
              <a:t>darren.dudman@leeds.anglican.org</a:t>
            </a:r>
            <a:endParaRPr lang="en-GB" b="1" dirty="0">
              <a:solidFill>
                <a:schemeClr val="bg1"/>
              </a:solidFill>
            </a:endParaRPr>
          </a:p>
          <a:p>
            <a:r>
              <a:rPr lang="en-GB" b="1" dirty="0">
                <a:solidFill>
                  <a:schemeClr val="bg1"/>
                </a:solidFill>
                <a:hlinkClick r:id="rId8"/>
              </a:rPr>
              <a:t>janet.tringham@leeds.anglican.org</a:t>
            </a:r>
            <a:endParaRPr lang="en-GB" b="1" dirty="0">
              <a:solidFill>
                <a:schemeClr val="bg1"/>
              </a:solidFill>
            </a:endParaRPr>
          </a:p>
          <a:p>
            <a:r>
              <a:rPr lang="en-GB" b="1" dirty="0">
                <a:solidFill>
                  <a:schemeClr val="bg1"/>
                </a:solidFill>
                <a:hlinkClick r:id="rId9"/>
              </a:rPr>
              <a:t>lee.talbot@leeds.anglican.org</a:t>
            </a:r>
            <a:endParaRPr lang="en-GB" b="1" dirty="0">
              <a:solidFill>
                <a:schemeClr val="bg1"/>
              </a:solidFill>
            </a:endParaRPr>
          </a:p>
          <a:p>
            <a:r>
              <a:rPr lang="en-GB" b="1" dirty="0">
                <a:solidFill>
                  <a:schemeClr val="bg1"/>
                </a:solidFill>
                <a:hlinkClick r:id="rId10"/>
              </a:rPr>
              <a:t>rupert.madeley@leeds.anglican.org</a:t>
            </a:r>
            <a:endParaRPr lang="en-GB" b="1" dirty="0">
              <a:solidFill>
                <a:schemeClr val="bg1"/>
              </a:solidFill>
            </a:endParaRPr>
          </a:p>
        </p:txBody>
      </p:sp>
    </p:spTree>
    <p:extLst>
      <p:ext uri="{BB962C8B-B14F-4D97-AF65-F5344CB8AC3E}">
        <p14:creationId xmlns:p14="http://schemas.microsoft.com/office/powerpoint/2010/main" val="227939556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EAD057-8D37-418F-94B7-099E442E9C13}">
  <ds:schemaRefs>
    <ds:schemaRef ds:uri="http://schemas.microsoft.com/sharepoint/v3/contenttype/forms"/>
  </ds:schemaRefs>
</ds:datastoreItem>
</file>

<file path=customXml/itemProps2.xml><?xml version="1.0" encoding="utf-8"?>
<ds:datastoreItem xmlns:ds="http://schemas.openxmlformats.org/officeDocument/2006/customXml" ds:itemID="{F4566D90-7DCE-4F19-92A3-91F90E0944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15A551-26E0-4FDC-8E43-71B33D966FB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http://purl.org/dc/terms/"/>
    <ds:schemaRef ds:uri="http://schemas.openxmlformats.org/package/2006/metadata/core-properties"/>
    <ds:schemaRef ds:uri="b6ed18a8-783b-4a81-89cd-e7f1a6e75ff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555</TotalTime>
  <Words>436</Words>
  <Application>Microsoft Macintosh PowerPoint</Application>
  <PresentationFormat>Custom</PresentationFormat>
  <Paragraphs>49</Paragraphs>
  <Slides>8</Slides>
  <Notes>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Bodoni MT</vt:lpstr>
      <vt:lpstr>Bodoni MT Black</vt:lpstr>
      <vt:lpstr>Calibri</vt:lpstr>
      <vt:lpstr>Palatino</vt:lpstr>
      <vt:lpstr>Playfair Display</vt:lpstr>
      <vt:lpstr>Playfair Display SC</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would your ideal ‘home’ be?</dc:title>
  <dc:creator>Rupert Madeley</dc:creator>
  <cp:lastModifiedBy>Headteacher Grewelthorpe and Fountains CofE Primary Schools</cp:lastModifiedBy>
  <cp:revision>55</cp:revision>
  <dcterms:modified xsi:type="dcterms:W3CDTF">2020-12-11T11:40:43Z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