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0160000" cy="7620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4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1247070"/>
            <a:ext cx="7620000" cy="2652889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18ED1-042C-4672-BEC2-9B5727AF0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1B9F0-315E-4514-9F67-14DE4FF25BC0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09D24-F49C-426C-8A34-675621E8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C1874-9334-42E8-A3AB-D181C1AF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6130A-6976-4993-B0A4-8C8B3DC108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464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64E59-1446-43AF-BF03-3D5630FF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4E3FF-625D-4524-957C-870DB057DCC3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B1BB8-B89A-4551-9860-FC2F79DF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220C3-EA4E-4121-A1D5-5532A543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856E7-2132-42CC-8C7B-B97DE72197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69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405694"/>
            <a:ext cx="2190750" cy="6457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405694"/>
            <a:ext cx="6445250" cy="64575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7E1BA-8E93-44EB-9BFE-52264AC6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A0950-9384-4BDF-904B-BE93786A917D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5539-87B8-4759-9969-B536706D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DDF35-27FE-4180-A7A2-F61E4270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69E2C-0CE2-4C46-9E2C-CF5AB484BB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54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BA19A-C980-4F9B-AD73-A94360E19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64B49-21A5-4F93-B455-5F9E2650B98B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C802E-E365-4352-AE98-DF9897CD7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B38E0-2118-49F9-BF7F-93DB487F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2A520-5C7C-445D-BD47-7D555AD878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08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899710"/>
            <a:ext cx="8763000" cy="3169708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5099405"/>
            <a:ext cx="8763000" cy="1666874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86157-BD3F-4117-9BDD-AF5DF40EE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46E8E-146F-4059-AE87-1D9F94D954A1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A8B3-98DF-4D6D-8FC8-77F6D96C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F1186-F96A-47F0-9826-B07D6AD1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D0D95-15DE-4C75-BAD4-AFCFFECABF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85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45E987-9B26-4B46-8109-683DCC300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826DC-B314-4F4D-AE75-B7C5F5F2B3CF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360FE8-AF59-44E8-8CA9-1D35A442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164766-1B3B-43C5-98AE-7A5773E0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7545C-2037-4CC2-9B8A-40DD83AFE7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DE022F5-BC91-4C9B-9A6A-B619222DF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E665B-ABA8-46BB-A73A-46643743A6E4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F91A3F-C006-4D93-8227-13AA2E759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971929-349B-4CDD-9ACB-C5001E0F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2C081-693A-4E69-9394-FAA8F77677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4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ED63D4-4B04-4E05-BEFD-9C12D5DF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64A9-6AD6-427A-9C23-7C2CB9F9AB09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D47DC79-EE11-4772-855F-94DDE2426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7D79137-4431-418A-8866-16A0A7F0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00DD2-69B8-4E6E-BAA2-DD7A05E3B0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D893FE5-0D32-4660-966E-1C419813E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47C3E-BBFA-4ECF-838A-F0A4A751860A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68BAC68-CC4D-44A4-A8E5-0B850442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6EA39FF-BBF5-4351-935C-38DCF07E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0EE27-2A92-4879-A1B0-79C646D8C9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56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708075-2B15-4763-8C3F-BE9F177F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3E8E9-DB69-43F6-90D6-B381B56CCE37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59FC67-0B98-4E20-A3B4-7349177F3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58093C-6FED-4DD6-A8DA-EB02EAEF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E9908-EEC7-44F5-9C38-8A6F1BDAF2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11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24C71B-A188-4176-B971-9FDB4198A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B8ED9-1DB6-4826-A400-D035E452536C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90BD4E-CEE7-4DF7-AE02-BB8ECF2E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6B0655-04A0-4CA1-BF5D-51EBA5F9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284D4-B59F-4854-9C53-14ED7ECCE2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51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16944-E5C3-4373-AA5F-18A1D7F1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06400"/>
            <a:ext cx="8763000" cy="1471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E2323-576A-4468-B3B5-5F6F9F3BA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028825"/>
            <a:ext cx="8763000" cy="4833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54D3C-9808-4314-8755-B781CA7C8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7062788"/>
            <a:ext cx="2286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DDDB67-9864-4305-A8F9-9D4E5E2213DA}" type="datetimeFigureOut">
              <a:rPr lang="en-GB"/>
              <a:pPr>
                <a:defRPr/>
              </a:pPr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FBE08-81EB-4263-A493-C8C2ABDBB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7062788"/>
            <a:ext cx="3429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DD78D-0B67-401C-98DA-695111B40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7062788"/>
            <a:ext cx="228600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FF72B7-493B-4C77-BF83-056D2C5935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60413" rtl="0" fontAlgn="base">
        <a:lnSpc>
          <a:spcPct val="90000"/>
        </a:lnSpc>
        <a:spcBef>
          <a:spcPts val="8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defTabSz="760413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defTabSz="760413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defTabSz="760413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defTabSz="760413" rtl="0" fontAlgn="base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0DB4EFD-AF8F-46DD-B724-A116BF0FDFD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17" y="2031277"/>
            <a:ext cx="1773238" cy="175736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3">
            <a:extLst>
              <a:ext uri="{FF2B5EF4-FFF2-40B4-BE49-F238E27FC236}">
                <a16:creationId xmlns:a16="http://schemas.microsoft.com/office/drawing/2014/main" id="{F2353872-4B26-4C2F-8810-58A35E565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64" y="443412"/>
            <a:ext cx="9677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4400" dirty="0">
                <a:solidFill>
                  <a:srgbClr val="800080"/>
                </a:solidFill>
                <a:latin typeface="Arial Rounded MT Bold - 54"/>
              </a:rPr>
              <a:t>LI: To compare volume.</a:t>
            </a:r>
          </a:p>
          <a:p>
            <a:pPr eaLnBrk="1" hangingPunct="1"/>
            <a:r>
              <a:rPr lang="en-GB" altLang="en-US" sz="4400" dirty="0">
                <a:solidFill>
                  <a:srgbClr val="800080"/>
                </a:solidFill>
                <a:latin typeface="Arial Rounded MT Bold - 54"/>
              </a:rPr>
              <a:t>LI: To calculate volume.  </a:t>
            </a:r>
          </a:p>
          <a:p>
            <a:pPr eaLnBrk="1" hangingPunct="1"/>
            <a:endParaRPr lang="en-GB" altLang="en-US" sz="3200" dirty="0">
              <a:solidFill>
                <a:srgbClr val="800080"/>
              </a:solidFill>
              <a:latin typeface="Arial Rounded MT Bold - 54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300D3C-331E-4ACD-AD1D-B09C909A3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6825" y="203127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B57A156-438C-4F5C-902C-A2B4E186570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381250"/>
            <a:ext cx="7964488" cy="40671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3">
            <a:extLst>
              <a:ext uri="{FF2B5EF4-FFF2-40B4-BE49-F238E27FC236}">
                <a16:creationId xmlns:a16="http://schemas.microsoft.com/office/drawing/2014/main" id="{2943AD89-6C4C-427B-A517-E7713F2B9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14300"/>
            <a:ext cx="51133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dirty="0">
                <a:solidFill>
                  <a:srgbClr val="0000FF"/>
                </a:solidFill>
                <a:latin typeface="Arial Rounded MT Bold - 38"/>
              </a:rPr>
              <a:t>Can you find the volume of this cuboid?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72608B-4F7A-404D-8698-2271C96F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362" y="85349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843B7E43-7970-4055-AC60-5AE217610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96900"/>
            <a:ext cx="95837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282828"/>
                </a:solidFill>
                <a:latin typeface="Arial Rounded MT Bold - 36"/>
              </a:rPr>
              <a:t>Volume = length x width x height</a:t>
            </a:r>
          </a:p>
          <a:p>
            <a:pPr eaLnBrk="1" hangingPunct="1"/>
            <a:r>
              <a:rPr lang="en-US" altLang="en-US" sz="2800" dirty="0">
                <a:solidFill>
                  <a:srgbClr val="282828"/>
                </a:solidFill>
                <a:latin typeface="Arial Rounded MT Bold - 36"/>
              </a:rPr>
              <a:t>Volume = 4 x 12 x 3 = 144cm3</a:t>
            </a:r>
            <a:endParaRPr lang="en-GB" altLang="en-US" sz="2800" baseline="70000" dirty="0">
              <a:solidFill>
                <a:srgbClr val="00008B"/>
              </a:solidFill>
              <a:latin typeface="Arial Rounded MT Bold - 36"/>
            </a:endParaRP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900ABB5F-526D-4C10-B072-57C1CF8CAC7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559050"/>
            <a:ext cx="7964488" cy="40671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A92A2C-9320-4773-A4CC-5B2C1579A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2143" y="83027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6">
            <a:extLst>
              <a:ext uri="{FF2B5EF4-FFF2-40B4-BE49-F238E27FC236}">
                <a16:creationId xmlns:a16="http://schemas.microsoft.com/office/drawing/2014/main" id="{41703DD7-A4FE-4F6F-BD0E-032AB3A94FBF}"/>
              </a:ext>
            </a:extLst>
          </p:cNvPr>
          <p:cNvGrpSpPr>
            <a:grpSpLocks/>
          </p:cNvGrpSpPr>
          <p:nvPr/>
        </p:nvGrpSpPr>
        <p:grpSpPr bwMode="auto">
          <a:xfrm>
            <a:off x="2032000" y="2311400"/>
            <a:ext cx="7775575" cy="4216400"/>
            <a:chOff x="2032000" y="2311400"/>
            <a:chExt cx="7775194" cy="4216231"/>
          </a:xfrm>
        </p:grpSpPr>
        <p:pic>
          <p:nvPicPr>
            <p:cNvPr id="13316" name="Picture 2">
              <a:extLst>
                <a:ext uri="{FF2B5EF4-FFF2-40B4-BE49-F238E27FC236}">
                  <a16:creationId xmlns:a16="http://schemas.microsoft.com/office/drawing/2014/main" id="{FA3E30CA-7D3F-4C3F-A33D-3CEF0BDF965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311400"/>
              <a:ext cx="5334000" cy="37973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7" name="TextBox 3">
              <a:extLst>
                <a:ext uri="{FF2B5EF4-FFF2-40B4-BE49-F238E27FC236}">
                  <a16:creationId xmlns:a16="http://schemas.microsoft.com/office/drawing/2014/main" id="{4194BD17-40CB-43BA-AE78-24DC27B0BA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3600" y="6019800"/>
              <a:ext cx="1983994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2700">
                  <a:solidFill>
                    <a:srgbClr val="00005E"/>
                  </a:solidFill>
                  <a:latin typeface="Arial - 46"/>
                </a:rPr>
                <a:t>10cm</a:t>
              </a:r>
            </a:p>
          </p:txBody>
        </p:sp>
        <p:sp>
          <p:nvSpPr>
            <p:cNvPr id="13318" name="TextBox 4">
              <a:extLst>
                <a:ext uri="{FF2B5EF4-FFF2-40B4-BE49-F238E27FC236}">
                  <a16:creationId xmlns:a16="http://schemas.microsoft.com/office/drawing/2014/main" id="{9D7B69D5-CB4E-402F-871F-C8581C8D5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3200" y="5410200"/>
              <a:ext cx="1983994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2700">
                  <a:solidFill>
                    <a:srgbClr val="00005E"/>
                  </a:solidFill>
                  <a:latin typeface="Arial - 46"/>
                </a:rPr>
                <a:t>5cm</a:t>
              </a:r>
            </a:p>
          </p:txBody>
        </p:sp>
        <p:sp>
          <p:nvSpPr>
            <p:cNvPr id="13319" name="TextBox 5">
              <a:extLst>
                <a:ext uri="{FF2B5EF4-FFF2-40B4-BE49-F238E27FC236}">
                  <a16:creationId xmlns:a16="http://schemas.microsoft.com/office/drawing/2014/main" id="{01E3F486-6BF5-45B1-B1FC-B929CF550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2000" y="4241800"/>
              <a:ext cx="1983994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2700">
                  <a:solidFill>
                    <a:srgbClr val="00005E"/>
                  </a:solidFill>
                  <a:latin typeface="Arial - 46"/>
                </a:rPr>
                <a:t>6cm</a:t>
              </a:r>
            </a:p>
          </p:txBody>
        </p:sp>
      </p:grpSp>
      <p:sp>
        <p:nvSpPr>
          <p:cNvPr id="13315" name="TextBox 7">
            <a:extLst>
              <a:ext uri="{FF2B5EF4-FFF2-40B4-BE49-F238E27FC236}">
                <a16:creationId xmlns:a16="http://schemas.microsoft.com/office/drawing/2014/main" id="{F0886518-5A2A-4354-A815-7FD2034D7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400050"/>
            <a:ext cx="51133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dirty="0">
                <a:solidFill>
                  <a:srgbClr val="0000FF"/>
                </a:solidFill>
                <a:latin typeface="Arial Rounded MT Bold - 38"/>
              </a:rPr>
              <a:t>Can you find the volume of this cuboid?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D306BF-7C15-42BE-AF02-816D4E154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0016" y="1233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6">
            <a:extLst>
              <a:ext uri="{FF2B5EF4-FFF2-40B4-BE49-F238E27FC236}">
                <a16:creationId xmlns:a16="http://schemas.microsoft.com/office/drawing/2014/main" id="{F0C1802B-CD11-4F74-BC19-DE7CFB1A137F}"/>
              </a:ext>
            </a:extLst>
          </p:cNvPr>
          <p:cNvGrpSpPr>
            <a:grpSpLocks/>
          </p:cNvGrpSpPr>
          <p:nvPr/>
        </p:nvGrpSpPr>
        <p:grpSpPr bwMode="auto">
          <a:xfrm>
            <a:off x="2222500" y="1612900"/>
            <a:ext cx="7775575" cy="4216400"/>
            <a:chOff x="2222500" y="1612900"/>
            <a:chExt cx="7775194" cy="4216231"/>
          </a:xfrm>
        </p:grpSpPr>
        <p:pic>
          <p:nvPicPr>
            <p:cNvPr id="14340" name="Picture 2">
              <a:extLst>
                <a:ext uri="{FF2B5EF4-FFF2-40B4-BE49-F238E27FC236}">
                  <a16:creationId xmlns:a16="http://schemas.microsoft.com/office/drawing/2014/main" id="{C090015E-A921-490B-91F9-F628D473BCD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612900"/>
              <a:ext cx="5334000" cy="37973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1" name="TextBox 3">
              <a:extLst>
                <a:ext uri="{FF2B5EF4-FFF2-40B4-BE49-F238E27FC236}">
                  <a16:creationId xmlns:a16="http://schemas.microsoft.com/office/drawing/2014/main" id="{D09362DE-860D-4AFE-80E4-D53B3FCB5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4100" y="5321300"/>
              <a:ext cx="1983994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2700">
                  <a:solidFill>
                    <a:srgbClr val="00005E"/>
                  </a:solidFill>
                  <a:latin typeface="Arial - 46"/>
                </a:rPr>
                <a:t>10cm</a:t>
              </a:r>
            </a:p>
          </p:txBody>
        </p:sp>
        <p:sp>
          <p:nvSpPr>
            <p:cNvPr id="14342" name="TextBox 4">
              <a:extLst>
                <a:ext uri="{FF2B5EF4-FFF2-40B4-BE49-F238E27FC236}">
                  <a16:creationId xmlns:a16="http://schemas.microsoft.com/office/drawing/2014/main" id="{D4894B31-F796-4586-99B7-5FDEC75EA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3700" y="4711700"/>
              <a:ext cx="1983994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2700">
                  <a:solidFill>
                    <a:srgbClr val="00005E"/>
                  </a:solidFill>
                  <a:latin typeface="Arial - 46"/>
                </a:rPr>
                <a:t>5cm</a:t>
              </a:r>
            </a:p>
          </p:txBody>
        </p:sp>
        <p:sp>
          <p:nvSpPr>
            <p:cNvPr id="14343" name="TextBox 5">
              <a:extLst>
                <a:ext uri="{FF2B5EF4-FFF2-40B4-BE49-F238E27FC236}">
                  <a16:creationId xmlns:a16="http://schemas.microsoft.com/office/drawing/2014/main" id="{3EA8D71C-BCAC-4888-87CA-64A6F3784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2500" y="3543300"/>
              <a:ext cx="1983994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2700">
                  <a:solidFill>
                    <a:srgbClr val="00005E"/>
                  </a:solidFill>
                  <a:latin typeface="Arial - 46"/>
                </a:rPr>
                <a:t>6cm</a:t>
              </a:r>
            </a:p>
          </p:txBody>
        </p:sp>
      </p:grpSp>
      <p:sp>
        <p:nvSpPr>
          <p:cNvPr id="14339" name="TextBox 7">
            <a:extLst>
              <a:ext uri="{FF2B5EF4-FFF2-40B4-BE49-F238E27FC236}">
                <a16:creationId xmlns:a16="http://schemas.microsoft.com/office/drawing/2014/main" id="{62C19E73-9FB9-4B9B-8CF0-5BD6277A2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549275"/>
            <a:ext cx="9772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dirty="0">
                <a:solidFill>
                  <a:srgbClr val="000000"/>
                </a:solidFill>
                <a:latin typeface="Arial Rounded MT Bold - 36"/>
              </a:rPr>
              <a:t>Volume = 5 x 10 x 6 = 300cm3	</a:t>
            </a:r>
            <a:endParaRPr lang="en-GB" altLang="en-US" sz="2800" baseline="70000" dirty="0">
              <a:solidFill>
                <a:srgbClr val="000000"/>
              </a:solidFill>
              <a:latin typeface="Arial Rounded MT Bold - 36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CE6EE6-4778-4A2A-84EA-EBA95A394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443" y="107249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>
            <a:extLst>
              <a:ext uri="{FF2B5EF4-FFF2-40B4-BE49-F238E27FC236}">
                <a16:creationId xmlns:a16="http://schemas.microsoft.com/office/drawing/2014/main" id="{9845FB70-2D76-4C04-9C81-B40E3D23E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361661"/>
            <a:ext cx="8501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008B"/>
                </a:solidFill>
                <a:latin typeface="Arial Rounded MT Bold - 36"/>
              </a:rPr>
              <a:t>Let's recap what we know about volume...</a:t>
            </a:r>
            <a:endParaRPr lang="en-GB" altLang="en-US" sz="3200" dirty="0">
              <a:solidFill>
                <a:srgbClr val="00008B"/>
              </a:solidFill>
              <a:latin typeface="Arial Rounded MT Bold - 36"/>
            </a:endParaRPr>
          </a:p>
        </p:txBody>
      </p:sp>
      <p:sp>
        <p:nvSpPr>
          <p:cNvPr id="3075" name="TextBox 2">
            <a:extLst>
              <a:ext uri="{FF2B5EF4-FFF2-40B4-BE49-F238E27FC236}">
                <a16:creationId xmlns:a16="http://schemas.microsoft.com/office/drawing/2014/main" id="{D5CCEF5A-4305-4E8D-BD9C-90C123FAE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988" y="2990850"/>
            <a:ext cx="68373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dirty="0">
                <a:solidFill>
                  <a:srgbClr val="800080"/>
                </a:solidFill>
                <a:latin typeface="Arial Rounded MT Bold - 36"/>
              </a:rPr>
              <a:t>What does it measure?</a:t>
            </a:r>
          </a:p>
        </p:txBody>
      </p:sp>
      <p:sp>
        <p:nvSpPr>
          <p:cNvPr id="3076" name="TextBox 3">
            <a:extLst>
              <a:ext uri="{FF2B5EF4-FFF2-40B4-BE49-F238E27FC236}">
                <a16:creationId xmlns:a16="http://schemas.microsoft.com/office/drawing/2014/main" id="{A1D1FACF-96DD-477D-85BA-3FEE6A54E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039866"/>
            <a:ext cx="68373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800080"/>
                </a:solidFill>
                <a:latin typeface="Arial Rounded MT Bold - 36"/>
              </a:rPr>
              <a:t>What unit of measurement do we use?</a:t>
            </a:r>
            <a:endParaRPr lang="en-GB" altLang="en-US" sz="3200" dirty="0">
              <a:solidFill>
                <a:srgbClr val="800080"/>
              </a:solidFill>
              <a:latin typeface="Arial Rounded MT Bold - 36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4904FC-5DD0-403C-8C44-1DFC9E8B5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9625" y="11911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>
            <a:extLst>
              <a:ext uri="{FF2B5EF4-FFF2-40B4-BE49-F238E27FC236}">
                <a16:creationId xmlns:a16="http://schemas.microsoft.com/office/drawing/2014/main" id="{439CD574-7AE7-4908-A717-B625A9EF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96900"/>
            <a:ext cx="68373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600" dirty="0">
                <a:solidFill>
                  <a:srgbClr val="800080"/>
                </a:solidFill>
                <a:latin typeface="Arial Rounded MT Bold - 36"/>
              </a:rPr>
              <a:t>What does it measure?</a:t>
            </a:r>
          </a:p>
          <a:p>
            <a:pPr eaLnBrk="1" hangingPunct="1"/>
            <a:r>
              <a:rPr lang="en-US" altLang="en-US" sz="3600" dirty="0">
                <a:solidFill>
                  <a:srgbClr val="800080"/>
                </a:solidFill>
                <a:latin typeface="Arial Rounded MT Bold - 36"/>
              </a:rPr>
              <a:t>I</a:t>
            </a:r>
            <a:r>
              <a:rPr lang="en-US" altLang="en-US" sz="2800" dirty="0">
                <a:solidFill>
                  <a:srgbClr val="00008B"/>
                </a:solidFill>
                <a:latin typeface="Arial Rounded MT Bold - 28"/>
              </a:rPr>
              <a:t>t measures the amount of space a 3D shape takes up. It's what can fit into it. It can also be called capacity.</a:t>
            </a:r>
            <a:endParaRPr lang="en-GB" altLang="en-US" sz="2800" dirty="0">
              <a:solidFill>
                <a:srgbClr val="00008B"/>
              </a:solidFill>
              <a:latin typeface="Arial Rounded MT Bold - 28"/>
            </a:endParaRPr>
          </a:p>
        </p:txBody>
      </p:sp>
      <p:sp>
        <p:nvSpPr>
          <p:cNvPr id="4099" name="TextBox 2">
            <a:extLst>
              <a:ext uri="{FF2B5EF4-FFF2-40B4-BE49-F238E27FC236}">
                <a16:creationId xmlns:a16="http://schemas.microsoft.com/office/drawing/2014/main" id="{41C97B40-3CE5-4AA3-B396-84DDEAAB9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33850"/>
            <a:ext cx="68373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800080"/>
                </a:solidFill>
                <a:latin typeface="Arial Rounded MT Bold - 36"/>
              </a:rPr>
              <a:t>What unit of measurement do we use?</a:t>
            </a:r>
          </a:p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Arial Rounded MT Bold - 36"/>
              </a:rPr>
              <a:t>In mm3 cm3  or m3 </a:t>
            </a:r>
          </a:p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Arial Rounded MT Bold - 36"/>
              </a:rPr>
              <a:t>The 3 stands for cubed. </a:t>
            </a:r>
            <a:endParaRPr lang="en-GB" altLang="en-US" sz="2400" baseline="70000" dirty="0">
              <a:solidFill>
                <a:srgbClr val="0070C0"/>
              </a:solidFill>
              <a:latin typeface="Arial Rounded MT Bold - 28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A23E793-1CEF-4EFD-9DE6-BAC82DE3FFF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4851400"/>
            <a:ext cx="977900" cy="1358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3B1DC-F3F5-43ED-B489-A2EB3230D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080" y="5002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97D2E49-2B90-4549-AB52-C802DF4614D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2614613" cy="438626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>
            <a:extLst>
              <a:ext uri="{FF2B5EF4-FFF2-40B4-BE49-F238E27FC236}">
                <a16:creationId xmlns:a16="http://schemas.microsoft.com/office/drawing/2014/main" id="{25960B48-B63D-44E8-BEDB-A2B229E3A07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435100"/>
            <a:ext cx="2670175" cy="3848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>
            <a:extLst>
              <a:ext uri="{FF2B5EF4-FFF2-40B4-BE49-F238E27FC236}">
                <a16:creationId xmlns:a16="http://schemas.microsoft.com/office/drawing/2014/main" id="{EFA2B1B7-7845-42DC-AA55-C30E1D079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381000"/>
            <a:ext cx="86391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Arial Rounded MT Bold - 36"/>
              </a:rPr>
              <a:t>This is the reason the unit of measure is cubed (example, cm3).</a:t>
            </a:r>
            <a:endParaRPr lang="en-GB" altLang="en-US" sz="2800" baseline="70000" dirty="0">
              <a:solidFill>
                <a:srgbClr val="000000"/>
              </a:solidFill>
              <a:latin typeface="Arial Rounded MT Bold - 36"/>
            </a:endParaRP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id="{287DAB7B-7BAF-477C-A47F-77A10E288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5702300"/>
            <a:ext cx="35258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100">
                <a:solidFill>
                  <a:srgbClr val="000000"/>
                </a:solidFill>
                <a:latin typeface="Arial Rounded MT Bold - 36"/>
              </a:rPr>
              <a:t>Volume = 5cm3</a:t>
            </a:r>
            <a:endParaRPr lang="en-GB" altLang="en-US" sz="2100" baseline="70000">
              <a:solidFill>
                <a:srgbClr val="000000"/>
              </a:solidFill>
              <a:latin typeface="Arial Rounded MT Bold - 36"/>
            </a:endParaRPr>
          </a:p>
        </p:txBody>
      </p:sp>
      <p:sp>
        <p:nvSpPr>
          <p:cNvPr id="5126" name="TextBox 7">
            <a:extLst>
              <a:ext uri="{FF2B5EF4-FFF2-40B4-BE49-F238E27FC236}">
                <a16:creationId xmlns:a16="http://schemas.microsoft.com/office/drawing/2014/main" id="{44B92F97-AF75-483D-B83E-757D4A951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0" y="4914900"/>
            <a:ext cx="35258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100">
                <a:solidFill>
                  <a:srgbClr val="000000"/>
                </a:solidFill>
                <a:latin typeface="Arial Rounded MT Bold - 36"/>
              </a:rPr>
              <a:t>Volume = 5cm3</a:t>
            </a:r>
            <a:endParaRPr lang="en-GB" altLang="en-US" sz="2100" baseline="70000">
              <a:solidFill>
                <a:srgbClr val="000000"/>
              </a:solidFill>
              <a:latin typeface="Arial Rounded MT Bold - 36"/>
            </a:endParaRPr>
          </a:p>
        </p:txBody>
      </p:sp>
      <p:pic>
        <p:nvPicPr>
          <p:cNvPr id="5127" name="Picture 9">
            <a:extLst>
              <a:ext uri="{FF2B5EF4-FFF2-40B4-BE49-F238E27FC236}">
                <a16:creationId xmlns:a16="http://schemas.microsoft.com/office/drawing/2014/main" id="{0DD347F0-834B-483E-9E7C-AC0A4A4797B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2298700"/>
            <a:ext cx="977900" cy="1358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Box 10">
            <a:extLst>
              <a:ext uri="{FF2B5EF4-FFF2-40B4-BE49-F238E27FC236}">
                <a16:creationId xmlns:a16="http://schemas.microsoft.com/office/drawing/2014/main" id="{70512E0E-ABE0-43D0-89D0-78B02A234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400" y="3657600"/>
            <a:ext cx="21002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100">
                <a:solidFill>
                  <a:srgbClr val="000000"/>
                </a:solidFill>
                <a:latin typeface="Arial Rounded MT Bold - 36"/>
              </a:rPr>
              <a:t>= 1cm3</a:t>
            </a:r>
            <a:endParaRPr lang="en-GB" altLang="en-US" sz="2100" baseline="70000">
              <a:solidFill>
                <a:srgbClr val="000000"/>
              </a:solidFill>
              <a:latin typeface="Arial Rounded MT Bold - 36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7AE6AF-A706-4442-99D5-582DABFCC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4923" y="137116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032A0E6-076F-4029-BB22-5365642DD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5300" y="330200"/>
            <a:ext cx="38766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dirty="0">
                <a:solidFill>
                  <a:srgbClr val="000000"/>
                </a:solidFill>
                <a:latin typeface="Arial Rounded MT Bold - 36"/>
              </a:rPr>
              <a:t>What are the volume of these shapes?</a:t>
            </a:r>
          </a:p>
        </p:txBody>
      </p:sp>
      <p:sp>
        <p:nvSpPr>
          <p:cNvPr id="6147" name="TextBox 2">
            <a:extLst>
              <a:ext uri="{FF2B5EF4-FFF2-40B4-BE49-F238E27FC236}">
                <a16:creationId xmlns:a16="http://schemas.microsoft.com/office/drawing/2014/main" id="{5FC50B18-3320-42BE-9D8E-B1F4B9D92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2044005"/>
            <a:ext cx="38766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dirty="0">
                <a:solidFill>
                  <a:srgbClr val="000000"/>
                </a:solidFill>
                <a:latin typeface="Arial Rounded MT Bold - 36"/>
              </a:rPr>
              <a:t>Remember, you might not be able to see all the cubes!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DD31CDBA-AAFE-4BF6-8B26-54C72E8C3D2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0700"/>
            <a:ext cx="2717800" cy="1993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>
            <a:extLst>
              <a:ext uri="{FF2B5EF4-FFF2-40B4-BE49-F238E27FC236}">
                <a16:creationId xmlns:a16="http://schemas.microsoft.com/office/drawing/2014/main" id="{0B27CA8C-0531-45FC-A5BC-7057718E23A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3810000"/>
            <a:ext cx="2819400" cy="2806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79586406-87FB-4342-8540-83B1FC3BFB7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810000"/>
            <a:ext cx="2832100" cy="2070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FEF619-9334-405F-A3E5-F7854FCBB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6318" y="14622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A05F9E4-FE35-483F-A7E0-F8F739E2526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06400"/>
            <a:ext cx="2717800" cy="1993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>
            <a:extLst>
              <a:ext uri="{FF2B5EF4-FFF2-40B4-BE49-F238E27FC236}">
                <a16:creationId xmlns:a16="http://schemas.microsoft.com/office/drawing/2014/main" id="{031BB164-DD3A-4C64-91D7-39165F9DB64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197100"/>
            <a:ext cx="2819400" cy="28067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>
            <a:extLst>
              <a:ext uri="{FF2B5EF4-FFF2-40B4-BE49-F238E27FC236}">
                <a16:creationId xmlns:a16="http://schemas.microsoft.com/office/drawing/2014/main" id="{7D14EEA9-414F-4637-8060-671694D9B60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695700"/>
            <a:ext cx="2832100" cy="2070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7">
            <a:extLst>
              <a:ext uri="{FF2B5EF4-FFF2-40B4-BE49-F238E27FC236}">
                <a16:creationId xmlns:a16="http://schemas.microsoft.com/office/drawing/2014/main" id="{F09E89B1-FB77-4051-8CD5-7FCAC3A00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8" y="858838"/>
            <a:ext cx="5214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dirty="0">
                <a:solidFill>
                  <a:srgbClr val="000000"/>
                </a:solidFill>
                <a:latin typeface="Arial Rounded MT Bold - 36"/>
              </a:rPr>
              <a:t>Volume = 4cm3</a:t>
            </a:r>
            <a:endParaRPr lang="en-GB" altLang="en-US" sz="2800" baseline="70000" dirty="0">
              <a:solidFill>
                <a:srgbClr val="000000"/>
              </a:solidFill>
              <a:latin typeface="Arial Rounded MT Bold - 36"/>
            </a:endParaRPr>
          </a:p>
        </p:txBody>
      </p:sp>
      <p:sp>
        <p:nvSpPr>
          <p:cNvPr id="7174" name="TextBox 8">
            <a:extLst>
              <a:ext uri="{FF2B5EF4-FFF2-40B4-BE49-F238E27FC236}">
                <a16:creationId xmlns:a16="http://schemas.microsoft.com/office/drawing/2014/main" id="{D2FEA9B9-3017-42E3-8B17-DDD755D12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54700"/>
            <a:ext cx="52149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dirty="0">
                <a:solidFill>
                  <a:srgbClr val="000000"/>
                </a:solidFill>
                <a:latin typeface="Arial Rounded MT Bold - 36"/>
              </a:rPr>
              <a:t>Volume = 8cm3</a:t>
            </a:r>
            <a:endParaRPr lang="en-GB" altLang="en-US" sz="2800" baseline="70000" dirty="0">
              <a:solidFill>
                <a:srgbClr val="000000"/>
              </a:solidFill>
              <a:latin typeface="Arial Rounded MT Bold - 36"/>
            </a:endParaRPr>
          </a:p>
        </p:txBody>
      </p:sp>
      <p:sp>
        <p:nvSpPr>
          <p:cNvPr id="7175" name="TextBox 9">
            <a:extLst>
              <a:ext uri="{FF2B5EF4-FFF2-40B4-BE49-F238E27FC236}">
                <a16:creationId xmlns:a16="http://schemas.microsoft.com/office/drawing/2014/main" id="{948B1E1E-9C76-48C1-AE28-5C56EB6C7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067300"/>
            <a:ext cx="52149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dirty="0">
                <a:solidFill>
                  <a:srgbClr val="000000"/>
                </a:solidFill>
                <a:latin typeface="Arial Rounded MT Bold - 36"/>
              </a:rPr>
              <a:t>Volume = 7cm3</a:t>
            </a:r>
            <a:endParaRPr lang="en-GB" altLang="en-US" sz="2800" baseline="70000" dirty="0">
              <a:solidFill>
                <a:srgbClr val="000000"/>
              </a:solidFill>
              <a:latin typeface="Arial Rounded MT Bold - 36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33C572-BC05-440D-8028-1F4E49F46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0505" y="173744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>
            <a:extLst>
              <a:ext uri="{FF2B5EF4-FFF2-40B4-BE49-F238E27FC236}">
                <a16:creationId xmlns:a16="http://schemas.microsoft.com/office/drawing/2014/main" id="{C4F7BADD-EF5C-4295-A4D9-8E0C8846B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498475"/>
            <a:ext cx="86487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008B"/>
                </a:solidFill>
                <a:latin typeface="Arial Rounded MT Bold - 36"/>
              </a:rPr>
              <a:t>Year 5 children, you can start your activity sheet now. Year 6 children, you need to go through the rest of the slides. </a:t>
            </a:r>
            <a:endParaRPr lang="en-GB" altLang="en-US" sz="3200" dirty="0">
              <a:solidFill>
                <a:srgbClr val="00008B"/>
              </a:solidFill>
              <a:latin typeface="Arial Rounded MT Bold - 36"/>
            </a:endParaRP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19D00CA8-152F-4C00-BC43-06275A21E53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463800"/>
            <a:ext cx="2865438" cy="211613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A6303F-B252-4518-8183-F0A9E42E8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0" y="208545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>
            <a:extLst>
              <a:ext uri="{FF2B5EF4-FFF2-40B4-BE49-F238E27FC236}">
                <a16:creationId xmlns:a16="http://schemas.microsoft.com/office/drawing/2014/main" id="{3BB242ED-8E19-41D9-8343-57D78D39F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1" y="5365478"/>
            <a:ext cx="51133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dirty="0">
                <a:solidFill>
                  <a:srgbClr val="0000FF"/>
                </a:solidFill>
                <a:latin typeface="Arial Rounded MT Bold - 38"/>
              </a:rPr>
              <a:t>Can you find the ​volume of this cuboid?</a:t>
            </a:r>
          </a:p>
        </p:txBody>
      </p:sp>
      <p:grpSp>
        <p:nvGrpSpPr>
          <p:cNvPr id="9219" name="Group 7">
            <a:extLst>
              <a:ext uri="{FF2B5EF4-FFF2-40B4-BE49-F238E27FC236}">
                <a16:creationId xmlns:a16="http://schemas.microsoft.com/office/drawing/2014/main" id="{E846D835-9A80-4C7D-99DE-19E8B97F4F68}"/>
              </a:ext>
            </a:extLst>
          </p:cNvPr>
          <p:cNvGrpSpPr>
            <a:grpSpLocks/>
          </p:cNvGrpSpPr>
          <p:nvPr/>
        </p:nvGrpSpPr>
        <p:grpSpPr bwMode="auto">
          <a:xfrm>
            <a:off x="4178300" y="546100"/>
            <a:ext cx="7353300" cy="4476750"/>
            <a:chOff x="4178300" y="546100"/>
            <a:chExt cx="7353300" cy="4476623"/>
          </a:xfrm>
        </p:grpSpPr>
        <p:pic>
          <p:nvPicPr>
            <p:cNvPr id="9220" name="Picture 3">
              <a:extLst>
                <a:ext uri="{FF2B5EF4-FFF2-40B4-BE49-F238E27FC236}">
                  <a16:creationId xmlns:a16="http://schemas.microsoft.com/office/drawing/2014/main" id="{1B6840B9-F580-409C-85A0-42CDB74F0B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450" y="546100"/>
              <a:ext cx="5118227" cy="44766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1" name="TextBox 4">
              <a:extLst>
                <a:ext uri="{FF2B5EF4-FFF2-40B4-BE49-F238E27FC236}">
                  <a16:creationId xmlns:a16="http://schemas.microsoft.com/office/drawing/2014/main" id="{0CECAE90-272D-4D39-8EE1-2F50AADE2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3300" y="4572000"/>
              <a:ext cx="28829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2100">
                  <a:solidFill>
                    <a:srgbClr val="0000FF"/>
                  </a:solidFill>
                  <a:latin typeface="Arial - 36"/>
                </a:rPr>
                <a:t>4cm</a:t>
              </a:r>
            </a:p>
          </p:txBody>
        </p:sp>
        <p:sp>
          <p:nvSpPr>
            <p:cNvPr id="9222" name="TextBox 5">
              <a:extLst>
                <a:ext uri="{FF2B5EF4-FFF2-40B4-BE49-F238E27FC236}">
                  <a16:creationId xmlns:a16="http://schemas.microsoft.com/office/drawing/2014/main" id="{24F19126-AB46-4487-9658-DDD8F74BD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8300" y="2844800"/>
              <a:ext cx="28829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2100">
                  <a:solidFill>
                    <a:srgbClr val="0000FF"/>
                  </a:solidFill>
                  <a:latin typeface="Arial - 36"/>
                </a:rPr>
                <a:t>6cm</a:t>
              </a:r>
            </a:p>
          </p:txBody>
        </p:sp>
        <p:sp>
          <p:nvSpPr>
            <p:cNvPr id="9223" name="TextBox 6">
              <a:extLst>
                <a:ext uri="{FF2B5EF4-FFF2-40B4-BE49-F238E27FC236}">
                  <a16:creationId xmlns:a16="http://schemas.microsoft.com/office/drawing/2014/main" id="{8775FF45-FF9D-417D-BD7B-6107F70933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8700" y="3911600"/>
              <a:ext cx="28829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2100">
                  <a:solidFill>
                    <a:srgbClr val="0000FF"/>
                  </a:solidFill>
                  <a:latin typeface="Arial - 36"/>
                </a:rPr>
                <a:t>5cm</a:t>
              </a: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6CFE5F-9673-4F77-90F6-68BAD2868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744" y="6899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6">
            <a:extLst>
              <a:ext uri="{FF2B5EF4-FFF2-40B4-BE49-F238E27FC236}">
                <a16:creationId xmlns:a16="http://schemas.microsoft.com/office/drawing/2014/main" id="{3E927760-D416-4522-870E-8A31ABB21392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2628900"/>
            <a:ext cx="5851525" cy="3546475"/>
            <a:chOff x="3714750" y="2628900"/>
            <a:chExt cx="5851835" cy="3546478"/>
          </a:xfrm>
        </p:grpSpPr>
        <p:pic>
          <p:nvPicPr>
            <p:cNvPr id="10245" name="Picture 2">
              <a:extLst>
                <a:ext uri="{FF2B5EF4-FFF2-40B4-BE49-F238E27FC236}">
                  <a16:creationId xmlns:a16="http://schemas.microsoft.com/office/drawing/2014/main" id="{80E405BC-7C1B-4114-8ABC-9A75BBD8A1D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5056" y="2628900"/>
              <a:ext cx="4054772" cy="3546478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6" name="TextBox 3">
              <a:extLst>
                <a:ext uri="{FF2B5EF4-FFF2-40B4-BE49-F238E27FC236}">
                  <a16:creationId xmlns:a16="http://schemas.microsoft.com/office/drawing/2014/main" id="{975CEEEF-71AC-4DD6-9E0F-93447AE463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3933" y="5818306"/>
              <a:ext cx="2310286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1700">
                  <a:solidFill>
                    <a:srgbClr val="0000FF"/>
                  </a:solidFill>
                  <a:latin typeface="Arial - 28"/>
                </a:rPr>
                <a:t>4cm</a:t>
              </a:r>
            </a:p>
          </p:txBody>
        </p:sp>
        <p:sp>
          <p:nvSpPr>
            <p:cNvPr id="10247" name="TextBox 4">
              <a:extLst>
                <a:ext uri="{FF2B5EF4-FFF2-40B4-BE49-F238E27FC236}">
                  <a16:creationId xmlns:a16="http://schemas.microsoft.com/office/drawing/2014/main" id="{F371D08E-6019-4310-82E4-18DC56417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4750" y="4449980"/>
              <a:ext cx="2310285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1700">
                  <a:solidFill>
                    <a:srgbClr val="0000FF"/>
                  </a:solidFill>
                  <a:latin typeface="Arial - 28"/>
                </a:rPr>
                <a:t>6cm</a:t>
              </a:r>
            </a:p>
          </p:txBody>
        </p:sp>
        <p:sp>
          <p:nvSpPr>
            <p:cNvPr id="10248" name="TextBox 5">
              <a:extLst>
                <a:ext uri="{FF2B5EF4-FFF2-40B4-BE49-F238E27FC236}">
                  <a16:creationId xmlns:a16="http://schemas.microsoft.com/office/drawing/2014/main" id="{ED7CAA44-3151-466B-B49F-68B60CF52A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300" y="5295123"/>
              <a:ext cx="2310285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sz="1700">
                  <a:solidFill>
                    <a:srgbClr val="0000FF"/>
                  </a:solidFill>
                  <a:latin typeface="Arial - 28"/>
                </a:rPr>
                <a:t>5cm</a:t>
              </a:r>
            </a:p>
          </p:txBody>
        </p:sp>
      </p:grpSp>
      <p:sp>
        <p:nvSpPr>
          <p:cNvPr id="10243" name="TextBox 7">
            <a:extLst>
              <a:ext uri="{FF2B5EF4-FFF2-40B4-BE49-F238E27FC236}">
                <a16:creationId xmlns:a16="http://schemas.microsoft.com/office/drawing/2014/main" id="{CE3A76EB-4C70-47B2-982F-0C0C1798C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457200"/>
            <a:ext cx="95837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282828"/>
                </a:solidFill>
                <a:latin typeface="Arial Rounded MT Bold - 36"/>
              </a:rPr>
              <a:t>Volume = length x width x height</a:t>
            </a:r>
          </a:p>
          <a:p>
            <a:pPr eaLnBrk="1" hangingPunct="1"/>
            <a:r>
              <a:rPr lang="en-US" altLang="en-US" sz="3200" dirty="0">
                <a:solidFill>
                  <a:srgbClr val="282828"/>
                </a:solidFill>
                <a:latin typeface="Arial Rounded MT Bold - 36"/>
              </a:rPr>
              <a:t>Volume = 5 x 4 x 6 = 120cm3</a:t>
            </a:r>
            <a:endParaRPr lang="en-GB" altLang="en-US" sz="3200" baseline="70000" dirty="0">
              <a:solidFill>
                <a:srgbClr val="00008B"/>
              </a:solidFill>
              <a:latin typeface="Arial Rounded MT Bold - 36"/>
            </a:endParaRPr>
          </a:p>
        </p:txBody>
      </p:sp>
      <p:sp>
        <p:nvSpPr>
          <p:cNvPr id="10244" name="TextBox 8">
            <a:extLst>
              <a:ext uri="{FF2B5EF4-FFF2-40B4-BE49-F238E27FC236}">
                <a16:creationId xmlns:a16="http://schemas.microsoft.com/office/drawing/2014/main" id="{A52E7D1A-D772-4734-A9C2-763CE6AE4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5176838"/>
            <a:ext cx="3705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6820"/>
                </a:solidFill>
                <a:latin typeface="Arial Rounded MT Bold - 28"/>
              </a:rPr>
              <a:t>Does it matter which way round we do the calculation?</a:t>
            </a:r>
            <a:endParaRPr lang="en-GB" altLang="en-US" sz="2400" dirty="0">
              <a:solidFill>
                <a:srgbClr val="FF6820"/>
              </a:solidFill>
              <a:latin typeface="Arial Rounded MT Bold - 2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59BD04-3B50-4169-94C6-D8B0647E5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5842" y="14199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256</Words>
  <Application>Microsoft Office PowerPoint</Application>
  <PresentationFormat>Custom</PresentationFormat>
  <Paragraphs>41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 Rounded MT Bold - 54</vt:lpstr>
      <vt:lpstr>Arial - 36</vt:lpstr>
      <vt:lpstr>Arial Rounded MT Bold - 28</vt:lpstr>
      <vt:lpstr>Arial</vt:lpstr>
      <vt:lpstr>Arial - 28</vt:lpstr>
      <vt:lpstr>Calibri</vt:lpstr>
      <vt:lpstr>Arial Rounded MT Bold - 36</vt:lpstr>
      <vt:lpstr>Calibri Light</vt:lpstr>
      <vt:lpstr>Arial - 46</vt:lpstr>
      <vt:lpstr>Arial Rounded MT Bold - 38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Barker</dc:creator>
  <cp:lastModifiedBy>Katie Barker</cp:lastModifiedBy>
  <cp:revision>5</cp:revision>
  <dcterms:created xsi:type="dcterms:W3CDTF">2021-02-03T10:02:14Z</dcterms:created>
  <dcterms:modified xsi:type="dcterms:W3CDTF">2021-02-03T10:49:44Z</dcterms:modified>
</cp:coreProperties>
</file>