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4"/>
  </p:handoutMasterIdLst>
  <p:sldIdLst>
    <p:sldId id="261" r:id="rId2"/>
    <p:sldId id="258" r:id="rId3"/>
    <p:sldId id="263" r:id="rId4"/>
    <p:sldId id="264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</p:sldIdLst>
  <p:sldSz cx="9144000" cy="6858000" type="screen4x3"/>
  <p:notesSz cx="6858000" cy="9144000"/>
  <p:embeddedFontLst>
    <p:embeddedFont>
      <p:font typeface="BPreplay" panose="0200050300000002000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assoon Infant Md" panose="02000603050000020003" charset="0"/>
      <p:regular r:id="rId23"/>
    </p:embeddedFont>
    <p:embeddedFont>
      <p:font typeface="Sassoon Infant Rg" panose="02000503030000020003" charset="0"/>
      <p:regular r:id="rId24"/>
      <p:bold r:id="rId2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2CD"/>
    <a:srgbClr val="78A2B0"/>
    <a:srgbClr val="66635C"/>
    <a:srgbClr val="FEFBDA"/>
    <a:srgbClr val="FFFFE1"/>
    <a:srgbClr val="FDFDFD"/>
    <a:srgbClr val="AD8CC0"/>
    <a:srgbClr val="990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67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D1F591-C78A-4A35-A6A6-5418763BEC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5CF67-1E82-45D1-860E-E212B21FD5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CB99E5A-0FE1-4429-99F9-DD1F87C539AD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FE95B-08E1-4471-ABFF-0C25D4FF3C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1BB58-5636-4EF0-B0AD-8A70FEC518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D9CCF6-8377-45A1-981D-2C9559A21E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5CFE7B5-0BBD-41F8-8C3C-E9ACE20EBB9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CDFE9FFF-3BF0-4235-A72B-4733030237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7700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5A8760-65E6-4B25-8195-74F10ED6957E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66215BEA-5092-46BB-9ED8-5E0A15178D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5"/>
            <a:ext cx="8220075" cy="1266826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800225"/>
            <a:ext cx="8220075" cy="459581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910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0D91E2A4-E48E-4B56-8DA9-521C57B78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37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072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5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02DEFF95-9684-4D9B-A85B-03D86711C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553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D143F26-0394-48A8-8897-75C430431B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DE71C00-F4EC-441E-912A-ECE60EFBC0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1" r:id="rId4"/>
    <p:sldLayoutId id="2147483692" r:id="rId5"/>
    <p:sldLayoutId id="214748369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>
            <a:extLst>
              <a:ext uri="{FF2B5EF4-FFF2-40B4-BE49-F238E27FC236}">
                <a16:creationId xmlns:a16="http://schemas.microsoft.com/office/drawing/2014/main" id="{82970938-51F2-4277-83EF-0A5EF123A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>
            <a:extLst>
              <a:ext uri="{FF2B5EF4-FFF2-40B4-BE49-F238E27FC236}">
                <a16:creationId xmlns:a16="http://schemas.microsoft.com/office/drawing/2014/main" id="{4D0D4CE8-1258-4435-85E9-FDF4B7C99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itchFamily="50" charset="0"/>
              </a:rPr>
              <a:t>Year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C3779-97D4-4A06-B912-B2AA58CCF3D3}"/>
              </a:ext>
            </a:extLst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357D6D-CE5B-4AC0-BDF9-A6E17D3E55C9}"/>
              </a:ext>
            </a:extLst>
          </p:cNvPr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>
            <a:extLst>
              <a:ext uri="{FF2B5EF4-FFF2-40B4-BE49-F238E27FC236}">
                <a16:creationId xmlns:a16="http://schemas.microsoft.com/office/drawing/2014/main" id="{54E1B140-7133-40EE-B7B7-9C416869D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itchFamily="50" charset="0"/>
              </a:rPr>
              <a:t>Computing</a:t>
            </a:r>
            <a:r>
              <a:rPr lang="en-GB" altLang="en-US" sz="800">
                <a:solidFill>
                  <a:schemeClr val="bg1"/>
                </a:solidFill>
                <a:latin typeface="BPreplay" pitchFamily="50" charset="0"/>
              </a:rPr>
              <a:t> | Year 6 | Spreadsheets | Number Operations | Lesson 1</a:t>
            </a:r>
          </a:p>
        </p:txBody>
      </p:sp>
      <p:sp>
        <p:nvSpPr>
          <p:cNvPr id="7175" name="Text Placeholder 16">
            <a:extLst>
              <a:ext uri="{FF2B5EF4-FFF2-40B4-BE49-F238E27FC236}">
                <a16:creationId xmlns:a16="http://schemas.microsoft.com/office/drawing/2014/main" id="{15E8AF67-B5D4-4812-BA0B-C1336E02BF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/>
              <a:t>Spreadsheets</a:t>
            </a:r>
          </a:p>
        </p:txBody>
      </p:sp>
      <p:sp>
        <p:nvSpPr>
          <p:cNvPr id="7176" name="Title 17">
            <a:extLst>
              <a:ext uri="{FF2B5EF4-FFF2-40B4-BE49-F238E27FC236}">
                <a16:creationId xmlns:a16="http://schemas.microsoft.com/office/drawing/2014/main" id="{B8F66831-1B82-4F8B-B49B-185618E3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/>
              <a:t>Computing</a:t>
            </a:r>
          </a:p>
        </p:txBody>
      </p:sp>
      <p:pic>
        <p:nvPicPr>
          <p:cNvPr id="7177" name="Picture 2">
            <a:extLst>
              <a:ext uri="{FF2B5EF4-FFF2-40B4-BE49-F238E27FC236}">
                <a16:creationId xmlns:a16="http://schemas.microsoft.com/office/drawing/2014/main" id="{38AA14CC-CABF-421E-9C89-9CD5C1AFC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B73BFAD-C29F-4769-B953-0E6B0CD87404}"/>
              </a:ext>
            </a:extLst>
          </p:cNvPr>
          <p:cNvSpPr/>
          <p:nvPr/>
        </p:nvSpPr>
        <p:spPr>
          <a:xfrm>
            <a:off x="755650" y="3608388"/>
            <a:ext cx="5297488" cy="825500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303382-2C4B-4606-94D3-E562FF1576D8}"/>
              </a:ext>
            </a:extLst>
          </p:cNvPr>
          <p:cNvSpPr/>
          <p:nvPr/>
        </p:nvSpPr>
        <p:spPr>
          <a:xfrm>
            <a:off x="755650" y="4514850"/>
            <a:ext cx="5297488" cy="156527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9590FE31-8AD4-451F-85E5-FEE5A4BB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" r="41266" b="70934"/>
          <a:stretch>
            <a:fillRect/>
          </a:stretch>
        </p:blipFill>
        <p:spPr bwMode="auto">
          <a:xfrm>
            <a:off x="746125" y="1584325"/>
            <a:ext cx="7642225" cy="1933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itle 5">
            <a:extLst>
              <a:ext uri="{FF2B5EF4-FFF2-40B4-BE49-F238E27FC236}">
                <a16:creationId xmlns:a16="http://schemas.microsoft.com/office/drawing/2014/main" id="{1099FDC0-443C-4D57-A7FA-D6AF41C2C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Calculations</a:t>
            </a:r>
          </a:p>
        </p:txBody>
      </p:sp>
      <p:sp>
        <p:nvSpPr>
          <p:cNvPr id="16390" name="Content Placeholder 6">
            <a:extLst>
              <a:ext uri="{FF2B5EF4-FFF2-40B4-BE49-F238E27FC236}">
                <a16:creationId xmlns:a16="http://schemas.microsoft.com/office/drawing/2014/main" id="{1D32ECBB-7F4A-4A2B-BEE4-2BB6CA8B4D65}"/>
              </a:ext>
            </a:extLst>
          </p:cNvPr>
          <p:cNvSpPr>
            <a:spLocks/>
          </p:cNvSpPr>
          <p:nvPr/>
        </p:nvSpPr>
        <p:spPr bwMode="auto">
          <a:xfrm>
            <a:off x="755650" y="3563938"/>
            <a:ext cx="5297488" cy="90646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The function appears in the formula bar here.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D26DE31-320D-4DE7-BB98-056DD3DDE25B}"/>
              </a:ext>
            </a:extLst>
          </p:cNvPr>
          <p:cNvSpPr/>
          <p:nvPr/>
        </p:nvSpPr>
        <p:spPr>
          <a:xfrm>
            <a:off x="6173788" y="3697288"/>
            <a:ext cx="2214562" cy="2214562"/>
          </a:xfrm>
          <a:prstGeom prst="ellipse">
            <a:avLst/>
          </a:prstGeom>
          <a:solidFill>
            <a:srgbClr val="BC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In this case: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=SUM(B5+B6)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0BF1EA57-986D-4706-965C-144CBC4A77F1}"/>
              </a:ext>
            </a:extLst>
          </p:cNvPr>
          <p:cNvSpPr txBox="1">
            <a:spLocks/>
          </p:cNvSpPr>
          <p:nvPr/>
        </p:nvSpPr>
        <p:spPr>
          <a:xfrm>
            <a:off x="746125" y="4514850"/>
            <a:ext cx="5307013" cy="15652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A formula is always shown by using the ‘=‘ sign first, followed by ‘SUM’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The calculation then goes inside the brackets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46EA8DA-CE6A-4849-AA25-184B42F6F184}"/>
              </a:ext>
            </a:extLst>
          </p:cNvPr>
          <p:cNvCxnSpPr/>
          <p:nvPr/>
        </p:nvCxnSpPr>
        <p:spPr>
          <a:xfrm flipH="1" flipV="1">
            <a:off x="3973513" y="2816225"/>
            <a:ext cx="1003300" cy="1141413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9205DDA-F086-467F-92E3-74E51F076EDF}"/>
              </a:ext>
            </a:extLst>
          </p:cNvPr>
          <p:cNvSpPr/>
          <p:nvPr/>
        </p:nvSpPr>
        <p:spPr>
          <a:xfrm>
            <a:off x="746125" y="4046538"/>
            <a:ext cx="2281238" cy="2046287"/>
          </a:xfrm>
          <a:prstGeom prst="rect">
            <a:avLst/>
          </a:prstGeom>
          <a:solidFill>
            <a:srgbClr val="78A2B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56E5643C-008C-43D0-937E-AA39B89DFA89}"/>
              </a:ext>
            </a:extLst>
          </p:cNvPr>
          <p:cNvSpPr txBox="1">
            <a:spLocks/>
          </p:cNvSpPr>
          <p:nvPr/>
        </p:nvSpPr>
        <p:spPr>
          <a:xfrm>
            <a:off x="746125" y="4046538"/>
            <a:ext cx="2281238" cy="2101850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lIns="252000" tIns="252000" rIns="252000" bIns="25200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Click in the cell that you want the calculation to appear. Then click on Sum in the AutoSum menu.</a:t>
            </a:r>
          </a:p>
        </p:txBody>
      </p:sp>
      <p:sp>
        <p:nvSpPr>
          <p:cNvPr id="17412" name="Title 5">
            <a:extLst>
              <a:ext uri="{FF2B5EF4-FFF2-40B4-BE49-F238E27FC236}">
                <a16:creationId xmlns:a16="http://schemas.microsoft.com/office/drawing/2014/main" id="{F1E2F4B7-9C93-45AA-A810-E8A2E8968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Calculations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7AFDF5-FCB4-460E-A13E-F4870856477B}"/>
              </a:ext>
            </a:extLst>
          </p:cNvPr>
          <p:cNvSpPr/>
          <p:nvPr/>
        </p:nvSpPr>
        <p:spPr>
          <a:xfrm>
            <a:off x="3114675" y="1584325"/>
            <a:ext cx="5270500" cy="1684338"/>
          </a:xfrm>
          <a:prstGeom prst="rect">
            <a:avLst/>
          </a:prstGeom>
          <a:solidFill>
            <a:srgbClr val="BCE2C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7414" name="Picture 2">
            <a:extLst>
              <a:ext uri="{FF2B5EF4-FFF2-40B4-BE49-F238E27FC236}">
                <a16:creationId xmlns:a16="http://schemas.microsoft.com/office/drawing/2014/main" id="{357DBA0F-8598-40A7-ABFC-FDEF44E8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8" t="5617" r="9872" b="71320"/>
          <a:stretch>
            <a:fillRect/>
          </a:stretch>
        </p:blipFill>
        <p:spPr bwMode="auto">
          <a:xfrm>
            <a:off x="746125" y="1584325"/>
            <a:ext cx="2281238" cy="254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Content Placeholder 6">
            <a:extLst>
              <a:ext uri="{FF2B5EF4-FFF2-40B4-BE49-F238E27FC236}">
                <a16:creationId xmlns:a16="http://schemas.microsoft.com/office/drawing/2014/main" id="{58DDCFBB-AEA1-4D39-8E25-68833056A982}"/>
              </a:ext>
            </a:extLst>
          </p:cNvPr>
          <p:cNvSpPr>
            <a:spLocks/>
          </p:cNvSpPr>
          <p:nvPr/>
        </p:nvSpPr>
        <p:spPr bwMode="auto">
          <a:xfrm>
            <a:off x="3114675" y="1584325"/>
            <a:ext cx="5273675" cy="168433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What if we changed the contents of the cells now? 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Next, we are going to enter calculations for Subtract, Multiply and Divide.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16F948-4D18-4DD1-A4E4-35CEB3B976B1}"/>
              </a:ext>
            </a:extLst>
          </p:cNvPr>
          <p:cNvSpPr/>
          <p:nvPr/>
        </p:nvSpPr>
        <p:spPr>
          <a:xfrm>
            <a:off x="3114675" y="3349625"/>
            <a:ext cx="5270500" cy="641350"/>
          </a:xfrm>
          <a:prstGeom prst="rect">
            <a:avLst/>
          </a:prstGeom>
          <a:solidFill>
            <a:srgbClr val="BCE2C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To multiply we use the ‘*’ symbol, e.g.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83C80B-3E85-4E75-9F86-9C5F36E7ECC3}"/>
              </a:ext>
            </a:extLst>
          </p:cNvPr>
          <p:cNvSpPr/>
          <p:nvPr/>
        </p:nvSpPr>
        <p:spPr>
          <a:xfrm>
            <a:off x="3114675" y="4770438"/>
            <a:ext cx="5270500" cy="641350"/>
          </a:xfrm>
          <a:prstGeom prst="rect">
            <a:avLst/>
          </a:prstGeom>
          <a:solidFill>
            <a:srgbClr val="BCE2C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To divide, we use the ‘/’ symbol, e.g.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28719E-CA57-4C5B-B134-9E639E6BF856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3990975"/>
            <a:ext cx="5240337" cy="682625"/>
            <a:chOff x="3131616" y="3991273"/>
            <a:chExt cx="5240549" cy="68163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C6B2AC-B385-4112-93C1-2796C4A24164}"/>
                </a:ext>
              </a:extLst>
            </p:cNvPr>
            <p:cNvSpPr/>
            <p:nvPr/>
          </p:nvSpPr>
          <p:spPr>
            <a:xfrm>
              <a:off x="5759034" y="3991273"/>
              <a:ext cx="2613131" cy="68163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BCE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  <a:latin typeface="+mj-lt"/>
                </a:rPr>
                <a:t>Cells:</a:t>
              </a:r>
              <a:r>
                <a:rPr lang="en-GB" dirty="0">
                  <a:solidFill>
                    <a:schemeClr val="tx1"/>
                  </a:solidFill>
                </a:rPr>
                <a:t> B5 * C5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38121E-070E-467E-8518-D32927201EA1}"/>
                </a:ext>
              </a:extLst>
            </p:cNvPr>
            <p:cNvSpPr/>
            <p:nvPr/>
          </p:nvSpPr>
          <p:spPr>
            <a:xfrm>
              <a:off x="3131616" y="3991273"/>
              <a:ext cx="2613131" cy="68163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BCE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  <a:latin typeface="+mj-lt"/>
                </a:rPr>
                <a:t>Numbers: </a:t>
              </a:r>
              <a:r>
                <a:rPr lang="en-GB" dirty="0">
                  <a:solidFill>
                    <a:schemeClr val="tx1"/>
                  </a:solidFill>
                </a:rPr>
                <a:t>3 * 4 = 12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4B27122-B85B-4905-B5B5-471537FF8BA5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5411788"/>
            <a:ext cx="5240337" cy="681037"/>
            <a:chOff x="3131617" y="5411189"/>
            <a:chExt cx="5240549" cy="68163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FC2A37-C1A4-4D30-B342-9AD161C5767C}"/>
                </a:ext>
              </a:extLst>
            </p:cNvPr>
            <p:cNvSpPr/>
            <p:nvPr/>
          </p:nvSpPr>
          <p:spPr>
            <a:xfrm>
              <a:off x="5759035" y="5411189"/>
              <a:ext cx="2613131" cy="6816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BCE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  <a:latin typeface="+mj-lt"/>
                </a:rPr>
                <a:t>Cells: </a:t>
              </a:r>
              <a:r>
                <a:rPr lang="en-GB" dirty="0">
                  <a:solidFill>
                    <a:schemeClr val="tx1"/>
                  </a:solidFill>
                </a:rPr>
                <a:t>B5 / C5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639E57-B952-46CA-931E-A898ED06D56C}"/>
                </a:ext>
              </a:extLst>
            </p:cNvPr>
            <p:cNvSpPr/>
            <p:nvPr/>
          </p:nvSpPr>
          <p:spPr>
            <a:xfrm>
              <a:off x="3131617" y="5411189"/>
              <a:ext cx="2613131" cy="6816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BCE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  <a:latin typeface="+mj-lt"/>
                </a:rPr>
                <a:t>Numbers:</a:t>
              </a:r>
              <a:r>
                <a:rPr lang="en-GB" dirty="0">
                  <a:solidFill>
                    <a:schemeClr val="tx1"/>
                  </a:solidFill>
                </a:rPr>
                <a:t> 12 / 4 = 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5">
            <a:extLst>
              <a:ext uri="{FF2B5EF4-FFF2-40B4-BE49-F238E27FC236}">
                <a16:creationId xmlns:a16="http://schemas.microsoft.com/office/drawing/2014/main" id="{652D84F9-A164-47E2-A6A5-BA9E1530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Try It Yourself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C32C7D-734C-4A2A-97F4-02032892E6D1}"/>
              </a:ext>
            </a:extLst>
          </p:cNvPr>
          <p:cNvSpPr/>
          <p:nvPr/>
        </p:nvSpPr>
        <p:spPr>
          <a:xfrm>
            <a:off x="755650" y="1585913"/>
            <a:ext cx="7632700" cy="4506912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436" name="Content Placeholder 6">
            <a:extLst>
              <a:ext uri="{FF2B5EF4-FFF2-40B4-BE49-F238E27FC236}">
                <a16:creationId xmlns:a16="http://schemas.microsoft.com/office/drawing/2014/main" id="{7D4C06F7-CBD9-4150-A5DC-C1D4DF38D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85913"/>
            <a:ext cx="2108200" cy="4506912"/>
          </a:xfrm>
        </p:spPr>
        <p:txBody>
          <a:bodyPr anchor="ctr"/>
          <a:lstStyle/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Use the Spreadsheets and Activity Sheets to try entering and formatting data, then using calculations for the Number Operations.</a:t>
            </a:r>
          </a:p>
        </p:txBody>
      </p:sp>
      <p:pic>
        <p:nvPicPr>
          <p:cNvPr id="18437" name="Individual Work">
            <a:extLst>
              <a:ext uri="{FF2B5EF4-FFF2-40B4-BE49-F238E27FC236}">
                <a16:creationId xmlns:a16="http://schemas.microsoft.com/office/drawing/2014/main" id="{CED951D8-AA8F-45B8-A925-4FC7160AF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B7498A-6DF4-4651-B7D2-89BA2E4EF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850" y="1719263"/>
            <a:ext cx="2997200" cy="4240212"/>
          </a:xfrm>
          <a:prstGeom prst="rect">
            <a:avLst/>
          </a:prstGeom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11DDC1-00B4-4A43-AC49-346DED984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3825" y="1719263"/>
            <a:ext cx="2997200" cy="4240212"/>
          </a:xfrm>
          <a:prstGeom prst="rect">
            <a:avLst/>
          </a:prstGeom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99A570-6BA2-47AF-96D8-B1DA29E1C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800" y="1719263"/>
            <a:ext cx="2998788" cy="4240212"/>
          </a:xfrm>
          <a:prstGeom prst="rect">
            <a:avLst/>
          </a:prstGeom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510E47-9E57-439B-9CA6-5BC8DC411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968" y="6127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CBDBF2-A200-4183-894D-BA6C97B68EAF}"/>
              </a:ext>
            </a:extLst>
          </p:cNvPr>
          <p:cNvSpPr/>
          <p:nvPr/>
        </p:nvSpPr>
        <p:spPr>
          <a:xfrm>
            <a:off x="4352925" y="5810250"/>
            <a:ext cx="420688" cy="177800"/>
          </a:xfrm>
          <a:prstGeom prst="rect">
            <a:avLst/>
          </a:prstGeom>
          <a:solidFill>
            <a:srgbClr val="666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C0E22436-9163-4D06-B539-E21FD510E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719763"/>
            <a:ext cx="5842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405F4FF-3FBF-48B5-BF33-F745FABEBA3A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D2A630F-31B1-4CF4-956D-3C475A23E423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>
            <a:extLst>
              <a:ext uri="{FF2B5EF4-FFF2-40B4-BE49-F238E27FC236}">
                <a16:creationId xmlns:a16="http://schemas.microsoft.com/office/drawing/2014/main" id="{8B73A1C9-0C9D-4A90-8516-0F403FEF8678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itchFamily="50" charset="0"/>
              </a:rPr>
              <a:t>Success Criteria</a:t>
            </a:r>
          </a:p>
        </p:txBody>
      </p:sp>
      <p:sp>
        <p:nvSpPr>
          <p:cNvPr id="9221" name="Title 1">
            <a:extLst>
              <a:ext uri="{FF2B5EF4-FFF2-40B4-BE49-F238E27FC236}">
                <a16:creationId xmlns:a16="http://schemas.microsoft.com/office/drawing/2014/main" id="{3C46BCB8-FBBE-4333-9258-7C9D1A53F0A2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itchFamily="50" charset="0"/>
              </a:rPr>
              <a:t>Aim</a:t>
            </a:r>
          </a:p>
        </p:txBody>
      </p:sp>
      <p:sp>
        <p:nvSpPr>
          <p:cNvPr id="9222" name="Content Placeholder 15">
            <a:extLst>
              <a:ext uri="{FF2B5EF4-FFF2-40B4-BE49-F238E27FC236}">
                <a16:creationId xmlns:a16="http://schemas.microsoft.com/office/drawing/2014/main" id="{A1F2C21F-554E-47CA-A98D-60DFCA03D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enter data and formulas into a spreadsheet.</a:t>
            </a:r>
          </a:p>
        </p:txBody>
      </p:sp>
      <p:sp>
        <p:nvSpPr>
          <p:cNvPr id="9223" name="Content Placeholder 15">
            <a:extLst>
              <a:ext uri="{FF2B5EF4-FFF2-40B4-BE49-F238E27FC236}">
                <a16:creationId xmlns:a16="http://schemas.microsoft.com/office/drawing/2014/main" id="{41C87C8B-EB2B-4E82-A42A-F7EF1FD318C4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/>
            <a:r>
              <a:rPr lang="en-GB" altLang="en-US"/>
              <a:t>I can identify cells using rows and columns.</a:t>
            </a:r>
          </a:p>
          <a:p>
            <a:pPr eaLnBrk="1" hangingPunct="1"/>
            <a:r>
              <a:rPr lang="en-GB" altLang="en-US"/>
              <a:t>I can type text and numbers into cells.</a:t>
            </a:r>
          </a:p>
          <a:p>
            <a:pPr eaLnBrk="1" hangingPunct="1"/>
            <a:r>
              <a:rPr lang="en-GB" altLang="en-US"/>
              <a:t>I can use the SUM function to add numbers together.</a:t>
            </a:r>
          </a:p>
          <a:p>
            <a:pPr eaLnBrk="1" hangingPunct="1"/>
            <a:r>
              <a:rPr lang="en-GB" altLang="en-US"/>
              <a:t>I can use the SUM function to perform further calculations.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9A214C-D9E8-4533-93D9-69F232961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7358" y="83423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>
            <a:extLst>
              <a:ext uri="{FF2B5EF4-FFF2-40B4-BE49-F238E27FC236}">
                <a16:creationId xmlns:a16="http://schemas.microsoft.com/office/drawing/2014/main" id="{F1B5ADB3-C5C7-4279-ADDA-65BCC90D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Introducing Spreadsheets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4492BB-9D0A-4A26-B7A9-FDFC36447123}"/>
              </a:ext>
            </a:extLst>
          </p:cNvPr>
          <p:cNvSpPr/>
          <p:nvPr/>
        </p:nvSpPr>
        <p:spPr>
          <a:xfrm>
            <a:off x="755650" y="1585913"/>
            <a:ext cx="7632700" cy="2039937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7F6DB6-2DDF-46A0-96BB-178E91645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85913"/>
            <a:ext cx="7632700" cy="2039937"/>
          </a:xfrm>
        </p:spPr>
        <p:txBody>
          <a:bodyPr rtlCol="0" anchor="ctr">
            <a:normAutofit lnSpcReduction="10000"/>
          </a:bodyPr>
          <a:lstStyle/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cs typeface="+mn-cs"/>
              </a:rPr>
              <a:t>What do you know about spreadsheets already? 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cs typeface="+mn-cs"/>
              </a:rPr>
              <a:t>Does anyone know what they are used for?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cs typeface="+mn-cs"/>
              </a:rPr>
              <a:t>What can they do?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cs typeface="+mn-cs"/>
              </a:rPr>
              <a:t>Discuss with a partner and be ready to feed back any ideas.</a:t>
            </a:r>
          </a:p>
        </p:txBody>
      </p:sp>
      <p:pic>
        <p:nvPicPr>
          <p:cNvPr id="10245" name="Talking Partners">
            <a:extLst>
              <a:ext uri="{FF2B5EF4-FFF2-40B4-BE49-F238E27FC236}">
                <a16:creationId xmlns:a16="http://schemas.microsoft.com/office/drawing/2014/main" id="{3C38B646-E0AF-45A5-9E1E-6DD95D68A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>
            <a:extLst>
              <a:ext uri="{FF2B5EF4-FFF2-40B4-BE49-F238E27FC236}">
                <a16:creationId xmlns:a16="http://schemas.microsoft.com/office/drawing/2014/main" id="{219B6AFB-67AA-4AFF-B5A5-B21DD4DE8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746500"/>
            <a:ext cx="4140200" cy="234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4">
            <a:extLst>
              <a:ext uri="{FF2B5EF4-FFF2-40B4-BE49-F238E27FC236}">
                <a16:creationId xmlns:a16="http://schemas.microsoft.com/office/drawing/2014/main" id="{E1E9C039-B998-448A-A931-410AC91A0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3746500"/>
            <a:ext cx="266382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7530BA-163A-4C0F-AD73-336565BCB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132" y="65858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8F2341E-E027-4A48-91F3-5D4E8AFF4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" b="1805"/>
          <a:stretch>
            <a:fillRect/>
          </a:stretch>
        </p:blipFill>
        <p:spPr bwMode="auto">
          <a:xfrm>
            <a:off x="787400" y="1666875"/>
            <a:ext cx="7559675" cy="4249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28F850-3747-4960-BDBE-84051829B670}"/>
              </a:ext>
            </a:extLst>
          </p:cNvPr>
          <p:cNvSpPr/>
          <p:nvPr/>
        </p:nvSpPr>
        <p:spPr>
          <a:xfrm>
            <a:off x="1200150" y="2443163"/>
            <a:ext cx="7102475" cy="1101725"/>
          </a:xfrm>
          <a:prstGeom prst="rect">
            <a:avLst/>
          </a:prstGeom>
          <a:solidFill>
            <a:schemeClr val="bg1"/>
          </a:solidFill>
          <a:ln w="25400">
            <a:solidFill>
              <a:srgbClr val="BCE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68" name="Title 5">
            <a:extLst>
              <a:ext uri="{FF2B5EF4-FFF2-40B4-BE49-F238E27FC236}">
                <a16:creationId xmlns:a16="http://schemas.microsoft.com/office/drawing/2014/main" id="{F968E9E8-9DA4-4323-A9BA-0C57043E8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Cell References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3BB6EF-D1CF-4B28-BE8F-B9B99D216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2446338"/>
            <a:ext cx="7102475" cy="1093787"/>
          </a:xfrm>
        </p:spPr>
        <p:txBody>
          <a:bodyPr anchor="ctr"/>
          <a:lstStyle/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Everything in a spreadsheet goes into a cell (like a box in a grid).</a:t>
            </a:r>
          </a:p>
        </p:txBody>
      </p:sp>
      <p:pic>
        <p:nvPicPr>
          <p:cNvPr id="11270" name="Whole Class">
            <a:extLst>
              <a:ext uri="{FF2B5EF4-FFF2-40B4-BE49-F238E27FC236}">
                <a16:creationId xmlns:a16="http://schemas.microsoft.com/office/drawing/2014/main" id="{BFCAA3C5-5B86-4ED9-94AB-84D4191F2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D87C49F-3569-4BED-B080-668DBA4886EE}"/>
              </a:ext>
            </a:extLst>
          </p:cNvPr>
          <p:cNvSpPr/>
          <p:nvPr/>
        </p:nvSpPr>
        <p:spPr>
          <a:xfrm>
            <a:off x="1200150" y="3609975"/>
            <a:ext cx="7102475" cy="1101725"/>
          </a:xfrm>
          <a:prstGeom prst="rect">
            <a:avLst/>
          </a:prstGeom>
          <a:solidFill>
            <a:schemeClr val="bg1"/>
          </a:solidFill>
          <a:ln w="25400">
            <a:solidFill>
              <a:srgbClr val="BCE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ABF49B-D79B-423E-A30D-FBAC4AE18AEB}"/>
              </a:ext>
            </a:extLst>
          </p:cNvPr>
          <p:cNvSpPr/>
          <p:nvPr/>
        </p:nvSpPr>
        <p:spPr>
          <a:xfrm>
            <a:off x="1200150" y="4773613"/>
            <a:ext cx="7102475" cy="1101725"/>
          </a:xfrm>
          <a:prstGeom prst="rect">
            <a:avLst/>
          </a:prstGeom>
          <a:solidFill>
            <a:schemeClr val="bg1"/>
          </a:solidFill>
          <a:ln w="25400">
            <a:solidFill>
              <a:srgbClr val="BCE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2F67D58-F037-4A29-A671-49273BE5D574}"/>
              </a:ext>
            </a:extLst>
          </p:cNvPr>
          <p:cNvSpPr>
            <a:spLocks/>
          </p:cNvSpPr>
          <p:nvPr/>
        </p:nvSpPr>
        <p:spPr bwMode="auto">
          <a:xfrm>
            <a:off x="1200150" y="3621088"/>
            <a:ext cx="7102475" cy="107950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Each cell is named by the row and column in which it is located.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37A47661-6313-403A-A027-BB74F4C2A5BA}"/>
              </a:ext>
            </a:extLst>
          </p:cNvPr>
          <p:cNvSpPr>
            <a:spLocks/>
          </p:cNvSpPr>
          <p:nvPr/>
        </p:nvSpPr>
        <p:spPr bwMode="auto">
          <a:xfrm>
            <a:off x="1200150" y="4783138"/>
            <a:ext cx="7102475" cy="1081087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See the Cells and Data Spreadsheet as an example.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47C2E5-3EFF-4ADB-89E0-70192E42C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866" y="5637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7" grpId="0" build="p"/>
      <p:bldP spid="17" grpId="0" animBg="1"/>
      <p:bldP spid="18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5">
            <a:extLst>
              <a:ext uri="{FF2B5EF4-FFF2-40B4-BE49-F238E27FC236}">
                <a16:creationId xmlns:a16="http://schemas.microsoft.com/office/drawing/2014/main" id="{6101447A-27C3-476E-A01E-1F0BD0C5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Cell References</a:t>
            </a:r>
          </a:p>
        </p:txBody>
      </p:sp>
      <p:pic>
        <p:nvPicPr>
          <p:cNvPr id="12291" name="Whole Class">
            <a:extLst>
              <a:ext uri="{FF2B5EF4-FFF2-40B4-BE49-F238E27FC236}">
                <a16:creationId xmlns:a16="http://schemas.microsoft.com/office/drawing/2014/main" id="{0DC6D855-630D-4416-8DFF-910429C91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">
            <a:extLst>
              <a:ext uri="{FF2B5EF4-FFF2-40B4-BE49-F238E27FC236}">
                <a16:creationId xmlns:a16="http://schemas.microsoft.com/office/drawing/2014/main" id="{E11C3312-4C6D-4A12-9A6D-5BABD9DF3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/>
          <a:stretch>
            <a:fillRect/>
          </a:stretch>
        </p:blipFill>
        <p:spPr bwMode="auto">
          <a:xfrm>
            <a:off x="871538" y="1585913"/>
            <a:ext cx="7400925" cy="451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215EFA-1600-4FBF-8EE0-BE99B619F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075" y="8008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5">
            <a:extLst>
              <a:ext uri="{FF2B5EF4-FFF2-40B4-BE49-F238E27FC236}">
                <a16:creationId xmlns:a16="http://schemas.microsoft.com/office/drawing/2014/main" id="{E44BDC03-CA77-46D1-9E9D-48D8BE7DC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Formatting Cells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0AF7CB-0C91-4C64-82B7-F944861111FA}"/>
              </a:ext>
            </a:extLst>
          </p:cNvPr>
          <p:cNvSpPr/>
          <p:nvPr/>
        </p:nvSpPr>
        <p:spPr>
          <a:xfrm>
            <a:off x="2524125" y="1585913"/>
            <a:ext cx="5864225" cy="1593850"/>
          </a:xfrm>
          <a:prstGeom prst="rect">
            <a:avLst/>
          </a:prstGeom>
          <a:solidFill>
            <a:schemeClr val="bg1"/>
          </a:solidFill>
          <a:ln w="25400">
            <a:solidFill>
              <a:srgbClr val="BCE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16" name="Content Placeholder 6">
            <a:extLst>
              <a:ext uri="{FF2B5EF4-FFF2-40B4-BE49-F238E27FC236}">
                <a16:creationId xmlns:a16="http://schemas.microsoft.com/office/drawing/2014/main" id="{A6EF6FFE-F016-44F3-B6C0-23BFEBE4F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338" y="1585913"/>
            <a:ext cx="4926012" cy="1593850"/>
          </a:xfrm>
        </p:spPr>
        <p:txBody>
          <a:bodyPr anchor="ctr"/>
          <a:lstStyle/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Cells can be formatted to look clearer or more interesting, similar to word processing or desk top publishing.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BD909E-33E2-4067-8CEB-E6F716FF0E1E}"/>
              </a:ext>
            </a:extLst>
          </p:cNvPr>
          <p:cNvSpPr/>
          <p:nvPr/>
        </p:nvSpPr>
        <p:spPr>
          <a:xfrm>
            <a:off x="755650" y="3268663"/>
            <a:ext cx="2481263" cy="2824162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01AD0D-11EC-43B2-B581-80A6F1C4B39B}"/>
              </a:ext>
            </a:extLst>
          </p:cNvPr>
          <p:cNvSpPr/>
          <p:nvPr/>
        </p:nvSpPr>
        <p:spPr>
          <a:xfrm>
            <a:off x="3327400" y="3268663"/>
            <a:ext cx="2479675" cy="2824162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B2B20-7C57-4578-9501-D5C05FC919CE}"/>
              </a:ext>
            </a:extLst>
          </p:cNvPr>
          <p:cNvSpPr/>
          <p:nvPr/>
        </p:nvSpPr>
        <p:spPr>
          <a:xfrm>
            <a:off x="5907088" y="3268663"/>
            <a:ext cx="2481262" cy="2824162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20" name="Content Placeholder 6">
            <a:extLst>
              <a:ext uri="{FF2B5EF4-FFF2-40B4-BE49-F238E27FC236}">
                <a16:creationId xmlns:a16="http://schemas.microsoft.com/office/drawing/2014/main" id="{A4C82766-EA12-4D72-A428-95487FB9DCD8}"/>
              </a:ext>
            </a:extLst>
          </p:cNvPr>
          <p:cNvSpPr>
            <a:spLocks/>
          </p:cNvSpPr>
          <p:nvPr/>
        </p:nvSpPr>
        <p:spPr bwMode="auto">
          <a:xfrm>
            <a:off x="5857875" y="3268663"/>
            <a:ext cx="2579688" cy="282416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Explore the formatting features so you can present your work attractively, if you have time after each future activity.</a:t>
            </a:r>
          </a:p>
        </p:txBody>
      </p:sp>
      <p:sp>
        <p:nvSpPr>
          <p:cNvPr id="13321" name="Content Placeholder 6">
            <a:extLst>
              <a:ext uri="{FF2B5EF4-FFF2-40B4-BE49-F238E27FC236}">
                <a16:creationId xmlns:a16="http://schemas.microsoft.com/office/drawing/2014/main" id="{40BA332B-43FA-48EB-B27F-A2F880B0B0A5}"/>
              </a:ext>
            </a:extLst>
          </p:cNvPr>
          <p:cNvSpPr>
            <a:spLocks/>
          </p:cNvSpPr>
          <p:nvPr/>
        </p:nvSpPr>
        <p:spPr bwMode="auto">
          <a:xfrm>
            <a:off x="3276600" y="3268663"/>
            <a:ext cx="2571750" cy="282416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You can also select an entire row, column or the entire sheet and then adjust or format multiple rows or columns at the same time.</a:t>
            </a:r>
          </a:p>
        </p:txBody>
      </p:sp>
      <p:sp>
        <p:nvSpPr>
          <p:cNvPr id="13322" name="Content Placeholder 6">
            <a:extLst>
              <a:ext uri="{FF2B5EF4-FFF2-40B4-BE49-F238E27FC236}">
                <a16:creationId xmlns:a16="http://schemas.microsoft.com/office/drawing/2014/main" id="{3B3D9136-495D-4C19-9183-EA31A97748E9}"/>
              </a:ext>
            </a:extLst>
          </p:cNvPr>
          <p:cNvSpPr>
            <a:spLocks/>
          </p:cNvSpPr>
          <p:nvPr/>
        </p:nvSpPr>
        <p:spPr bwMode="auto">
          <a:xfrm>
            <a:off x="712788" y="3268663"/>
            <a:ext cx="2560637" cy="282416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Watch then practise how to change cell colours and borders, font size, style, colour and alignment, row height, column width.</a:t>
            </a:r>
          </a:p>
        </p:txBody>
      </p:sp>
      <p:pic>
        <p:nvPicPr>
          <p:cNvPr id="13323" name="Picture 15">
            <a:extLst>
              <a:ext uri="{FF2B5EF4-FFF2-40B4-BE49-F238E27FC236}">
                <a16:creationId xmlns:a16="http://schemas.microsoft.com/office/drawing/2014/main" id="{F23DFDB8-8ACB-41A6-8E9F-D41AC89BA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2"/>
          <a:stretch>
            <a:fillRect/>
          </a:stretch>
        </p:blipFill>
        <p:spPr bwMode="auto">
          <a:xfrm>
            <a:off x="654050" y="1495425"/>
            <a:ext cx="2938463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233F09-49EB-470F-9366-C56C09B01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478" y="7143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>
            <a:extLst>
              <a:ext uri="{FF2B5EF4-FFF2-40B4-BE49-F238E27FC236}">
                <a16:creationId xmlns:a16="http://schemas.microsoft.com/office/drawing/2014/main" id="{61A94A61-E026-4670-B785-A19C30FD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Formatting Cells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8C692318-3C7B-4EC8-B662-6EB7F596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0" b="917"/>
          <a:stretch>
            <a:fillRect/>
          </a:stretch>
        </p:blipFill>
        <p:spPr bwMode="auto">
          <a:xfrm>
            <a:off x="2303463" y="2014538"/>
            <a:ext cx="6084887" cy="4078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ont Size">
            <a:extLst>
              <a:ext uri="{FF2B5EF4-FFF2-40B4-BE49-F238E27FC236}">
                <a16:creationId xmlns:a16="http://schemas.microsoft.com/office/drawing/2014/main" id="{BB0535CD-3D45-4487-BF2F-90611ACD0C4C}"/>
              </a:ext>
            </a:extLst>
          </p:cNvPr>
          <p:cNvSpPr/>
          <p:nvPr/>
        </p:nvSpPr>
        <p:spPr>
          <a:xfrm>
            <a:off x="3851275" y="1585913"/>
            <a:ext cx="1436688" cy="347662"/>
          </a:xfrm>
          <a:prstGeom prst="rect">
            <a:avLst/>
          </a:prstGeom>
          <a:solidFill>
            <a:schemeClr val="bg1">
              <a:alpha val="90000"/>
            </a:schemeClr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Font Size</a:t>
            </a:r>
          </a:p>
        </p:txBody>
      </p:sp>
      <p:sp>
        <p:nvSpPr>
          <p:cNvPr id="16" name="Click on a row">
            <a:extLst>
              <a:ext uri="{FF2B5EF4-FFF2-40B4-BE49-F238E27FC236}">
                <a16:creationId xmlns:a16="http://schemas.microsoft.com/office/drawing/2014/main" id="{9BE8513F-E31B-4376-B5BF-F0B9C069A39E}"/>
              </a:ext>
            </a:extLst>
          </p:cNvPr>
          <p:cNvSpPr/>
          <p:nvPr/>
        </p:nvSpPr>
        <p:spPr>
          <a:xfrm>
            <a:off x="755650" y="4094163"/>
            <a:ext cx="1436688" cy="1998662"/>
          </a:xfrm>
          <a:prstGeom prst="rect">
            <a:avLst/>
          </a:prstGeom>
          <a:solidFill>
            <a:schemeClr val="bg1">
              <a:alpha val="90000"/>
            </a:schemeClr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Click on a row or column heading to highlight entire row or column.</a:t>
            </a:r>
          </a:p>
        </p:txBody>
      </p:sp>
      <p:cxnSp>
        <p:nvCxnSpPr>
          <p:cNvPr id="23" name="A Borders">
            <a:extLst>
              <a:ext uri="{FF2B5EF4-FFF2-40B4-BE49-F238E27FC236}">
                <a16:creationId xmlns:a16="http://schemas.microsoft.com/office/drawing/2014/main" id="{6D4FF6D5-6316-4C0E-8AE8-FEA932286076}"/>
              </a:ext>
            </a:extLst>
          </p:cNvPr>
          <p:cNvCxnSpPr>
            <a:stCxn id="3" idx="2"/>
          </p:cNvCxnSpPr>
          <p:nvPr/>
        </p:nvCxnSpPr>
        <p:spPr>
          <a:xfrm>
            <a:off x="3022600" y="1933575"/>
            <a:ext cx="1379538" cy="663575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A Font Size">
            <a:extLst>
              <a:ext uri="{FF2B5EF4-FFF2-40B4-BE49-F238E27FC236}">
                <a16:creationId xmlns:a16="http://schemas.microsoft.com/office/drawing/2014/main" id="{3F2224F3-D77C-4E2A-85AF-AC099982E4DB}"/>
              </a:ext>
            </a:extLst>
          </p:cNvPr>
          <p:cNvCxnSpPr>
            <a:stCxn id="11" idx="2"/>
          </p:cNvCxnSpPr>
          <p:nvPr/>
        </p:nvCxnSpPr>
        <p:spPr>
          <a:xfrm>
            <a:off x="4568825" y="1933575"/>
            <a:ext cx="141288" cy="388938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A Cell Colour">
            <a:extLst>
              <a:ext uri="{FF2B5EF4-FFF2-40B4-BE49-F238E27FC236}">
                <a16:creationId xmlns:a16="http://schemas.microsoft.com/office/drawing/2014/main" id="{0F9FC47E-10DD-4E9A-8567-C87A9945E8D5}"/>
              </a:ext>
            </a:extLst>
          </p:cNvPr>
          <p:cNvCxnSpPr>
            <a:stCxn id="13" idx="2"/>
          </p:cNvCxnSpPr>
          <p:nvPr/>
        </p:nvCxnSpPr>
        <p:spPr>
          <a:xfrm flipH="1">
            <a:off x="4879975" y="1933575"/>
            <a:ext cx="1236663" cy="655638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A Font Colour">
            <a:extLst>
              <a:ext uri="{FF2B5EF4-FFF2-40B4-BE49-F238E27FC236}">
                <a16:creationId xmlns:a16="http://schemas.microsoft.com/office/drawing/2014/main" id="{81B51D98-D10A-4F2A-B0D5-F9DD50AE0AE9}"/>
              </a:ext>
            </a:extLst>
          </p:cNvPr>
          <p:cNvCxnSpPr>
            <a:stCxn id="14" idx="2"/>
          </p:cNvCxnSpPr>
          <p:nvPr/>
        </p:nvCxnSpPr>
        <p:spPr>
          <a:xfrm flipH="1">
            <a:off x="5203825" y="1933575"/>
            <a:ext cx="2460625" cy="663575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A Click on a row">
            <a:extLst>
              <a:ext uri="{FF2B5EF4-FFF2-40B4-BE49-F238E27FC236}">
                <a16:creationId xmlns:a16="http://schemas.microsoft.com/office/drawing/2014/main" id="{139F97B3-7D17-47F1-8507-CB98C9ED3F8A}"/>
              </a:ext>
            </a:extLst>
          </p:cNvPr>
          <p:cNvCxnSpPr>
            <a:stCxn id="16" idx="3"/>
          </p:cNvCxnSpPr>
          <p:nvPr/>
        </p:nvCxnSpPr>
        <p:spPr>
          <a:xfrm flipV="1">
            <a:off x="2192338" y="3309938"/>
            <a:ext cx="1635125" cy="1784350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A Click on a row">
            <a:extLst>
              <a:ext uri="{FF2B5EF4-FFF2-40B4-BE49-F238E27FC236}">
                <a16:creationId xmlns:a16="http://schemas.microsoft.com/office/drawing/2014/main" id="{54A3BB9C-427E-4071-80C9-915111D4BCAA}"/>
              </a:ext>
            </a:extLst>
          </p:cNvPr>
          <p:cNvCxnSpPr>
            <a:stCxn id="16" idx="3"/>
          </p:cNvCxnSpPr>
          <p:nvPr/>
        </p:nvCxnSpPr>
        <p:spPr>
          <a:xfrm>
            <a:off x="2192338" y="5094288"/>
            <a:ext cx="227012" cy="222250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A Click and drag">
            <a:extLst>
              <a:ext uri="{FF2B5EF4-FFF2-40B4-BE49-F238E27FC236}">
                <a16:creationId xmlns:a16="http://schemas.microsoft.com/office/drawing/2014/main" id="{9FA523C8-1F46-4468-82F2-A6E613C0B554}"/>
              </a:ext>
            </a:extLst>
          </p:cNvPr>
          <p:cNvCxnSpPr>
            <a:stCxn id="15" idx="3"/>
          </p:cNvCxnSpPr>
          <p:nvPr/>
        </p:nvCxnSpPr>
        <p:spPr>
          <a:xfrm>
            <a:off x="2192338" y="3014663"/>
            <a:ext cx="227012" cy="893762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A Click and drag">
            <a:extLst>
              <a:ext uri="{FF2B5EF4-FFF2-40B4-BE49-F238E27FC236}">
                <a16:creationId xmlns:a16="http://schemas.microsoft.com/office/drawing/2014/main" id="{14854BE3-0CD1-43D8-86C8-6D5F2CA1F541}"/>
              </a:ext>
            </a:extLst>
          </p:cNvPr>
          <p:cNvCxnSpPr>
            <a:stCxn id="15" idx="3"/>
          </p:cNvCxnSpPr>
          <p:nvPr/>
        </p:nvCxnSpPr>
        <p:spPr>
          <a:xfrm>
            <a:off x="2192338" y="3014663"/>
            <a:ext cx="1238250" cy="271462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ote">
            <a:extLst>
              <a:ext uri="{FF2B5EF4-FFF2-40B4-BE49-F238E27FC236}">
                <a16:creationId xmlns:a16="http://schemas.microsoft.com/office/drawing/2014/main" id="{823E72B8-E6F4-4127-B769-31D329A52F86}"/>
              </a:ext>
            </a:extLst>
          </p:cNvPr>
          <p:cNvSpPr/>
          <p:nvPr/>
        </p:nvSpPr>
        <p:spPr>
          <a:xfrm>
            <a:off x="3422650" y="5543550"/>
            <a:ext cx="5268913" cy="565150"/>
          </a:xfrm>
          <a:prstGeom prst="rect">
            <a:avLst/>
          </a:prstGeom>
          <a:solidFill>
            <a:srgbClr val="BC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Note">
            <a:extLst>
              <a:ext uri="{FF2B5EF4-FFF2-40B4-BE49-F238E27FC236}">
                <a16:creationId xmlns:a16="http://schemas.microsoft.com/office/drawing/2014/main" id="{9A9E12FF-D9D3-4C59-B3FC-4DBC72FC9E01}"/>
              </a:ext>
            </a:extLst>
          </p:cNvPr>
          <p:cNvSpPr txBox="1">
            <a:spLocks/>
          </p:cNvSpPr>
          <p:nvPr/>
        </p:nvSpPr>
        <p:spPr>
          <a:xfrm>
            <a:off x="3422650" y="5418138"/>
            <a:ext cx="4951413" cy="815975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lIns="252000" tIns="252000" rIns="252000" bIns="252000" anchor="ctr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Note: The exact look may change in different versions of the software.</a:t>
            </a:r>
          </a:p>
        </p:txBody>
      </p:sp>
      <p:sp>
        <p:nvSpPr>
          <p:cNvPr id="14" name="Font Colour">
            <a:extLst>
              <a:ext uri="{FF2B5EF4-FFF2-40B4-BE49-F238E27FC236}">
                <a16:creationId xmlns:a16="http://schemas.microsoft.com/office/drawing/2014/main" id="{76F536B2-7E65-423B-BB27-17758867ADA8}"/>
              </a:ext>
            </a:extLst>
          </p:cNvPr>
          <p:cNvSpPr/>
          <p:nvPr/>
        </p:nvSpPr>
        <p:spPr>
          <a:xfrm>
            <a:off x="6945313" y="1585913"/>
            <a:ext cx="1438275" cy="347662"/>
          </a:xfrm>
          <a:prstGeom prst="rect">
            <a:avLst/>
          </a:prstGeom>
          <a:solidFill>
            <a:schemeClr val="bg1">
              <a:alpha val="90000"/>
            </a:schemeClr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Font Colour</a:t>
            </a:r>
          </a:p>
        </p:txBody>
      </p:sp>
      <p:sp>
        <p:nvSpPr>
          <p:cNvPr id="3" name="Borders">
            <a:extLst>
              <a:ext uri="{FF2B5EF4-FFF2-40B4-BE49-F238E27FC236}">
                <a16:creationId xmlns:a16="http://schemas.microsoft.com/office/drawing/2014/main" id="{9C6400DC-8641-4D8E-BBB5-48342C9242B7}"/>
              </a:ext>
            </a:extLst>
          </p:cNvPr>
          <p:cNvSpPr/>
          <p:nvPr/>
        </p:nvSpPr>
        <p:spPr>
          <a:xfrm>
            <a:off x="2303463" y="1585913"/>
            <a:ext cx="1436687" cy="347662"/>
          </a:xfrm>
          <a:prstGeom prst="rect">
            <a:avLst/>
          </a:prstGeom>
          <a:solidFill>
            <a:schemeClr val="bg1">
              <a:alpha val="90000"/>
            </a:schemeClr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Borders</a:t>
            </a:r>
          </a:p>
        </p:txBody>
      </p:sp>
      <p:sp>
        <p:nvSpPr>
          <p:cNvPr id="15" name="Click and drag">
            <a:extLst>
              <a:ext uri="{FF2B5EF4-FFF2-40B4-BE49-F238E27FC236}">
                <a16:creationId xmlns:a16="http://schemas.microsoft.com/office/drawing/2014/main" id="{CAE158FB-2D20-4773-B64D-6D9A3C3A1608}"/>
              </a:ext>
            </a:extLst>
          </p:cNvPr>
          <p:cNvSpPr/>
          <p:nvPr/>
        </p:nvSpPr>
        <p:spPr>
          <a:xfrm>
            <a:off x="755650" y="2014538"/>
            <a:ext cx="1436688" cy="1998662"/>
          </a:xfrm>
          <a:prstGeom prst="rect">
            <a:avLst/>
          </a:prstGeom>
          <a:solidFill>
            <a:schemeClr val="bg1">
              <a:alpha val="90000"/>
            </a:schemeClr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Click and drag between rows or columns to adjust height or width.</a:t>
            </a:r>
          </a:p>
        </p:txBody>
      </p:sp>
      <p:cxnSp>
        <p:nvCxnSpPr>
          <p:cNvPr id="21" name="A Font Style">
            <a:extLst>
              <a:ext uri="{FF2B5EF4-FFF2-40B4-BE49-F238E27FC236}">
                <a16:creationId xmlns:a16="http://schemas.microsoft.com/office/drawing/2014/main" id="{4BDF6BB0-4A17-49A4-B52F-58E9FD3E2749}"/>
              </a:ext>
            </a:extLst>
          </p:cNvPr>
          <p:cNvCxnSpPr>
            <a:stCxn id="10" idx="2"/>
          </p:cNvCxnSpPr>
          <p:nvPr/>
        </p:nvCxnSpPr>
        <p:spPr>
          <a:xfrm>
            <a:off x="1474788" y="1933575"/>
            <a:ext cx="2133600" cy="477838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nt Style">
            <a:extLst>
              <a:ext uri="{FF2B5EF4-FFF2-40B4-BE49-F238E27FC236}">
                <a16:creationId xmlns:a16="http://schemas.microsoft.com/office/drawing/2014/main" id="{2BF1590A-CB6B-48C9-AECB-01C5D247E66E}"/>
              </a:ext>
            </a:extLst>
          </p:cNvPr>
          <p:cNvSpPr/>
          <p:nvPr/>
        </p:nvSpPr>
        <p:spPr>
          <a:xfrm>
            <a:off x="755650" y="1585913"/>
            <a:ext cx="1436688" cy="347662"/>
          </a:xfrm>
          <a:prstGeom prst="rect">
            <a:avLst/>
          </a:prstGeom>
          <a:solidFill>
            <a:schemeClr val="bg1">
              <a:alpha val="90000"/>
            </a:schemeClr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Font Style</a:t>
            </a:r>
          </a:p>
        </p:txBody>
      </p:sp>
      <p:sp>
        <p:nvSpPr>
          <p:cNvPr id="13" name="Cell Colour">
            <a:extLst>
              <a:ext uri="{FF2B5EF4-FFF2-40B4-BE49-F238E27FC236}">
                <a16:creationId xmlns:a16="http://schemas.microsoft.com/office/drawing/2014/main" id="{42A1E41C-24FB-476A-B02E-D8DBED9104BD}"/>
              </a:ext>
            </a:extLst>
          </p:cNvPr>
          <p:cNvSpPr/>
          <p:nvPr/>
        </p:nvSpPr>
        <p:spPr>
          <a:xfrm>
            <a:off x="5397500" y="1585913"/>
            <a:ext cx="1438275" cy="347662"/>
          </a:xfrm>
          <a:prstGeom prst="rect">
            <a:avLst/>
          </a:prstGeom>
          <a:solidFill>
            <a:schemeClr val="bg1">
              <a:alpha val="90000"/>
            </a:schemeClr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Cell Colour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4" grpId="0" animBg="1"/>
      <p:bldP spid="20" grpId="0"/>
      <p:bldP spid="14" grpId="0" animBg="1"/>
      <p:bldP spid="3" grpId="0" animBg="1"/>
      <p:bldP spid="15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>
            <a:extLst>
              <a:ext uri="{FF2B5EF4-FFF2-40B4-BE49-F238E27FC236}">
                <a16:creationId xmlns:a16="http://schemas.microsoft.com/office/drawing/2014/main" id="{083967A5-9237-4E1C-9AD4-92A559DC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Calculations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D21F23-16F7-4037-9CB6-2811BA15D6A4}"/>
              </a:ext>
            </a:extLst>
          </p:cNvPr>
          <p:cNvSpPr/>
          <p:nvPr/>
        </p:nvSpPr>
        <p:spPr>
          <a:xfrm>
            <a:off x="746125" y="4046538"/>
            <a:ext cx="2281238" cy="2046287"/>
          </a:xfrm>
          <a:prstGeom prst="rect">
            <a:avLst/>
          </a:prstGeom>
          <a:solidFill>
            <a:srgbClr val="78A2B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9AE02A-3BAB-4C76-915B-9A84BBCEAE0C}"/>
              </a:ext>
            </a:extLst>
          </p:cNvPr>
          <p:cNvSpPr/>
          <p:nvPr/>
        </p:nvSpPr>
        <p:spPr>
          <a:xfrm>
            <a:off x="3114675" y="1584325"/>
            <a:ext cx="5273675" cy="139382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761307E5-5B53-43AD-A8D6-70619375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8" t="5617" r="9872" b="71320"/>
          <a:stretch>
            <a:fillRect/>
          </a:stretch>
        </p:blipFill>
        <p:spPr bwMode="auto">
          <a:xfrm>
            <a:off x="746125" y="1584325"/>
            <a:ext cx="2281238" cy="254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Content Placeholder 6">
            <a:extLst>
              <a:ext uri="{FF2B5EF4-FFF2-40B4-BE49-F238E27FC236}">
                <a16:creationId xmlns:a16="http://schemas.microsoft.com/office/drawing/2014/main" id="{F9825A85-0A55-437A-B4DD-A91DAD6A010D}"/>
              </a:ext>
            </a:extLst>
          </p:cNvPr>
          <p:cNvSpPr>
            <a:spLocks/>
          </p:cNvSpPr>
          <p:nvPr/>
        </p:nvSpPr>
        <p:spPr bwMode="auto">
          <a:xfrm>
            <a:off x="3114675" y="1584325"/>
            <a:ext cx="5273675" cy="139382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One advantage of spreadsheets is the ability to do calculations quickly, like a calculator.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04204-39F8-4F3A-BA31-920208B18ECA}"/>
              </a:ext>
            </a:extLst>
          </p:cNvPr>
          <p:cNvSpPr/>
          <p:nvPr/>
        </p:nvSpPr>
        <p:spPr>
          <a:xfrm>
            <a:off x="3114675" y="3067050"/>
            <a:ext cx="5273675" cy="302577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368" name="Content Placeholder 6">
            <a:extLst>
              <a:ext uri="{FF2B5EF4-FFF2-40B4-BE49-F238E27FC236}">
                <a16:creationId xmlns:a16="http://schemas.microsoft.com/office/drawing/2014/main" id="{0D020158-F1FC-4366-9DE2-08F1FB27B1F4}"/>
              </a:ext>
            </a:extLst>
          </p:cNvPr>
          <p:cNvSpPr>
            <a:spLocks/>
          </p:cNvSpPr>
          <p:nvPr/>
        </p:nvSpPr>
        <p:spPr bwMode="auto">
          <a:xfrm>
            <a:off x="3114675" y="3067050"/>
            <a:ext cx="5273675" cy="302577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Next we are going to look at the Number Operations Spreadsheet.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As well as typing text and numbers into a cell, we can instruct the computer to add the contents of two cells automatically.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This is done using the SUM function.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C6C451BF-86B6-4440-822F-9938FEE8AA04}"/>
              </a:ext>
            </a:extLst>
          </p:cNvPr>
          <p:cNvSpPr txBox="1">
            <a:spLocks/>
          </p:cNvSpPr>
          <p:nvPr/>
        </p:nvSpPr>
        <p:spPr>
          <a:xfrm>
            <a:off x="746125" y="4046538"/>
            <a:ext cx="2281238" cy="2101850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lIns="252000" tIns="252000" rIns="252000" bIns="25200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Click in the cell that you want the calculation to appear. Then click on Sum in the AutoSum menu.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508383-F7E8-4262-9801-31B4A686A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521" y="7651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1142</TotalTime>
  <Words>550</Words>
  <Application>Microsoft Office PowerPoint</Application>
  <PresentationFormat>On-screen Show (4:3)</PresentationFormat>
  <Paragraphs>61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Sassoon Infant Rg</vt:lpstr>
      <vt:lpstr>BPreplay</vt:lpstr>
      <vt:lpstr>Sassoon Infant Md</vt:lpstr>
      <vt:lpstr>Arial</vt:lpstr>
      <vt:lpstr>Calibri</vt:lpstr>
      <vt:lpstr>Office Theme</vt:lpstr>
      <vt:lpstr>Computing</vt:lpstr>
      <vt:lpstr>PowerPoint Presentation</vt:lpstr>
      <vt:lpstr>PowerPoint Presentation</vt:lpstr>
      <vt:lpstr>Introducing Spreadsheets</vt:lpstr>
      <vt:lpstr>Cell References</vt:lpstr>
      <vt:lpstr>Cell References</vt:lpstr>
      <vt:lpstr>Formatting Cells</vt:lpstr>
      <vt:lpstr>Formatting Cells</vt:lpstr>
      <vt:lpstr>Calculations</vt:lpstr>
      <vt:lpstr>Calculations</vt:lpstr>
      <vt:lpstr>Calculations</vt:lpstr>
      <vt:lpstr>Try It Yourself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Katie Barker</cp:lastModifiedBy>
  <cp:revision>97</cp:revision>
  <dcterms:created xsi:type="dcterms:W3CDTF">2014-10-01T16:09:27Z</dcterms:created>
  <dcterms:modified xsi:type="dcterms:W3CDTF">2021-01-12T10:08:31Z</dcterms:modified>
</cp:coreProperties>
</file>