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245D-A541-4FF2-ADE2-F771FCE606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6A6964-7D07-4C9E-91CC-40D533E423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6D2CC1-CE24-42B8-A8B2-8A2BCD0801DE}"/>
              </a:ext>
            </a:extLst>
          </p:cNvPr>
          <p:cNvSpPr>
            <a:spLocks noGrp="1"/>
          </p:cNvSpPr>
          <p:nvPr>
            <p:ph type="dt" sz="half" idx="10"/>
          </p:nvPr>
        </p:nvSpPr>
        <p:spPr/>
        <p:txBody>
          <a:bodyPr/>
          <a:lstStyle/>
          <a:p>
            <a:fld id="{6450A59F-5F69-4400-8245-45773B7DEE85}" type="datetimeFigureOut">
              <a:rPr lang="en-GB" smtClean="0"/>
              <a:t>16/01/2021</a:t>
            </a:fld>
            <a:endParaRPr lang="en-GB"/>
          </a:p>
        </p:txBody>
      </p:sp>
      <p:sp>
        <p:nvSpPr>
          <p:cNvPr id="5" name="Footer Placeholder 4">
            <a:extLst>
              <a:ext uri="{FF2B5EF4-FFF2-40B4-BE49-F238E27FC236}">
                <a16:creationId xmlns:a16="http://schemas.microsoft.com/office/drawing/2014/main" id="{781AA912-1D07-4481-8603-3F498034B6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82266B-CFF5-47F6-A7E0-CCEF484C8410}"/>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421577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06C2-D8E9-4B61-BF77-6E87B53047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8839AD-2EA9-415D-9104-5CB6784961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57438A-FBE4-4E06-AFBA-00AC69D3718C}"/>
              </a:ext>
            </a:extLst>
          </p:cNvPr>
          <p:cNvSpPr>
            <a:spLocks noGrp="1"/>
          </p:cNvSpPr>
          <p:nvPr>
            <p:ph type="dt" sz="half" idx="10"/>
          </p:nvPr>
        </p:nvSpPr>
        <p:spPr/>
        <p:txBody>
          <a:bodyPr/>
          <a:lstStyle/>
          <a:p>
            <a:fld id="{6450A59F-5F69-4400-8245-45773B7DEE85}" type="datetimeFigureOut">
              <a:rPr lang="en-GB" smtClean="0"/>
              <a:t>16/01/2021</a:t>
            </a:fld>
            <a:endParaRPr lang="en-GB"/>
          </a:p>
        </p:txBody>
      </p:sp>
      <p:sp>
        <p:nvSpPr>
          <p:cNvPr id="5" name="Footer Placeholder 4">
            <a:extLst>
              <a:ext uri="{FF2B5EF4-FFF2-40B4-BE49-F238E27FC236}">
                <a16:creationId xmlns:a16="http://schemas.microsoft.com/office/drawing/2014/main" id="{50F9D2C9-785B-45ED-A1C5-1C0AC612F0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AB5CF4-0975-4FE0-930E-405462C6C14F}"/>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346251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545153-7911-4078-BBD7-57059D7AD4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4A9F6D-DF1F-4AD3-A7EC-B02BFA20ED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924132-462D-4A3D-B21E-1638E1822019}"/>
              </a:ext>
            </a:extLst>
          </p:cNvPr>
          <p:cNvSpPr>
            <a:spLocks noGrp="1"/>
          </p:cNvSpPr>
          <p:nvPr>
            <p:ph type="dt" sz="half" idx="10"/>
          </p:nvPr>
        </p:nvSpPr>
        <p:spPr/>
        <p:txBody>
          <a:bodyPr/>
          <a:lstStyle/>
          <a:p>
            <a:fld id="{6450A59F-5F69-4400-8245-45773B7DEE85}" type="datetimeFigureOut">
              <a:rPr lang="en-GB" smtClean="0"/>
              <a:t>16/01/2021</a:t>
            </a:fld>
            <a:endParaRPr lang="en-GB"/>
          </a:p>
        </p:txBody>
      </p:sp>
      <p:sp>
        <p:nvSpPr>
          <p:cNvPr id="5" name="Footer Placeholder 4">
            <a:extLst>
              <a:ext uri="{FF2B5EF4-FFF2-40B4-BE49-F238E27FC236}">
                <a16:creationId xmlns:a16="http://schemas.microsoft.com/office/drawing/2014/main" id="{515EB5C1-4F0E-4B8D-B1B3-ECE83D3D5C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8A6CF1-8685-4BBB-A6F7-2D22581E17D4}"/>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110055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32380-95FB-472B-9458-48E98B5307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542190-2FC4-4237-8431-61B25EF244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F147FB-0E99-4D6F-9BE9-D41002007048}"/>
              </a:ext>
            </a:extLst>
          </p:cNvPr>
          <p:cNvSpPr>
            <a:spLocks noGrp="1"/>
          </p:cNvSpPr>
          <p:nvPr>
            <p:ph type="dt" sz="half" idx="10"/>
          </p:nvPr>
        </p:nvSpPr>
        <p:spPr/>
        <p:txBody>
          <a:bodyPr/>
          <a:lstStyle/>
          <a:p>
            <a:fld id="{6450A59F-5F69-4400-8245-45773B7DEE85}" type="datetimeFigureOut">
              <a:rPr lang="en-GB" smtClean="0"/>
              <a:t>16/01/2021</a:t>
            </a:fld>
            <a:endParaRPr lang="en-GB"/>
          </a:p>
        </p:txBody>
      </p:sp>
      <p:sp>
        <p:nvSpPr>
          <p:cNvPr id="5" name="Footer Placeholder 4">
            <a:extLst>
              <a:ext uri="{FF2B5EF4-FFF2-40B4-BE49-F238E27FC236}">
                <a16:creationId xmlns:a16="http://schemas.microsoft.com/office/drawing/2014/main" id="{A5BF07AD-C4F0-48A5-8526-3B75959512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768249-FF8A-406A-A121-B118357F54AD}"/>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3611498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26EB-1707-4AE1-BB32-A27FECEF6F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14B77A-DFBE-4AE2-B7AA-B78D84999E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1CBF03-7DA7-41C6-948B-5C1C215EE0DA}"/>
              </a:ext>
            </a:extLst>
          </p:cNvPr>
          <p:cNvSpPr>
            <a:spLocks noGrp="1"/>
          </p:cNvSpPr>
          <p:nvPr>
            <p:ph type="dt" sz="half" idx="10"/>
          </p:nvPr>
        </p:nvSpPr>
        <p:spPr/>
        <p:txBody>
          <a:bodyPr/>
          <a:lstStyle/>
          <a:p>
            <a:fld id="{6450A59F-5F69-4400-8245-45773B7DEE85}" type="datetimeFigureOut">
              <a:rPr lang="en-GB" smtClean="0"/>
              <a:t>16/01/2021</a:t>
            </a:fld>
            <a:endParaRPr lang="en-GB"/>
          </a:p>
        </p:txBody>
      </p:sp>
      <p:sp>
        <p:nvSpPr>
          <p:cNvPr id="5" name="Footer Placeholder 4">
            <a:extLst>
              <a:ext uri="{FF2B5EF4-FFF2-40B4-BE49-F238E27FC236}">
                <a16:creationId xmlns:a16="http://schemas.microsoft.com/office/drawing/2014/main" id="{9D563CB7-B370-4818-91E1-7DC50801A1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AC7787-CCE7-4D69-B091-00A420D5C25B}"/>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304087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F0A9-749E-454F-9F47-354D008A66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128E30-FE57-4722-B746-A2B18D4D88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AB7C3F-47FC-4EC3-8748-15950786C4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90DD77-E173-4C13-A370-610928A6FF06}"/>
              </a:ext>
            </a:extLst>
          </p:cNvPr>
          <p:cNvSpPr>
            <a:spLocks noGrp="1"/>
          </p:cNvSpPr>
          <p:nvPr>
            <p:ph type="dt" sz="half" idx="10"/>
          </p:nvPr>
        </p:nvSpPr>
        <p:spPr/>
        <p:txBody>
          <a:bodyPr/>
          <a:lstStyle/>
          <a:p>
            <a:fld id="{6450A59F-5F69-4400-8245-45773B7DEE85}" type="datetimeFigureOut">
              <a:rPr lang="en-GB" smtClean="0"/>
              <a:t>16/01/2021</a:t>
            </a:fld>
            <a:endParaRPr lang="en-GB"/>
          </a:p>
        </p:txBody>
      </p:sp>
      <p:sp>
        <p:nvSpPr>
          <p:cNvPr id="6" name="Footer Placeholder 5">
            <a:extLst>
              <a:ext uri="{FF2B5EF4-FFF2-40B4-BE49-F238E27FC236}">
                <a16:creationId xmlns:a16="http://schemas.microsoft.com/office/drawing/2014/main" id="{FB4A0BA0-B824-4B6B-9599-960F32CCE4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2DAE6D-5E51-4D0B-ACDA-1CCF55ED5CA4}"/>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24341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E05C-D074-46C4-863C-557AED6280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AAFEAB-0EF1-446E-9D02-F6C284723D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C77AF0-697E-45C3-8E43-A71609E5F9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AB7226-6274-4293-ABCE-760584098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F3DD64-82C3-4089-9666-AEC8EAF0DF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E0B762-C410-4F84-9EB1-C0B164F32FDC}"/>
              </a:ext>
            </a:extLst>
          </p:cNvPr>
          <p:cNvSpPr>
            <a:spLocks noGrp="1"/>
          </p:cNvSpPr>
          <p:nvPr>
            <p:ph type="dt" sz="half" idx="10"/>
          </p:nvPr>
        </p:nvSpPr>
        <p:spPr/>
        <p:txBody>
          <a:bodyPr/>
          <a:lstStyle/>
          <a:p>
            <a:fld id="{6450A59F-5F69-4400-8245-45773B7DEE85}" type="datetimeFigureOut">
              <a:rPr lang="en-GB" smtClean="0"/>
              <a:t>16/01/2021</a:t>
            </a:fld>
            <a:endParaRPr lang="en-GB"/>
          </a:p>
        </p:txBody>
      </p:sp>
      <p:sp>
        <p:nvSpPr>
          <p:cNvPr id="8" name="Footer Placeholder 7">
            <a:extLst>
              <a:ext uri="{FF2B5EF4-FFF2-40B4-BE49-F238E27FC236}">
                <a16:creationId xmlns:a16="http://schemas.microsoft.com/office/drawing/2014/main" id="{C5948CB3-7CD4-4A16-A88E-B9B68DD4EB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07AE01-B9D9-401F-B482-354DEA692E36}"/>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309554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8007B-E1CD-4F42-ADEE-AEE78F131D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88C44B8-3233-43C0-BD97-E4D786AF14BB}"/>
              </a:ext>
            </a:extLst>
          </p:cNvPr>
          <p:cNvSpPr>
            <a:spLocks noGrp="1"/>
          </p:cNvSpPr>
          <p:nvPr>
            <p:ph type="dt" sz="half" idx="10"/>
          </p:nvPr>
        </p:nvSpPr>
        <p:spPr/>
        <p:txBody>
          <a:bodyPr/>
          <a:lstStyle/>
          <a:p>
            <a:fld id="{6450A59F-5F69-4400-8245-45773B7DEE85}" type="datetimeFigureOut">
              <a:rPr lang="en-GB" smtClean="0"/>
              <a:t>16/01/2021</a:t>
            </a:fld>
            <a:endParaRPr lang="en-GB"/>
          </a:p>
        </p:txBody>
      </p:sp>
      <p:sp>
        <p:nvSpPr>
          <p:cNvPr id="4" name="Footer Placeholder 3">
            <a:extLst>
              <a:ext uri="{FF2B5EF4-FFF2-40B4-BE49-F238E27FC236}">
                <a16:creationId xmlns:a16="http://schemas.microsoft.com/office/drawing/2014/main" id="{67661836-777C-4F27-816F-30C8A67D81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ACEC6F-ED27-4EE4-9168-C0774F10B3F0}"/>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43630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DAA2D6-76C0-4D03-98ED-E661DC02E555}"/>
              </a:ext>
            </a:extLst>
          </p:cNvPr>
          <p:cNvSpPr>
            <a:spLocks noGrp="1"/>
          </p:cNvSpPr>
          <p:nvPr>
            <p:ph type="dt" sz="half" idx="10"/>
          </p:nvPr>
        </p:nvSpPr>
        <p:spPr/>
        <p:txBody>
          <a:bodyPr/>
          <a:lstStyle/>
          <a:p>
            <a:fld id="{6450A59F-5F69-4400-8245-45773B7DEE85}" type="datetimeFigureOut">
              <a:rPr lang="en-GB" smtClean="0"/>
              <a:t>16/01/2021</a:t>
            </a:fld>
            <a:endParaRPr lang="en-GB"/>
          </a:p>
        </p:txBody>
      </p:sp>
      <p:sp>
        <p:nvSpPr>
          <p:cNvPr id="3" name="Footer Placeholder 2">
            <a:extLst>
              <a:ext uri="{FF2B5EF4-FFF2-40B4-BE49-F238E27FC236}">
                <a16:creationId xmlns:a16="http://schemas.microsoft.com/office/drawing/2014/main" id="{D6BE6297-32C1-40DE-833D-F162E9C4DA1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F26A09-3089-41A8-A4BC-B6A5B1172C5F}"/>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219869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1C1C-8FEA-4366-B3A3-7C2758380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53ABAD-664E-48FB-A0A1-8135A0FFC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175073-D3B6-4B57-98F1-8691C087F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C8C5D-9DC1-48B1-BD86-D9BF7D7359E8}"/>
              </a:ext>
            </a:extLst>
          </p:cNvPr>
          <p:cNvSpPr>
            <a:spLocks noGrp="1"/>
          </p:cNvSpPr>
          <p:nvPr>
            <p:ph type="dt" sz="half" idx="10"/>
          </p:nvPr>
        </p:nvSpPr>
        <p:spPr/>
        <p:txBody>
          <a:bodyPr/>
          <a:lstStyle/>
          <a:p>
            <a:fld id="{6450A59F-5F69-4400-8245-45773B7DEE85}" type="datetimeFigureOut">
              <a:rPr lang="en-GB" smtClean="0"/>
              <a:t>16/01/2021</a:t>
            </a:fld>
            <a:endParaRPr lang="en-GB"/>
          </a:p>
        </p:txBody>
      </p:sp>
      <p:sp>
        <p:nvSpPr>
          <p:cNvPr id="6" name="Footer Placeholder 5">
            <a:extLst>
              <a:ext uri="{FF2B5EF4-FFF2-40B4-BE49-F238E27FC236}">
                <a16:creationId xmlns:a16="http://schemas.microsoft.com/office/drawing/2014/main" id="{A40BB3EF-E134-4AE5-8F6A-7D8885240E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1D4700-EC27-4E84-8406-7914F0C26277}"/>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55500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69AE-97D8-4348-A772-7AC004160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E078FA-2DCD-41C0-9318-66903A5ACA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2E326C-FEFF-4C40-AA3A-853083B70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97610-2B96-4951-87B5-923026986E6B}"/>
              </a:ext>
            </a:extLst>
          </p:cNvPr>
          <p:cNvSpPr>
            <a:spLocks noGrp="1"/>
          </p:cNvSpPr>
          <p:nvPr>
            <p:ph type="dt" sz="half" idx="10"/>
          </p:nvPr>
        </p:nvSpPr>
        <p:spPr/>
        <p:txBody>
          <a:bodyPr/>
          <a:lstStyle/>
          <a:p>
            <a:fld id="{6450A59F-5F69-4400-8245-45773B7DEE85}" type="datetimeFigureOut">
              <a:rPr lang="en-GB" smtClean="0"/>
              <a:t>16/01/2021</a:t>
            </a:fld>
            <a:endParaRPr lang="en-GB"/>
          </a:p>
        </p:txBody>
      </p:sp>
      <p:sp>
        <p:nvSpPr>
          <p:cNvPr id="6" name="Footer Placeholder 5">
            <a:extLst>
              <a:ext uri="{FF2B5EF4-FFF2-40B4-BE49-F238E27FC236}">
                <a16:creationId xmlns:a16="http://schemas.microsoft.com/office/drawing/2014/main" id="{FE3280D1-9380-4C0B-BB6D-6DCFEFEE14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26A736-167E-4726-9836-2DC35F9E0F6F}"/>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324092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eave">
          <a:fgClr>
            <a:srgbClr val="92D050"/>
          </a:fgClr>
          <a:bgClr>
            <a:schemeClr val="accent6">
              <a:lumMod val="40000"/>
              <a:lumOff val="60000"/>
            </a:schemeClr>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23288-2029-48A7-9CC1-5DDE4D37FD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294149-4ED9-4A98-A321-C7A850BE18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ACC362-D86C-4EA1-A4C3-9218E8BEB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0A59F-5F69-4400-8245-45773B7DEE85}" type="datetimeFigureOut">
              <a:rPr lang="en-GB" smtClean="0"/>
              <a:t>16/01/2021</a:t>
            </a:fld>
            <a:endParaRPr lang="en-GB"/>
          </a:p>
        </p:txBody>
      </p:sp>
      <p:sp>
        <p:nvSpPr>
          <p:cNvPr id="5" name="Footer Placeholder 4">
            <a:extLst>
              <a:ext uri="{FF2B5EF4-FFF2-40B4-BE49-F238E27FC236}">
                <a16:creationId xmlns:a16="http://schemas.microsoft.com/office/drawing/2014/main" id="{5536F7BA-CF37-480A-B8A1-381224817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D1B8BB-07A1-41FD-91EE-E4124916F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CEAD4-9729-4D94-ACE0-2FEB1146CBBD}" type="slidenum">
              <a:rPr lang="en-GB" smtClean="0"/>
              <a:t>‹#›</a:t>
            </a:fld>
            <a:endParaRPr lang="en-GB"/>
          </a:p>
        </p:txBody>
      </p:sp>
    </p:spTree>
    <p:extLst>
      <p:ext uri="{BB962C8B-B14F-4D97-AF65-F5344CB8AC3E}">
        <p14:creationId xmlns:p14="http://schemas.microsoft.com/office/powerpoint/2010/main" val="315887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media" Target="../media/media5.m4a"/><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5.m4a"/></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81B2-1B28-48F8-BCD2-47E61C039308}"/>
              </a:ext>
            </a:extLst>
          </p:cNvPr>
          <p:cNvSpPr>
            <a:spLocks noGrp="1"/>
          </p:cNvSpPr>
          <p:nvPr>
            <p:ph type="ctrTitle"/>
          </p:nvPr>
        </p:nvSpPr>
        <p:spPr>
          <a:xfrm>
            <a:off x="276224" y="263525"/>
            <a:ext cx="11826361" cy="2184400"/>
          </a:xfrm>
        </p:spPr>
        <p:txBody>
          <a:bodyPr>
            <a:normAutofit/>
          </a:bodyPr>
          <a:lstStyle/>
          <a:p>
            <a:r>
              <a:rPr lang="en-US" sz="5400" b="1" dirty="0">
                <a:solidFill>
                  <a:srgbClr val="00B050"/>
                </a:solidFill>
              </a:rPr>
              <a:t>Welcome to this weeks Picture News…</a:t>
            </a:r>
            <a:br>
              <a:rPr lang="en-US" sz="8000" b="1" dirty="0">
                <a:solidFill>
                  <a:srgbClr val="92D050"/>
                </a:solidFill>
              </a:rPr>
            </a:br>
            <a:r>
              <a:rPr lang="en-US" sz="8000" b="1" dirty="0">
                <a:solidFill>
                  <a:srgbClr val="92D050"/>
                </a:solidFill>
              </a:rPr>
              <a:t> </a:t>
            </a:r>
            <a:endParaRPr lang="en-GB" sz="8000" b="1" dirty="0">
              <a:solidFill>
                <a:srgbClr val="92D050"/>
              </a:solidFill>
            </a:endParaRPr>
          </a:p>
        </p:txBody>
      </p:sp>
      <p:pic>
        <p:nvPicPr>
          <p:cNvPr id="4" name="Picture 3">
            <a:extLst>
              <a:ext uri="{FF2B5EF4-FFF2-40B4-BE49-F238E27FC236}">
                <a16:creationId xmlns:a16="http://schemas.microsoft.com/office/drawing/2014/main" id="{AFB33241-D9A4-4B9A-A8F0-AF32B62C010C}"/>
              </a:ext>
            </a:extLst>
          </p:cNvPr>
          <p:cNvPicPr>
            <a:picLocks noChangeAspect="1"/>
          </p:cNvPicPr>
          <p:nvPr/>
        </p:nvPicPr>
        <p:blipFill>
          <a:blip r:embed="rId2"/>
          <a:stretch>
            <a:fillRect/>
          </a:stretch>
        </p:blipFill>
        <p:spPr>
          <a:xfrm>
            <a:off x="1741918" y="1222560"/>
            <a:ext cx="8539865" cy="5440573"/>
          </a:xfrm>
          <a:prstGeom prst="rect">
            <a:avLst/>
          </a:prstGeom>
        </p:spPr>
      </p:pic>
    </p:spTree>
    <p:extLst>
      <p:ext uri="{BB962C8B-B14F-4D97-AF65-F5344CB8AC3E}">
        <p14:creationId xmlns:p14="http://schemas.microsoft.com/office/powerpoint/2010/main" val="38942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81A82-CB5D-4608-AED9-091DBBC09F2B}"/>
              </a:ext>
            </a:extLst>
          </p:cNvPr>
          <p:cNvSpPr>
            <a:spLocks noGrp="1"/>
          </p:cNvSpPr>
          <p:nvPr>
            <p:ph type="title"/>
          </p:nvPr>
        </p:nvSpPr>
        <p:spPr/>
        <p:txBody>
          <a:bodyPr/>
          <a:lstStyle/>
          <a:p>
            <a:endParaRPr lang="en-GB"/>
          </a:p>
        </p:txBody>
      </p:sp>
      <p:sp>
        <p:nvSpPr>
          <p:cNvPr id="6" name="Speech Bubble: Oval 5">
            <a:extLst>
              <a:ext uri="{FF2B5EF4-FFF2-40B4-BE49-F238E27FC236}">
                <a16:creationId xmlns:a16="http://schemas.microsoft.com/office/drawing/2014/main" id="{2A6388C4-1CE3-4854-A3F8-917E0B04359E}"/>
              </a:ext>
            </a:extLst>
          </p:cNvPr>
          <p:cNvSpPr/>
          <p:nvPr/>
        </p:nvSpPr>
        <p:spPr>
          <a:xfrm>
            <a:off x="7353300" y="365125"/>
            <a:ext cx="3857625" cy="2381389"/>
          </a:xfrm>
          <a:prstGeom prst="wedgeEllipseCallout">
            <a:avLst>
              <a:gd name="adj1" fmla="val -66169"/>
              <a:gd name="adj2" fmla="val 45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Who are the people in this picture?</a:t>
            </a:r>
            <a:endParaRPr lang="en-GB" sz="3600" dirty="0"/>
          </a:p>
        </p:txBody>
      </p:sp>
      <p:sp>
        <p:nvSpPr>
          <p:cNvPr id="8" name="Speech Bubble: Oval 7">
            <a:extLst>
              <a:ext uri="{FF2B5EF4-FFF2-40B4-BE49-F238E27FC236}">
                <a16:creationId xmlns:a16="http://schemas.microsoft.com/office/drawing/2014/main" id="{1A641CDB-C2E8-449A-A692-098B6BA876FF}"/>
              </a:ext>
            </a:extLst>
          </p:cNvPr>
          <p:cNvSpPr/>
          <p:nvPr/>
        </p:nvSpPr>
        <p:spPr>
          <a:xfrm>
            <a:off x="7554388" y="3424916"/>
            <a:ext cx="3857625" cy="2381389"/>
          </a:xfrm>
          <a:prstGeom prst="wedgeEllipseCallout">
            <a:avLst>
              <a:gd name="adj1" fmla="val -77215"/>
              <a:gd name="adj2" fmla="val -27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What do you think they are doing?</a:t>
            </a:r>
            <a:endParaRPr lang="en-GB" sz="3600" dirty="0"/>
          </a:p>
        </p:txBody>
      </p:sp>
      <p:pic>
        <p:nvPicPr>
          <p:cNvPr id="3" name="3">
            <a:hlinkClick r:id="" action="ppaction://media"/>
            <a:extLst>
              <a:ext uri="{FF2B5EF4-FFF2-40B4-BE49-F238E27FC236}">
                <a16:creationId xmlns:a16="http://schemas.microsoft.com/office/drawing/2014/main" id="{05F65929-762C-45ED-BC0C-3011355E830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75349" y="5547157"/>
            <a:ext cx="487363" cy="487363"/>
          </a:xfrm>
          <a:prstGeom prst="rect">
            <a:avLst/>
          </a:prstGeom>
        </p:spPr>
      </p:pic>
      <p:pic>
        <p:nvPicPr>
          <p:cNvPr id="11" name="Content Placeholder 10" descr="A picture containing person, outdoor, crowd&#10;&#10;Description automatically generated">
            <a:extLst>
              <a:ext uri="{FF2B5EF4-FFF2-40B4-BE49-F238E27FC236}">
                <a16:creationId xmlns:a16="http://schemas.microsoft.com/office/drawing/2014/main" id="{B6581049-031A-41F6-9B79-63CDEC746AC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86951" y="180427"/>
            <a:ext cx="6527007" cy="4351338"/>
          </a:xfrm>
        </p:spPr>
      </p:pic>
      <p:sp>
        <p:nvSpPr>
          <p:cNvPr id="7" name="Speech Bubble: Oval 6">
            <a:extLst>
              <a:ext uri="{FF2B5EF4-FFF2-40B4-BE49-F238E27FC236}">
                <a16:creationId xmlns:a16="http://schemas.microsoft.com/office/drawing/2014/main" id="{07DE40C6-CB76-40BB-963F-C9DDDBA20A0B}"/>
              </a:ext>
            </a:extLst>
          </p:cNvPr>
          <p:cNvSpPr/>
          <p:nvPr/>
        </p:nvSpPr>
        <p:spPr>
          <a:xfrm>
            <a:off x="368053" y="4296184"/>
            <a:ext cx="3857625" cy="2381389"/>
          </a:xfrm>
          <a:prstGeom prst="wedgeEllipseCallout">
            <a:avLst>
              <a:gd name="adj1" fmla="val 56262"/>
              <a:gd name="adj2" fmla="val -50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What can you see?</a:t>
            </a:r>
            <a:endParaRPr lang="en-GB" sz="3600" dirty="0"/>
          </a:p>
        </p:txBody>
      </p:sp>
    </p:spTree>
    <p:extLst>
      <p:ext uri="{BB962C8B-B14F-4D97-AF65-F5344CB8AC3E}">
        <p14:creationId xmlns:p14="http://schemas.microsoft.com/office/powerpoint/2010/main" val="348762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7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EBD2C-66B0-4058-B1B7-E3580195A96A}"/>
              </a:ext>
            </a:extLst>
          </p:cNvPr>
          <p:cNvSpPr>
            <a:spLocks noGrp="1"/>
          </p:cNvSpPr>
          <p:nvPr>
            <p:ph type="title"/>
          </p:nvPr>
        </p:nvSpPr>
        <p:spPr>
          <a:xfrm>
            <a:off x="767179" y="1"/>
            <a:ext cx="10515600" cy="958788"/>
          </a:xfrm>
        </p:spPr>
        <p:txBody>
          <a:bodyPr/>
          <a:lstStyle/>
          <a:p>
            <a:pPr algn="ctr"/>
            <a:r>
              <a:rPr lang="en-US" b="1" dirty="0">
                <a:solidFill>
                  <a:srgbClr val="00B050"/>
                </a:solidFill>
                <a:latin typeface="Comic Sans MS" panose="030F0702030302020204" pitchFamily="66" charset="0"/>
              </a:rPr>
              <a:t>Thinking time…</a:t>
            </a:r>
            <a:endParaRPr lang="en-GB" b="1" dirty="0">
              <a:solidFill>
                <a:srgbClr val="00B05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35BE5BF8-B61B-4CC4-B194-FE4B24A988AA}"/>
              </a:ext>
            </a:extLst>
          </p:cNvPr>
          <p:cNvSpPr>
            <a:spLocks noGrp="1"/>
          </p:cNvSpPr>
          <p:nvPr>
            <p:ph idx="1"/>
          </p:nvPr>
        </p:nvSpPr>
        <p:spPr>
          <a:xfrm>
            <a:off x="838200" y="958789"/>
            <a:ext cx="10515600" cy="5775386"/>
          </a:xfrm>
        </p:spPr>
        <p:txBody>
          <a:bodyPr>
            <a:normAutofit/>
          </a:bodyPr>
          <a:lstStyle/>
          <a:p>
            <a:pPr marL="0" indent="0">
              <a:buNone/>
            </a:pPr>
            <a:r>
              <a:rPr lang="en-US" dirty="0">
                <a:solidFill>
                  <a:srgbClr val="FF0000"/>
                </a:solidFill>
              </a:rPr>
              <a:t>The people in the picture are clapping, playing music and holding up rainbows to say thank you to all the doctors, nurses and </a:t>
            </a:r>
            <a:r>
              <a:rPr lang="en-US" dirty="0" err="1">
                <a:solidFill>
                  <a:srgbClr val="FF0000"/>
                </a:solidFill>
              </a:rPr>
              <a:t>carers</a:t>
            </a:r>
            <a:r>
              <a:rPr lang="en-US" dirty="0">
                <a:solidFill>
                  <a:srgbClr val="FF0000"/>
                </a:solidFill>
              </a:rPr>
              <a:t> that have helped to look after all the people who have been poorly with coronavirus. </a:t>
            </a:r>
          </a:p>
          <a:p>
            <a:pPr marL="0" indent="0">
              <a:buNone/>
            </a:pPr>
            <a:endParaRPr lang="en-US" dirty="0">
              <a:solidFill>
                <a:srgbClr val="FF0000"/>
              </a:solidFill>
            </a:endParaRPr>
          </a:p>
          <a:p>
            <a:pPr marL="0" indent="0">
              <a:buNone/>
            </a:pPr>
            <a:endParaRPr lang="en-US" dirty="0"/>
          </a:p>
          <a:p>
            <a:pPr marL="0" indent="0">
              <a:buNone/>
            </a:pPr>
            <a:r>
              <a:rPr lang="en-US" dirty="0">
                <a:solidFill>
                  <a:srgbClr val="FFC000"/>
                </a:solidFill>
              </a:rPr>
              <a:t>People went outside their homes and clapped every Thursday evening during the first lockdown. </a:t>
            </a:r>
          </a:p>
          <a:p>
            <a:pPr marL="0" indent="0">
              <a:buNone/>
            </a:pPr>
            <a:endParaRPr lang="en-US" dirty="0"/>
          </a:p>
          <a:p>
            <a:pPr marL="0" indent="0">
              <a:buNone/>
            </a:pPr>
            <a:endParaRPr lang="en-US" dirty="0"/>
          </a:p>
          <a:p>
            <a:pPr marL="0" indent="0">
              <a:buNone/>
            </a:pPr>
            <a:r>
              <a:rPr lang="en-US" dirty="0">
                <a:solidFill>
                  <a:srgbClr val="00B050"/>
                </a:solidFill>
              </a:rPr>
              <a:t>Did you join in with saying thank you to all the doctors and nurses? What did you do? </a:t>
            </a:r>
          </a:p>
        </p:txBody>
      </p:sp>
      <p:pic>
        <p:nvPicPr>
          <p:cNvPr id="4" name="3">
            <a:hlinkClick r:id="" action="ppaction://media"/>
            <a:extLst>
              <a:ext uri="{FF2B5EF4-FFF2-40B4-BE49-F238E27FC236}">
                <a16:creationId xmlns:a16="http://schemas.microsoft.com/office/drawing/2014/main" id="{7C5600EA-170E-42BC-B4F3-0A1ED4F38E9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47300" y="161925"/>
            <a:ext cx="487363" cy="487363"/>
          </a:xfrm>
          <a:prstGeom prst="rect">
            <a:avLst/>
          </a:prstGeom>
        </p:spPr>
      </p:pic>
    </p:spTree>
    <p:extLst>
      <p:ext uri="{BB962C8B-B14F-4D97-AF65-F5344CB8AC3E}">
        <p14:creationId xmlns:p14="http://schemas.microsoft.com/office/powerpoint/2010/main" val="38150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8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B7DAC-BC27-4B08-874D-7BC4128E7D4A}"/>
              </a:ext>
            </a:extLst>
          </p:cNvPr>
          <p:cNvSpPr>
            <a:spLocks noGrp="1"/>
          </p:cNvSpPr>
          <p:nvPr>
            <p:ph type="title"/>
          </p:nvPr>
        </p:nvSpPr>
        <p:spPr>
          <a:xfrm>
            <a:off x="161925" y="193675"/>
            <a:ext cx="11868150" cy="6331411"/>
          </a:xfrm>
        </p:spPr>
        <p:txBody>
          <a:bodyPr>
            <a:normAutofit fontScale="90000"/>
          </a:bodyPr>
          <a:lstStyle/>
          <a:p>
            <a:pPr marL="0" indent="0" algn="ctr">
              <a:buNone/>
            </a:pPr>
            <a:br>
              <a:rPr lang="en-US" sz="3600" dirty="0">
                <a:solidFill>
                  <a:srgbClr val="0070C0"/>
                </a:solidFill>
              </a:rPr>
            </a:br>
            <a:br>
              <a:rPr lang="en-US" sz="3600" dirty="0">
                <a:solidFill>
                  <a:srgbClr val="0070C0"/>
                </a:solidFill>
              </a:rPr>
            </a:br>
            <a:br>
              <a:rPr lang="en-US" sz="3600" dirty="0">
                <a:solidFill>
                  <a:srgbClr val="0070C0"/>
                </a:solidFill>
              </a:rPr>
            </a:br>
            <a:r>
              <a:rPr lang="en-US" sz="3600" dirty="0">
                <a:solidFill>
                  <a:srgbClr val="0070C0"/>
                </a:solidFill>
              </a:rPr>
              <a:t>It has been in the news that the clap to say thank you has been brought back, but this time it is to say thank you to everyone who is helping during the coronavirus pandemic and is called the ‘Clap for Heroes’. </a:t>
            </a:r>
            <a:br>
              <a:rPr lang="en-US" dirty="0">
                <a:solidFill>
                  <a:srgbClr val="0070C0"/>
                </a:solidFill>
              </a:rPr>
            </a:br>
            <a:br>
              <a:rPr lang="en-US" dirty="0">
                <a:solidFill>
                  <a:srgbClr val="0070C0"/>
                </a:solidFill>
              </a:rPr>
            </a:br>
            <a:br>
              <a:rPr lang="en-US" dirty="0">
                <a:solidFill>
                  <a:srgbClr val="0070C0"/>
                </a:solidFill>
              </a:rPr>
            </a:br>
            <a:r>
              <a:rPr lang="en-US" sz="4000" dirty="0">
                <a:solidFill>
                  <a:srgbClr val="7030A0"/>
                </a:solidFill>
              </a:rPr>
              <a:t>Who are the people helping us through the pandemic? </a:t>
            </a:r>
            <a:br>
              <a:rPr lang="en-US" sz="4000" dirty="0"/>
            </a:br>
            <a:br>
              <a:rPr lang="en-US" sz="4000" dirty="0"/>
            </a:br>
            <a:br>
              <a:rPr lang="en-US" sz="4900" dirty="0">
                <a:solidFill>
                  <a:srgbClr val="C00000"/>
                </a:solidFill>
              </a:rPr>
            </a:br>
            <a:r>
              <a:rPr lang="en-US" sz="3100" dirty="0">
                <a:solidFill>
                  <a:srgbClr val="C00000"/>
                </a:solidFill>
              </a:rPr>
              <a:t>The people who are all working and doing their jobs to help us during the coronavirus pandemic are called key workers. </a:t>
            </a:r>
            <a:br>
              <a:rPr lang="en-US" sz="3100" dirty="0">
                <a:solidFill>
                  <a:srgbClr val="C00000"/>
                </a:solidFill>
              </a:rPr>
            </a:br>
            <a:br>
              <a:rPr lang="en-US" sz="1800" dirty="0">
                <a:solidFill>
                  <a:srgbClr val="C00000"/>
                </a:solidFill>
              </a:rPr>
            </a:br>
            <a:r>
              <a:rPr lang="en-US" sz="3100" dirty="0">
                <a:solidFill>
                  <a:srgbClr val="C00000"/>
                </a:solidFill>
              </a:rPr>
              <a:t>Can you think of some of the key worker jobs? What do people do in these jobs? </a:t>
            </a:r>
            <a:br>
              <a:rPr lang="en-US" sz="5300" dirty="0">
                <a:solidFill>
                  <a:srgbClr val="0070C0"/>
                </a:solidFill>
              </a:rPr>
            </a:br>
            <a:br>
              <a:rPr lang="en-US" dirty="0">
                <a:solidFill>
                  <a:srgbClr val="0070C0"/>
                </a:solidFill>
              </a:rPr>
            </a:br>
            <a:endParaRPr lang="en-GB" dirty="0">
              <a:solidFill>
                <a:srgbClr val="0070C0"/>
              </a:solidFill>
            </a:endParaRPr>
          </a:p>
        </p:txBody>
      </p:sp>
      <p:pic>
        <p:nvPicPr>
          <p:cNvPr id="5" name="4">
            <a:hlinkClick r:id="" action="ppaction://media"/>
            <a:extLst>
              <a:ext uri="{FF2B5EF4-FFF2-40B4-BE49-F238E27FC236}">
                <a16:creationId xmlns:a16="http://schemas.microsoft.com/office/drawing/2014/main" id="{65D1F03C-2AEA-41DC-ABA6-2A54239E24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1775" y="2279650"/>
            <a:ext cx="487363" cy="487363"/>
          </a:xfrm>
          <a:prstGeom prst="rect">
            <a:avLst/>
          </a:prstGeom>
        </p:spPr>
      </p:pic>
    </p:spTree>
    <p:extLst>
      <p:ext uri="{BB962C8B-B14F-4D97-AF65-F5344CB8AC3E}">
        <p14:creationId xmlns:p14="http://schemas.microsoft.com/office/powerpoint/2010/main" val="34561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60200-87A4-44D4-B751-977E7E9BECE8}"/>
              </a:ext>
            </a:extLst>
          </p:cNvPr>
          <p:cNvPicPr>
            <a:picLocks noChangeAspect="1"/>
          </p:cNvPicPr>
          <p:nvPr/>
        </p:nvPicPr>
        <p:blipFill>
          <a:blip r:embed="rId6"/>
          <a:stretch>
            <a:fillRect/>
          </a:stretch>
        </p:blipFill>
        <p:spPr>
          <a:xfrm>
            <a:off x="790113" y="89405"/>
            <a:ext cx="10484074" cy="6679189"/>
          </a:xfrm>
          <a:prstGeom prst="rect">
            <a:avLst/>
          </a:prstGeom>
        </p:spPr>
      </p:pic>
      <p:pic>
        <p:nvPicPr>
          <p:cNvPr id="6" name="5">
            <a:hlinkClick r:id="" action="ppaction://media"/>
            <a:extLst>
              <a:ext uri="{FF2B5EF4-FFF2-40B4-BE49-F238E27FC236}">
                <a16:creationId xmlns:a16="http://schemas.microsoft.com/office/drawing/2014/main" id="{0DA2FCE8-00B2-4C37-869B-19B9E5A7492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528300" y="279400"/>
            <a:ext cx="487363" cy="487363"/>
          </a:xfrm>
          <a:prstGeom prst="rect">
            <a:avLst/>
          </a:prstGeom>
        </p:spPr>
      </p:pic>
      <p:pic>
        <p:nvPicPr>
          <p:cNvPr id="8" name="6">
            <a:hlinkClick r:id="" action="ppaction://media"/>
            <a:extLst>
              <a:ext uri="{FF2B5EF4-FFF2-40B4-BE49-F238E27FC236}">
                <a16:creationId xmlns:a16="http://schemas.microsoft.com/office/drawing/2014/main" id="{852052C9-EF59-462A-AAB4-68BD6EDACC88}"/>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84150" y="3279775"/>
            <a:ext cx="487363" cy="487363"/>
          </a:xfrm>
          <a:prstGeom prst="rect">
            <a:avLst/>
          </a:prstGeom>
        </p:spPr>
      </p:pic>
    </p:spTree>
    <p:extLst>
      <p:ext uri="{BB962C8B-B14F-4D97-AF65-F5344CB8AC3E}">
        <p14:creationId xmlns:p14="http://schemas.microsoft.com/office/powerpoint/2010/main" val="413400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67"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672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FF14-B59B-468B-B318-B4852900FE14}"/>
              </a:ext>
            </a:extLst>
          </p:cNvPr>
          <p:cNvSpPr>
            <a:spLocks noGrp="1"/>
          </p:cNvSpPr>
          <p:nvPr>
            <p:ph type="title"/>
          </p:nvPr>
        </p:nvSpPr>
        <p:spPr/>
        <p:txBody>
          <a:bodyPr/>
          <a:lstStyle/>
          <a:p>
            <a:r>
              <a:rPr lang="en-US" b="1" dirty="0">
                <a:solidFill>
                  <a:srgbClr val="00B050"/>
                </a:solidFill>
                <a:latin typeface="Comic Sans MS" panose="030F0702030302020204" pitchFamily="66" charset="0"/>
              </a:rPr>
              <a:t>Follow up activity ideas…</a:t>
            </a:r>
            <a:endParaRPr lang="en-GB" b="1" dirty="0">
              <a:solidFill>
                <a:srgbClr val="00B05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95A798E5-8ED5-4B3C-9688-EC5A912126D5}"/>
              </a:ext>
            </a:extLst>
          </p:cNvPr>
          <p:cNvSpPr>
            <a:spLocks noGrp="1"/>
          </p:cNvSpPr>
          <p:nvPr>
            <p:ph idx="1"/>
          </p:nvPr>
        </p:nvSpPr>
        <p:spPr>
          <a:xfrm>
            <a:off x="346229" y="1825625"/>
            <a:ext cx="11655271" cy="873187"/>
          </a:xfrm>
        </p:spPr>
        <p:txBody>
          <a:bodyPr>
            <a:normAutofit/>
          </a:bodyPr>
          <a:lstStyle/>
          <a:p>
            <a:pPr algn="ctr"/>
            <a:r>
              <a:rPr lang="en-US" dirty="0">
                <a:solidFill>
                  <a:srgbClr val="C00000"/>
                </a:solidFill>
              </a:rPr>
              <a:t>Can you take on the role of a supermarket worker and set up your own mini supermarket? </a:t>
            </a:r>
            <a:endParaRPr lang="en-GB" dirty="0">
              <a:solidFill>
                <a:srgbClr val="C00000"/>
              </a:solidFill>
            </a:endParaRPr>
          </a:p>
        </p:txBody>
      </p:sp>
      <p:sp>
        <p:nvSpPr>
          <p:cNvPr id="4" name="Content Placeholder 2">
            <a:extLst>
              <a:ext uri="{FF2B5EF4-FFF2-40B4-BE49-F238E27FC236}">
                <a16:creationId xmlns:a16="http://schemas.microsoft.com/office/drawing/2014/main" id="{E53AE0BE-C313-4452-ABA5-A1481858BA24}"/>
              </a:ext>
            </a:extLst>
          </p:cNvPr>
          <p:cNvSpPr txBox="1">
            <a:spLocks/>
          </p:cNvSpPr>
          <p:nvPr/>
        </p:nvSpPr>
        <p:spPr>
          <a:xfrm>
            <a:off x="433063" y="2941376"/>
            <a:ext cx="11655271" cy="873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2"/>
                </a:solidFill>
              </a:rPr>
              <a:t>Can you write a thank you card to someone who is a key worker and is helping you during the coronavirus pandemic? </a:t>
            </a:r>
            <a:endParaRPr lang="en-GB" dirty="0">
              <a:solidFill>
                <a:schemeClr val="accent2"/>
              </a:solidFill>
            </a:endParaRPr>
          </a:p>
        </p:txBody>
      </p:sp>
      <p:sp>
        <p:nvSpPr>
          <p:cNvPr id="7" name="Content Placeholder 2">
            <a:extLst>
              <a:ext uri="{FF2B5EF4-FFF2-40B4-BE49-F238E27FC236}">
                <a16:creationId xmlns:a16="http://schemas.microsoft.com/office/drawing/2014/main" id="{17D707A8-247E-4FFC-A6BF-3C93DC13F6E1}"/>
              </a:ext>
            </a:extLst>
          </p:cNvPr>
          <p:cNvSpPr txBox="1">
            <a:spLocks/>
          </p:cNvSpPr>
          <p:nvPr/>
        </p:nvSpPr>
        <p:spPr>
          <a:xfrm>
            <a:off x="1496350" y="4057127"/>
            <a:ext cx="9857450" cy="590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FF00"/>
                </a:solidFill>
              </a:rPr>
              <a:t>Can you </a:t>
            </a:r>
            <a:r>
              <a:rPr lang="en-US" dirty="0" err="1">
                <a:solidFill>
                  <a:srgbClr val="FFFF00"/>
                </a:solidFill>
              </a:rPr>
              <a:t>practise</a:t>
            </a:r>
            <a:r>
              <a:rPr lang="en-US" dirty="0">
                <a:solidFill>
                  <a:srgbClr val="FFFF00"/>
                </a:solidFill>
              </a:rPr>
              <a:t> making different clapping patterns? </a:t>
            </a:r>
            <a:endParaRPr lang="en-GB" dirty="0">
              <a:solidFill>
                <a:srgbClr val="FFFF00"/>
              </a:solidFill>
            </a:endParaRPr>
          </a:p>
        </p:txBody>
      </p:sp>
      <p:sp>
        <p:nvSpPr>
          <p:cNvPr id="8" name="Content Placeholder 2">
            <a:extLst>
              <a:ext uri="{FF2B5EF4-FFF2-40B4-BE49-F238E27FC236}">
                <a16:creationId xmlns:a16="http://schemas.microsoft.com/office/drawing/2014/main" id="{637F1981-EE31-4850-BF21-61F4D2325EB6}"/>
              </a:ext>
            </a:extLst>
          </p:cNvPr>
          <p:cNvSpPr txBox="1">
            <a:spLocks/>
          </p:cNvSpPr>
          <p:nvPr/>
        </p:nvSpPr>
        <p:spPr>
          <a:xfrm>
            <a:off x="1621377" y="4744698"/>
            <a:ext cx="10380123" cy="637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B050"/>
                </a:solidFill>
              </a:rPr>
              <a:t>Can you help a farmer to count all his animals?</a:t>
            </a:r>
            <a:endParaRPr lang="en-GB" dirty="0">
              <a:solidFill>
                <a:srgbClr val="00B050"/>
              </a:solidFill>
            </a:endParaRPr>
          </a:p>
        </p:txBody>
      </p:sp>
    </p:spTree>
    <p:extLst>
      <p:ext uri="{BB962C8B-B14F-4D97-AF65-F5344CB8AC3E}">
        <p14:creationId xmlns:p14="http://schemas.microsoft.com/office/powerpoint/2010/main" val="529732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284</Words>
  <Application>Microsoft Office PowerPoint</Application>
  <PresentationFormat>Widescreen</PresentationFormat>
  <Paragraphs>18</Paragraphs>
  <Slides>6</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Comic Sans MS</vt:lpstr>
      <vt:lpstr>Office Theme</vt:lpstr>
      <vt:lpstr>Welcome to this weeks Picture News…  </vt:lpstr>
      <vt:lpstr>PowerPoint Presentation</vt:lpstr>
      <vt:lpstr>Thinking time…</vt:lpstr>
      <vt:lpstr>   It has been in the news that the clap to say thank you has been brought back, but this time it is to say thank you to everyone who is helping during the coronavirus pandemic and is called the ‘Clap for Heroes’.    Who are the people helping us through the pandemic?    The people who are all working and doing their jobs to help us during the coronavirus pandemic are called key workers.   Can you think of some of the key worker jobs? What do people do in these jobs?   </vt:lpstr>
      <vt:lpstr>PowerPoint Presentation</vt:lpstr>
      <vt:lpstr>Follow up activity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c:title>
  <dc:creator>Georgina Wray</dc:creator>
  <cp:lastModifiedBy>Georgina Wray</cp:lastModifiedBy>
  <cp:revision>12</cp:revision>
  <dcterms:created xsi:type="dcterms:W3CDTF">2021-01-12T12:48:45Z</dcterms:created>
  <dcterms:modified xsi:type="dcterms:W3CDTF">2021-01-16T12:25:23Z</dcterms:modified>
</cp:coreProperties>
</file>