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0160000" cy="105156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214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65F5-452C-4696-AB17-704B62DE1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1720956"/>
            <a:ext cx="7620000" cy="366098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42D2BC-BE1E-4FA2-802F-C86B000C4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5523125"/>
            <a:ext cx="7620000" cy="2538835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E4B45-5DC2-4C72-AA44-9A830CA1D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2083-242D-4433-8331-89763BD96EA8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BFB7A-3E16-4131-A07F-96B40DCAD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E2CAF-C38D-4A77-83CE-A2846D02D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A26-82AC-4C11-9DD7-7E28463A6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636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5A34-1C94-48EB-B367-BF08237B9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8E3CDA-8152-424D-A117-BE2D0E292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517FF-533D-4F29-8D77-BF0363E8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2083-242D-4433-8331-89763BD96EA8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C52D4-B8A9-406E-BB10-FBE620141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B09D-08EA-47E2-BAE3-C9644620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A26-82AC-4C11-9DD7-7E28463A6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740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9B864A-EFC3-4568-824F-A132E0D54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70750" y="559858"/>
            <a:ext cx="2190750" cy="89114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17638-CB0A-40C1-B624-94830EFE6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559858"/>
            <a:ext cx="6445250" cy="89114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1F7A2-FD50-466B-8818-D53F29035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2083-242D-4433-8331-89763BD96EA8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6B308-2103-455D-A9B8-F15983A5E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FD24F-E3DD-4103-8A63-500AF524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A26-82AC-4C11-9DD7-7E28463A6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084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1F486-37F0-4229-95CD-424243A2E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36A8C-CA92-4E24-BA32-0515EC825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B700B-1FBF-48A1-B97F-52E8FC110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2083-242D-4433-8331-89763BD96EA8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F30D1-FBE3-41A9-B772-A2BA8D26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5720A-A38C-4462-BA42-A6265FA2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A26-82AC-4C11-9DD7-7E28463A6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913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B6D1E-A0CB-4292-9494-58D38D823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08" y="2621600"/>
            <a:ext cx="8763000" cy="437419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E2BEF-43C8-46F3-A1EA-5FAFDAE8F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08" y="7037179"/>
            <a:ext cx="8763000" cy="23002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0AAC3-A7BD-4FEA-A9EF-DDD0A4B55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2083-242D-4433-8331-89763BD96EA8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F9123-B8E1-4395-856E-0D1F74BB5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24615-86FE-4852-89C8-0543199B1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A26-82AC-4C11-9DD7-7E28463A6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73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CEC57-1603-4172-8AA9-96F1A5E4A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4C5B6-33B6-418C-99B5-473B39D01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500" y="2799291"/>
            <a:ext cx="4318000" cy="6672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D948A-16CE-4081-B7EE-82997A8DC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3500" y="2799291"/>
            <a:ext cx="4318000" cy="6672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5177B-2CE9-4867-ABDC-3AC731617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2083-242D-4433-8331-89763BD96EA8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63229-B3A0-4C12-92AA-75FF8FD04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053FF-F696-4BC3-8269-0CCE5F459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A26-82AC-4C11-9DD7-7E28463A6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01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73B46-BD07-4F3E-AA47-1C3F921C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3" y="559861"/>
            <a:ext cx="8763000" cy="20325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ACB88-5406-408A-BC11-A2E2C627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824" y="2577783"/>
            <a:ext cx="4298156" cy="126333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F690C-F136-4C34-B94A-85CB4EE1A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824" y="3841115"/>
            <a:ext cx="4298156" cy="56497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C317C-CB2B-4263-9D05-BEC4129F3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43501" y="2577783"/>
            <a:ext cx="4319323" cy="126333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02A3E-3322-4C41-BFC8-4AA7C33345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43501" y="3841115"/>
            <a:ext cx="4319323" cy="56497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4D6D64-49C5-426B-829D-759936FA1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2083-242D-4433-8331-89763BD96EA8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3559E-E081-4E38-91D9-D6D2F16E8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3EB102-30E0-4E27-8699-8D7669B40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A26-82AC-4C11-9DD7-7E28463A6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0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60872-D2F2-4BC6-A609-9A530CB0A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41E1AE-9692-4241-B3D9-9DB9B4054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2083-242D-4433-8331-89763BD96EA8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448EE-7C71-4C41-AF1A-2D8C3A0CD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4A8D7-2BB2-4F71-802D-714B7715A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A26-82AC-4C11-9DD7-7E28463A6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31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83668-D944-4DBE-939A-DE1536A13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2083-242D-4433-8331-89763BD96EA8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5C770-8CEB-4145-9D86-141115367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BBDA9-505A-4E3E-85B3-BF6646D0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A26-82AC-4C11-9DD7-7E28463A6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67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568C9-E268-4C86-B766-ADB5CF0FF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701040"/>
            <a:ext cx="3276864" cy="245364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8888F-FFEB-4B5E-BF9F-DB83EBA55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323" y="1514054"/>
            <a:ext cx="5143500" cy="7472892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0FF5B6-636F-4D65-B205-8C8D69715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3154680"/>
            <a:ext cx="3276864" cy="5844435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0C588-9F48-4881-9999-2E41034FA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2083-242D-4433-8331-89763BD96EA8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7B416-CCB1-400F-A19C-3AC792E0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8695B-0045-4131-84ED-F16F30E8E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A26-82AC-4C11-9DD7-7E28463A6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820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6FB6-A607-4FC8-B3C1-1BCB50457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701040"/>
            <a:ext cx="3276864" cy="245364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293923-E95B-48DE-8768-EABD6BE63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9323" y="1514054"/>
            <a:ext cx="5143500" cy="7472892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27BE9-FF6B-4316-91EE-AB1E39A40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3154680"/>
            <a:ext cx="3276864" cy="5844435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135E4-234B-49CF-9315-B4D86A3FB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2083-242D-4433-8331-89763BD96EA8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575DD-3131-4A80-9127-8D2DCE1F0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995E4-E7B1-4DCC-8C39-E1CF5D39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A26-82AC-4C11-9DD7-7E28463A6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968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0AD761-5BBF-41E1-8B07-F075F024D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559861"/>
            <a:ext cx="8763000" cy="2032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C141E-1762-48E0-B38A-BC7E3D77B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2799291"/>
            <a:ext cx="8763000" cy="6672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427EC-ECB1-40B5-88EE-6CBE81D48F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00" y="9746406"/>
            <a:ext cx="2286000" cy="559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32083-242D-4433-8331-89763BD96EA8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256E4-0791-4FD4-A778-CE11ABE41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500" y="9746406"/>
            <a:ext cx="3429000" cy="559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91612-BB6D-44F5-94F6-5D7160589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75500" y="9746406"/>
            <a:ext cx="2286000" cy="559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86A26-82AC-4C11-9DD7-7E28463A6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38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24838E-99D4-46AD-9A48-DE91F18758A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800100"/>
            <a:ext cx="9494157" cy="7023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409460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BEBA98-DA1D-4B91-9648-BDF5D7AB5DB3}"/>
              </a:ext>
            </a:extLst>
          </p:cNvPr>
          <p:cNvSpPr txBox="1"/>
          <p:nvPr/>
        </p:nvSpPr>
        <p:spPr>
          <a:xfrm>
            <a:off x="3552489" y="908989"/>
            <a:ext cx="7043293" cy="10772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 Rounded MT Bold - 36"/>
              </a:rPr>
              <a:t>What do we know about Claude Monet already?</a:t>
            </a:r>
            <a:endParaRPr lang="en-GB" sz="2100" dirty="0">
              <a:solidFill>
                <a:srgbClr val="000000"/>
              </a:solidFill>
              <a:latin typeface="Arial Rounded MT Bold - 36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287F76-5CD4-4561-B01D-65AABDAA8708}"/>
              </a:ext>
            </a:extLst>
          </p:cNvPr>
          <p:cNvSpPr txBox="1"/>
          <p:nvPr/>
        </p:nvSpPr>
        <p:spPr>
          <a:xfrm>
            <a:off x="290285" y="3113922"/>
            <a:ext cx="7043293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 Rounded MT Bold - 36"/>
              </a:rPr>
              <a:t>What do we know about the painting Impression, Sunrise?</a:t>
            </a:r>
          </a:p>
          <a:p>
            <a:r>
              <a:rPr lang="en-US" sz="3200" dirty="0">
                <a:solidFill>
                  <a:srgbClr val="000000"/>
                </a:solidFill>
                <a:latin typeface="Arial Rounded MT Bold - 36"/>
              </a:rPr>
              <a:t>What was this the start of?</a:t>
            </a:r>
            <a:endParaRPr lang="en-GB" sz="3200" dirty="0">
              <a:solidFill>
                <a:srgbClr val="000000"/>
              </a:solidFill>
              <a:latin typeface="Arial Rounded MT Bold - 36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E194ED-46AA-46D5-9959-037D9CD283FE}"/>
              </a:ext>
            </a:extLst>
          </p:cNvPr>
          <p:cNvSpPr txBox="1"/>
          <p:nvPr/>
        </p:nvSpPr>
        <p:spPr>
          <a:xfrm>
            <a:off x="3967843" y="6629900"/>
            <a:ext cx="7043293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 Rounded MT Bold - 36"/>
              </a:rPr>
              <a:t>Why is Monet so famous?</a:t>
            </a:r>
            <a:endParaRPr lang="en-GB" sz="3200" dirty="0">
              <a:solidFill>
                <a:srgbClr val="000000"/>
              </a:solidFill>
              <a:latin typeface="Arial Rounded MT Bold - 36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B2A7B5-5186-4403-B634-A3E7E0223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030" y="7314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E6BC55-8F48-4822-B530-56EE0BC86AA8}"/>
              </a:ext>
            </a:extLst>
          </p:cNvPr>
          <p:cNvSpPr txBox="1"/>
          <p:nvPr/>
        </p:nvSpPr>
        <p:spPr>
          <a:xfrm>
            <a:off x="710170" y="832365"/>
            <a:ext cx="8107406" cy="504753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4000" dirty="0">
                <a:solidFill>
                  <a:srgbClr val="00005E"/>
                </a:solidFill>
                <a:latin typeface="Arial Rounded MT Bold - 36"/>
              </a:rPr>
              <a:t>Watch this video about Monet and his painting style. </a:t>
            </a:r>
          </a:p>
          <a:p>
            <a:endParaRPr lang="en-GB" sz="4000" dirty="0">
              <a:solidFill>
                <a:srgbClr val="00005E"/>
              </a:solidFill>
              <a:latin typeface="Arial Rounded MT Bold - 36"/>
            </a:endParaRPr>
          </a:p>
          <a:p>
            <a:r>
              <a:rPr lang="en-GB" sz="4000" dirty="0">
                <a:solidFill>
                  <a:srgbClr val="00005E"/>
                </a:solidFill>
                <a:latin typeface="Arial Rounded MT Bold - 36"/>
              </a:rPr>
              <a:t>https://video.link/w/0PfHb</a:t>
            </a:r>
          </a:p>
          <a:p>
            <a:endParaRPr lang="en-GB" sz="4000" dirty="0">
              <a:solidFill>
                <a:srgbClr val="00005E"/>
              </a:solidFill>
              <a:latin typeface="Arial Rounded MT Bold - 36"/>
            </a:endParaRPr>
          </a:p>
          <a:p>
            <a:r>
              <a:rPr lang="en-US" sz="4000" dirty="0">
                <a:solidFill>
                  <a:srgbClr val="00005E"/>
                </a:solidFill>
                <a:latin typeface="Arial Rounded MT Bold - 36"/>
              </a:rPr>
              <a:t>You will need to copy this link into the internet. </a:t>
            </a:r>
          </a:p>
          <a:p>
            <a:endParaRPr lang="en-GB" sz="2100" dirty="0">
              <a:solidFill>
                <a:srgbClr val="00005E"/>
              </a:solidFill>
              <a:latin typeface="Arial Rounded MT Bold - 36"/>
            </a:endParaRPr>
          </a:p>
          <a:p>
            <a:endParaRPr lang="en-GB" sz="2100" dirty="0">
              <a:solidFill>
                <a:srgbClr val="00005E"/>
              </a:solidFill>
              <a:latin typeface="Arial Rounded MT Bold - 36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FB1BA3-FA61-41EA-9454-4EA70A8B7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9353" y="17040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1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EB6E6D-D3FD-4D09-8635-162044688394}"/>
              </a:ext>
            </a:extLst>
          </p:cNvPr>
          <p:cNvSpPr txBox="1"/>
          <p:nvPr/>
        </p:nvSpPr>
        <p:spPr>
          <a:xfrm>
            <a:off x="596900" y="482600"/>
            <a:ext cx="8699500" cy="618630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600" dirty="0">
                <a:solidFill>
                  <a:srgbClr val="00008B"/>
                </a:solidFill>
                <a:latin typeface="Arial Rounded MT Bold - 36"/>
              </a:rPr>
              <a:t>Look at the video at around 3 mins 10 seconds.  </a:t>
            </a:r>
          </a:p>
          <a:p>
            <a:r>
              <a:rPr lang="en-US" sz="3600" dirty="0">
                <a:solidFill>
                  <a:srgbClr val="00008B"/>
                </a:solidFill>
                <a:latin typeface="Arial Rounded MT Bold - 36"/>
              </a:rPr>
              <a:t>How did the painter achieve an impression of the scene he saw? </a:t>
            </a:r>
          </a:p>
          <a:p>
            <a:endParaRPr lang="en-US" sz="3600" dirty="0">
              <a:solidFill>
                <a:srgbClr val="00B050"/>
              </a:solidFill>
              <a:latin typeface="Arial Rounded MT Bold - 36"/>
            </a:endParaRPr>
          </a:p>
          <a:p>
            <a:endParaRPr lang="en-US" sz="3600" dirty="0">
              <a:solidFill>
                <a:srgbClr val="00B050"/>
              </a:solidFill>
              <a:latin typeface="Arial Rounded MT Bold - 36"/>
            </a:endParaRPr>
          </a:p>
          <a:p>
            <a:r>
              <a:rPr lang="en-US" sz="3600" dirty="0">
                <a:solidFill>
                  <a:srgbClr val="00B050"/>
                </a:solidFill>
                <a:latin typeface="Arial Rounded MT Bold - 36"/>
              </a:rPr>
              <a:t>L</a:t>
            </a:r>
            <a:r>
              <a:rPr lang="en-US" sz="3600" dirty="0">
                <a:solidFill>
                  <a:srgbClr val="009300"/>
                </a:solidFill>
                <a:latin typeface="Arial Rounded MT Bold - 36"/>
              </a:rPr>
              <a:t>ook at the video at around 3 mins 50 seconds.</a:t>
            </a:r>
          </a:p>
          <a:p>
            <a:r>
              <a:rPr lang="en-US" sz="3600" dirty="0">
                <a:solidFill>
                  <a:srgbClr val="009300"/>
                </a:solidFill>
                <a:latin typeface="Arial Rounded MT Bold - 36"/>
              </a:rPr>
              <a:t>Note the cross-hatch patterns and how the painter uses a range of different brush strokes as well a rag to blur and blend.</a:t>
            </a:r>
            <a:endParaRPr lang="en-GB" sz="3600" dirty="0">
              <a:solidFill>
                <a:srgbClr val="009300"/>
              </a:solidFill>
              <a:latin typeface="Arial Rounded MT Bold - 36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621CDA-1EA8-4BEE-8255-B2E72E0F9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8554" y="963839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E35C48-3749-40F0-A985-8D6FDF5A34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4440" y="7408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5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47D907-E194-4F97-BECB-A3A36982B0C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1079500"/>
            <a:ext cx="7923441" cy="777976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BAE915-AE09-498F-9622-F3592EE761CC}"/>
              </a:ext>
            </a:extLst>
          </p:cNvPr>
          <p:cNvSpPr txBox="1"/>
          <p:nvPr/>
        </p:nvSpPr>
        <p:spPr>
          <a:xfrm>
            <a:off x="1952368" y="494725"/>
            <a:ext cx="763476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dirty="0">
                <a:solidFill>
                  <a:srgbClr val="005500"/>
                </a:solidFill>
                <a:latin typeface="Arial Rounded MT Bold - 36"/>
              </a:rPr>
              <a:t>This is the painting 'Water lilies'.</a:t>
            </a:r>
            <a:endParaRPr lang="en-GB" sz="3200" dirty="0">
              <a:solidFill>
                <a:srgbClr val="005500"/>
              </a:solidFill>
              <a:latin typeface="Arial Rounded MT Bold - 36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E6C367-29D6-4C9C-9D98-19FD6ED50D7E}"/>
              </a:ext>
            </a:extLst>
          </p:cNvPr>
          <p:cNvSpPr txBox="1"/>
          <p:nvPr/>
        </p:nvSpPr>
        <p:spPr>
          <a:xfrm>
            <a:off x="1089014" y="9143712"/>
            <a:ext cx="9865643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dirty="0">
                <a:solidFill>
                  <a:srgbClr val="005500"/>
                </a:solidFill>
                <a:latin typeface="Arial Rounded MT Bold - 36"/>
              </a:rPr>
              <a:t>This is one of Monet's most famous paintings</a:t>
            </a:r>
            <a:r>
              <a:rPr lang="en-US" sz="2100" dirty="0">
                <a:solidFill>
                  <a:srgbClr val="005500"/>
                </a:solidFill>
                <a:latin typeface="Arial Rounded MT Bold - 36"/>
              </a:rPr>
              <a:t>. </a:t>
            </a:r>
            <a:endParaRPr lang="en-GB" sz="2100" dirty="0">
              <a:solidFill>
                <a:srgbClr val="005500"/>
              </a:solidFill>
              <a:latin typeface="Arial Rounded MT Bold - 36"/>
            </a:endParaRPr>
          </a:p>
        </p:txBody>
      </p:sp>
    </p:spTree>
    <p:extLst>
      <p:ext uri="{BB962C8B-B14F-4D97-AF65-F5344CB8AC3E}">
        <p14:creationId xmlns:p14="http://schemas.microsoft.com/office/powerpoint/2010/main" val="41337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E88E09-CE20-424C-8F1C-37912226255A}"/>
              </a:ext>
            </a:extLst>
          </p:cNvPr>
          <p:cNvSpPr txBox="1"/>
          <p:nvPr/>
        </p:nvSpPr>
        <p:spPr>
          <a:xfrm>
            <a:off x="228600" y="533400"/>
            <a:ext cx="9271000" cy="649408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dirty="0">
                <a:solidFill>
                  <a:srgbClr val="388E8E"/>
                </a:solidFill>
                <a:latin typeface="Arial Rounded MT Bold - 28"/>
              </a:rPr>
              <a:t>Today, I would like you to go outside and do some painting - just like Monet did.</a:t>
            </a:r>
          </a:p>
          <a:p>
            <a:endParaRPr lang="en-GB" sz="3200" dirty="0">
              <a:solidFill>
                <a:srgbClr val="388E8E"/>
              </a:solidFill>
              <a:latin typeface="Arial Rounded MT Bold - 28"/>
            </a:endParaRPr>
          </a:p>
          <a:p>
            <a:r>
              <a:rPr lang="en-US" sz="3200" dirty="0">
                <a:solidFill>
                  <a:srgbClr val="388E8E"/>
                </a:solidFill>
                <a:latin typeface="Arial Rounded MT Bold - 28"/>
              </a:rPr>
              <a:t>Ideally, you will need: paper, a clipboard or book to lean on, paint, water, a pallet or plate to mix on, paint brushes. </a:t>
            </a:r>
          </a:p>
          <a:p>
            <a:r>
              <a:rPr lang="en-US" sz="3200" dirty="0">
                <a:solidFill>
                  <a:srgbClr val="388E8E"/>
                </a:solidFill>
                <a:latin typeface="Arial Rounded MT Bold - 28"/>
              </a:rPr>
              <a:t>Obviously if you don't have these resources at home, that is absolutely fine. Just use whatever you can find. </a:t>
            </a:r>
          </a:p>
          <a:p>
            <a:endParaRPr lang="en-GB" sz="3200" dirty="0">
              <a:solidFill>
                <a:srgbClr val="388E8E"/>
              </a:solidFill>
              <a:latin typeface="Arial Rounded MT Bold - 28"/>
            </a:endParaRPr>
          </a:p>
          <a:p>
            <a:r>
              <a:rPr lang="en-US" sz="3200" dirty="0">
                <a:solidFill>
                  <a:srgbClr val="388E8E"/>
                </a:solidFill>
                <a:latin typeface="Arial Rounded MT Bold - 28"/>
              </a:rPr>
              <a:t>You will need to find somewhere comfy to sit, and ideally with a good view to look at (again, I planned to do this lesson at school). </a:t>
            </a:r>
            <a:endParaRPr lang="en-GB" sz="3200" dirty="0">
              <a:solidFill>
                <a:srgbClr val="388E8E"/>
              </a:solidFill>
              <a:latin typeface="Arial Rounded MT Bold - 28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CD6E14-6573-4DC4-9205-D972861DF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0839" y="10654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9041D-F514-4B55-BFC6-5106A67466D3}"/>
              </a:ext>
            </a:extLst>
          </p:cNvPr>
          <p:cNvSpPr txBox="1"/>
          <p:nvPr/>
        </p:nvSpPr>
        <p:spPr>
          <a:xfrm>
            <a:off x="266700" y="520700"/>
            <a:ext cx="9271000" cy="720197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800" dirty="0">
                <a:solidFill>
                  <a:srgbClr val="4B0082"/>
                </a:solidFill>
                <a:latin typeface="Arial Rounded MT Bold - 24"/>
              </a:rPr>
              <a:t>I would like you to paint your own impressionist picture of an outdoor scene. </a:t>
            </a:r>
          </a:p>
          <a:p>
            <a:endParaRPr lang="en-GB" sz="2800" dirty="0">
              <a:solidFill>
                <a:srgbClr val="4B0082"/>
              </a:solidFill>
              <a:latin typeface="Arial Rounded MT Bold - 24"/>
            </a:endParaRPr>
          </a:p>
          <a:p>
            <a:r>
              <a:rPr lang="en-US" sz="2800" dirty="0">
                <a:solidFill>
                  <a:srgbClr val="4B0082"/>
                </a:solidFill>
                <a:latin typeface="Arial Rounded MT Bold - 24"/>
              </a:rPr>
              <a:t>You could either squint or use a clear document sleeve/ plastic wallet to help you ignore the detail and paint an impression. </a:t>
            </a:r>
          </a:p>
          <a:p>
            <a:endParaRPr lang="en-GB" sz="2800" dirty="0">
              <a:solidFill>
                <a:srgbClr val="4B0082"/>
              </a:solidFill>
              <a:latin typeface="Arial Rounded MT Bold - 24"/>
            </a:endParaRPr>
          </a:p>
          <a:p>
            <a:r>
              <a:rPr lang="en-US" sz="2800" dirty="0">
                <a:solidFill>
                  <a:srgbClr val="4B0082"/>
                </a:solidFill>
                <a:latin typeface="Arial Rounded MT Bold - 24"/>
              </a:rPr>
              <a:t>You could begin by sketching only the main shapes and outlines you can see through your sleeve/ plastic wallet. </a:t>
            </a:r>
          </a:p>
          <a:p>
            <a:r>
              <a:rPr lang="en-US" sz="2800" dirty="0">
                <a:solidFill>
                  <a:srgbClr val="4B0082"/>
                </a:solidFill>
                <a:latin typeface="Arial Rounded MT Bold - 24"/>
              </a:rPr>
              <a:t>Think about the techniques you saw in the film.</a:t>
            </a:r>
          </a:p>
          <a:p>
            <a:r>
              <a:rPr lang="en-US" sz="2800" dirty="0">
                <a:solidFill>
                  <a:srgbClr val="4B0082"/>
                </a:solidFill>
                <a:latin typeface="Arial Rounded MT Bold - 24"/>
              </a:rPr>
              <a:t>As you're painting remember to think about light and shadow and cross-hatching strokes of </a:t>
            </a:r>
            <a:r>
              <a:rPr lang="en-US" sz="2800" dirty="0" err="1">
                <a:solidFill>
                  <a:srgbClr val="4B0082"/>
                </a:solidFill>
                <a:latin typeface="Arial Rounded MT Bold - 24"/>
              </a:rPr>
              <a:t>colour</a:t>
            </a:r>
            <a:r>
              <a:rPr lang="en-US" sz="2800" dirty="0">
                <a:solidFill>
                  <a:srgbClr val="4B0082"/>
                </a:solidFill>
                <a:latin typeface="Arial Rounded MT Bold - 24"/>
              </a:rPr>
              <a:t> as Monet did.  </a:t>
            </a:r>
          </a:p>
          <a:p>
            <a:endParaRPr lang="en-GB" sz="2800" dirty="0">
              <a:solidFill>
                <a:srgbClr val="4B0082"/>
              </a:solidFill>
              <a:latin typeface="Arial Rounded MT Bold - 24"/>
            </a:endParaRPr>
          </a:p>
          <a:p>
            <a:r>
              <a:rPr lang="en-US" sz="2800" dirty="0">
                <a:solidFill>
                  <a:srgbClr val="4B0082"/>
                </a:solidFill>
                <a:latin typeface="Arial Rounded MT Bold - 24"/>
              </a:rPr>
              <a:t>Think about the affect of light on the </a:t>
            </a:r>
            <a:r>
              <a:rPr lang="en-US" sz="2800" dirty="0" err="1">
                <a:solidFill>
                  <a:srgbClr val="4B0082"/>
                </a:solidFill>
                <a:latin typeface="Arial Rounded MT Bold - 24"/>
              </a:rPr>
              <a:t>colours</a:t>
            </a:r>
            <a:r>
              <a:rPr lang="en-US" sz="2800" dirty="0">
                <a:solidFill>
                  <a:srgbClr val="4B0082"/>
                </a:solidFill>
                <a:latin typeface="Arial Rounded MT Bold - 24"/>
              </a:rPr>
              <a:t>. Can you create lighter and darker patches of the same </a:t>
            </a:r>
            <a:r>
              <a:rPr lang="en-US" sz="2800" dirty="0" err="1">
                <a:solidFill>
                  <a:srgbClr val="4B0082"/>
                </a:solidFill>
                <a:latin typeface="Arial Rounded MT Bold - 24"/>
              </a:rPr>
              <a:t>colour</a:t>
            </a:r>
            <a:r>
              <a:rPr lang="en-US" sz="2800" dirty="0">
                <a:solidFill>
                  <a:srgbClr val="4B0082"/>
                </a:solidFill>
                <a:latin typeface="Arial Rounded MT Bold - 24"/>
              </a:rPr>
              <a:t>?</a:t>
            </a:r>
          </a:p>
          <a:p>
            <a:endParaRPr lang="en-GB" sz="1400" dirty="0">
              <a:solidFill>
                <a:srgbClr val="4B0082"/>
              </a:solidFill>
              <a:latin typeface="Arial Rounded MT Bold - 24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F31D56-7F71-47AA-9FD7-0F9CC7899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2154" y="10218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59EEA2-D7D6-4E09-AEE0-65C10E854D06}"/>
              </a:ext>
            </a:extLst>
          </p:cNvPr>
          <p:cNvSpPr txBox="1"/>
          <p:nvPr/>
        </p:nvSpPr>
        <p:spPr>
          <a:xfrm>
            <a:off x="342900" y="482600"/>
            <a:ext cx="9271000" cy="60016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dirty="0">
                <a:solidFill>
                  <a:srgbClr val="00005E"/>
                </a:solidFill>
                <a:latin typeface="Arial Rounded MT Bold - 28"/>
              </a:rPr>
              <a:t>When you have completed your painting, think about:</a:t>
            </a:r>
          </a:p>
          <a:p>
            <a:endParaRPr lang="en-GB" sz="3200" dirty="0">
              <a:solidFill>
                <a:srgbClr val="00005E"/>
              </a:solidFill>
              <a:latin typeface="Arial Rounded MT Bold - 28"/>
            </a:endParaRPr>
          </a:p>
          <a:p>
            <a:r>
              <a:rPr lang="en-US" sz="3200" dirty="0">
                <a:solidFill>
                  <a:srgbClr val="035CBD"/>
                </a:solidFill>
                <a:latin typeface="Arial Rounded MT Bold - 28"/>
              </a:rPr>
              <a:t>Ha</a:t>
            </a:r>
            <a:r>
              <a:rPr lang="en-US" sz="3200" dirty="0">
                <a:solidFill>
                  <a:srgbClr val="0000FF"/>
                </a:solidFill>
                <a:latin typeface="Arial Rounded MT Bold - 28"/>
              </a:rPr>
              <a:t>ve you managed to create an “Impression” of the scene?</a:t>
            </a:r>
          </a:p>
          <a:p>
            <a:r>
              <a:rPr lang="en-US" sz="3200" dirty="0">
                <a:solidFill>
                  <a:srgbClr val="0000FF"/>
                </a:solidFill>
                <a:latin typeface="Arial Rounded MT Bold - 28"/>
              </a:rPr>
              <a:t>Does standing back make a difference? Why? Why not?</a:t>
            </a:r>
          </a:p>
          <a:p>
            <a:r>
              <a:rPr lang="en-US" sz="3200" dirty="0">
                <a:solidFill>
                  <a:srgbClr val="0000FF"/>
                </a:solidFill>
                <a:latin typeface="Arial Rounded MT Bold - 28"/>
              </a:rPr>
              <a:t>Did the painting technique help with this?</a:t>
            </a:r>
          </a:p>
          <a:p>
            <a:r>
              <a:rPr lang="en-US" sz="3200" dirty="0">
                <a:solidFill>
                  <a:srgbClr val="0000FF"/>
                </a:solidFill>
                <a:latin typeface="Arial Rounded MT Bold - 28"/>
              </a:rPr>
              <a:t>How did you find using the document sleeve/ plastic wallet to blur the hard edges? </a:t>
            </a:r>
          </a:p>
          <a:p>
            <a:r>
              <a:rPr lang="en-US" sz="3200" dirty="0">
                <a:solidFill>
                  <a:srgbClr val="0000FF"/>
                </a:solidFill>
                <a:latin typeface="Arial Rounded MT Bold - 28"/>
              </a:rPr>
              <a:t>Has your painting captured the light and </a:t>
            </a:r>
            <a:r>
              <a:rPr lang="en-US" sz="3200" dirty="0" err="1">
                <a:solidFill>
                  <a:srgbClr val="0000FF"/>
                </a:solidFill>
                <a:latin typeface="Arial Rounded MT Bold - 28"/>
              </a:rPr>
              <a:t>colour</a:t>
            </a:r>
            <a:r>
              <a:rPr lang="en-US" sz="3200" dirty="0">
                <a:solidFill>
                  <a:srgbClr val="0000FF"/>
                </a:solidFill>
                <a:latin typeface="Arial Rounded MT Bold - 28"/>
              </a:rPr>
              <a:t> of the scene successfully? </a:t>
            </a:r>
            <a:endParaRPr lang="en-GB" sz="3200" dirty="0">
              <a:solidFill>
                <a:srgbClr val="0000FF"/>
              </a:solidFill>
              <a:latin typeface="Arial Rounded MT Bold - 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E58B9-B746-4C00-BEEF-0645A7286C2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42" y="6660243"/>
            <a:ext cx="3368613" cy="181641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5203AF-3040-4217-A3AD-57B090621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0460" y="12396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7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425</Words>
  <Application>Microsoft Office PowerPoint</Application>
  <PresentationFormat>Custom</PresentationFormat>
  <Paragraphs>39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 Rounded MT Bold - 24</vt:lpstr>
      <vt:lpstr>Calibri</vt:lpstr>
      <vt:lpstr>Calibri Light</vt:lpstr>
      <vt:lpstr>Arial Rounded MT Bold - 28</vt:lpstr>
      <vt:lpstr>Arial Rounded MT Bold - 36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Barker</dc:creator>
  <cp:lastModifiedBy>Katie Barker</cp:lastModifiedBy>
  <cp:revision>7</cp:revision>
  <dcterms:created xsi:type="dcterms:W3CDTF">2021-01-15T21:17:59Z</dcterms:created>
  <dcterms:modified xsi:type="dcterms:W3CDTF">2021-01-20T21:37:51Z</dcterms:modified>
</cp:coreProperties>
</file>