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75" r:id="rId11"/>
    <p:sldId id="268" r:id="rId12"/>
    <p:sldId id="266" r:id="rId13"/>
    <p:sldId id="265" r:id="rId14"/>
    <p:sldId id="267" r:id="rId15"/>
    <p:sldId id="269" r:id="rId16"/>
    <p:sldId id="270" r:id="rId17"/>
    <p:sldId id="273" r:id="rId18"/>
    <p:sldId id="271" r:id="rId19"/>
    <p:sldId id="27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Jx1NSin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1Ql0tD0dc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7308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Phonics Workshop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28498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30</a:t>
            </a:r>
            <a:r>
              <a:rPr lang="en-GB" sz="4400" baseline="30000" dirty="0" smtClean="0">
                <a:latin typeface="Comic Sans MS" pitchFamily="66" charset="0"/>
              </a:rPr>
              <a:t>th</a:t>
            </a:r>
            <a:r>
              <a:rPr lang="en-GB" sz="4400" dirty="0" smtClean="0">
                <a:latin typeface="Comic Sans MS" pitchFamily="66" charset="0"/>
              </a:rPr>
              <a:t> September</a:t>
            </a:r>
            <a:r>
              <a:rPr lang="en-GB" sz="4400" dirty="0" smtClean="0">
                <a:latin typeface="Comic Sans MS" pitchFamily="66" charset="0"/>
              </a:rPr>
              <a:t> 2019</a:t>
            </a:r>
            <a:endParaRPr lang="en-GB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Pure Sounds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Try not to add ‘uh’ on the end.</a:t>
            </a:r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www.youtube.com/watch?v=IwJx1NSineE</a:t>
            </a:r>
            <a:r>
              <a:rPr lang="en-GB" dirty="0" smtClean="0"/>
              <a:t> (1:50)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Breaking down words for spelling.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 algn="ctr">
              <a:buNone/>
            </a:pPr>
            <a:r>
              <a:rPr lang="en-GB" sz="13000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7704" y="58052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64288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>
                <a:latin typeface="Comic Sans MS" pitchFamily="66" charset="0"/>
              </a:rPr>
              <a:t>Building words from phonemes to read.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67744" y="34290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148064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24328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does a Phonics lesson look like?</a:t>
            </a:r>
            <a:endParaRPr lang="en-GB" sz="40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772816"/>
          <a:ext cx="8064896" cy="4474820"/>
        </p:xfrm>
        <a:graphic>
          <a:graphicData uri="http://schemas.openxmlformats.org/drawingml/2006/table">
            <a:tbl>
              <a:tblPr/>
              <a:tblGrid>
                <a:gridCol w="2664296"/>
                <a:gridCol w="5400600"/>
              </a:tblGrid>
              <a:tr h="12229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Revisit/review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Flashcards to practice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phonemes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learnt so far.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2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Teach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latin typeface="Comic Sans MS"/>
                          <a:ea typeface="Calibri"/>
                          <a:cs typeface="Times New Roman"/>
                        </a:rPr>
                        <a:t>Teach new phoneme air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2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Practice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Buried treasure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Air, 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zair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fair, hair, lair, pair,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vair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sair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thair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89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Apply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captions: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The goat had a long beard.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quack was right in his ear.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Resources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http://www.phonicsplay.co.uk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8329" r="18926" b="13750"/>
          <a:stretch>
            <a:fillRect/>
          </a:stretch>
        </p:blipFill>
        <p:spPr bwMode="auto">
          <a:xfrm>
            <a:off x="323528" y="3140968"/>
            <a:ext cx="40074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27863" t="12594" r="18454" b="17516"/>
          <a:stretch>
            <a:fillRect/>
          </a:stretch>
        </p:blipFill>
        <p:spPr bwMode="auto">
          <a:xfrm>
            <a:off x="4716016" y="2708920"/>
            <a:ext cx="3960440" cy="28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Jolly Phonics- stories</a:t>
            </a:r>
            <a:r>
              <a:rPr lang="en-GB" smtClean="0"/>
              <a:t>, actions </a:t>
            </a:r>
            <a:r>
              <a:rPr lang="en-GB" dirty="0" smtClean="0"/>
              <a:t>and songs</a:t>
            </a:r>
          </a:p>
          <a:p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www.youtube.com/watch?v=z1Ql0tD0dcI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is also an app for app store and </a:t>
            </a:r>
            <a:r>
              <a:rPr lang="en-GB" dirty="0" err="1" smtClean="0"/>
              <a:t>google</a:t>
            </a:r>
            <a:r>
              <a:rPr lang="en-GB" dirty="0" smtClean="0"/>
              <a:t> ply store.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Year 1 Phonics Test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1579" b="8829"/>
          <a:stretch>
            <a:fillRect/>
          </a:stretch>
        </p:blipFill>
        <p:spPr bwMode="auto">
          <a:xfrm>
            <a:off x="4572000" y="1628800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23422" r="51660" b="7672"/>
          <a:stretch>
            <a:fillRect/>
          </a:stretch>
        </p:blipFill>
        <p:spPr bwMode="auto">
          <a:xfrm>
            <a:off x="179512" y="1628800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Pencil grip.</a:t>
            </a:r>
          </a:p>
          <a:p>
            <a:r>
              <a:rPr lang="en-GB" dirty="0" smtClean="0"/>
              <a:t>Writing own name.</a:t>
            </a:r>
          </a:p>
          <a:p>
            <a:endParaRPr lang="en-GB" dirty="0" smtClean="0"/>
          </a:p>
          <a:p>
            <a:r>
              <a:rPr lang="en-GB" dirty="0" smtClean="0"/>
              <a:t>Handwriting families.</a:t>
            </a:r>
          </a:p>
          <a:p>
            <a:r>
              <a:rPr lang="en-GB" dirty="0" smtClean="0"/>
              <a:t>Starting in the correct place.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Comic Sans MS" pitchFamily="66" charset="0"/>
              </a:rPr>
              <a:t>In school, we follow the Letters and Sounds programme. Letters and Sounds is a phonics resource published by the Department for Education and Skills which consists of six phases</a:t>
            </a:r>
            <a:r>
              <a:rPr lang="en-GB" sz="32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Comic Sans MS" pitchFamily="66" charset="0"/>
              </a:rPr>
              <a:t>Alongside this we use Jolly phonics and </a:t>
            </a:r>
            <a:r>
              <a:rPr lang="en-GB" sz="3200" dirty="0" err="1" smtClean="0">
                <a:latin typeface="Comic Sans MS" pitchFamily="66" charset="0"/>
              </a:rPr>
              <a:t>phonicsplay</a:t>
            </a:r>
            <a:r>
              <a:rPr lang="en-GB" sz="3200" dirty="0" smtClean="0">
                <a:latin typeface="Comic Sans MS" pitchFamily="66" charset="0"/>
              </a:rPr>
              <a:t>.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Lilac, pink, red, yellow, blue.</a:t>
            </a:r>
          </a:p>
          <a:p>
            <a:endParaRPr lang="en-GB" dirty="0" smtClean="0"/>
          </a:p>
          <a:p>
            <a:r>
              <a:rPr lang="en-GB" dirty="0" smtClean="0"/>
              <a:t>Accelerated reader from Year 2.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Phoneme (sound)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  <a:p>
            <a:r>
              <a:rPr lang="en-US" sz="2800" b="1" dirty="0" smtClean="0">
                <a:latin typeface="Comic Sans MS" pitchFamily="66" charset="0"/>
              </a:rPr>
              <a:t>Graphemes (written letter)</a:t>
            </a:r>
            <a:endParaRPr lang="en-GB" sz="2800" b="1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 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Segmenting and blending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 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Digraph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  <a:p>
            <a:r>
              <a:rPr lang="en-GB" sz="2800" b="1" dirty="0" err="1" smtClean="0">
                <a:latin typeface="Comic Sans MS" pitchFamily="66" charset="0"/>
              </a:rPr>
              <a:t>Trigraph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  <a:p>
            <a:r>
              <a:rPr lang="en-GB" sz="2800" b="1" dirty="0" smtClean="0">
                <a:latin typeface="Comic Sans MS" pitchFamily="66" charset="0"/>
              </a:rPr>
              <a:t>Split digraph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Terminology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1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There are 7 </a:t>
            </a:r>
            <a:r>
              <a:rPr lang="en-GB" sz="3500" dirty="0" smtClean="0">
                <a:latin typeface="Comic Sans MS" pitchFamily="66" charset="0"/>
              </a:rPr>
              <a:t>aspects.</a:t>
            </a:r>
            <a:endParaRPr lang="en-GB" sz="35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A1 – Environmental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A2 – Instrumental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A3 – Body Percussion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A4 – Rhythm and rhyme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A5 – Alliteration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A6 – Voice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A7 – Oral blending and segmenting.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4873752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Comic Sans MS" pitchFamily="66" charset="0"/>
              </a:rPr>
              <a:t>Set 1</a:t>
            </a:r>
            <a:r>
              <a:rPr lang="en-GB" sz="5400" dirty="0" smtClean="0">
                <a:latin typeface="Comic Sans MS" pitchFamily="66" charset="0"/>
              </a:rPr>
              <a:t>: s, a, t, p</a:t>
            </a:r>
          </a:p>
          <a:p>
            <a:r>
              <a:rPr lang="en-GB" sz="5400" b="1" dirty="0" smtClean="0">
                <a:latin typeface="Comic Sans MS" pitchFamily="66" charset="0"/>
              </a:rPr>
              <a:t>Set 2</a:t>
            </a:r>
            <a:r>
              <a:rPr lang="en-GB" sz="5400" dirty="0" smtClean="0">
                <a:latin typeface="Comic Sans MS" pitchFamily="66" charset="0"/>
              </a:rPr>
              <a:t>: </a:t>
            </a:r>
            <a:r>
              <a:rPr lang="en-GB" sz="5400" dirty="0" err="1" smtClean="0">
                <a:latin typeface="Comic Sans MS" pitchFamily="66" charset="0"/>
              </a:rPr>
              <a:t>i</a:t>
            </a:r>
            <a:r>
              <a:rPr lang="en-GB" sz="5400" dirty="0" smtClean="0">
                <a:latin typeface="Comic Sans MS" pitchFamily="66" charset="0"/>
              </a:rPr>
              <a:t>, n, m, d</a:t>
            </a:r>
          </a:p>
          <a:p>
            <a:r>
              <a:rPr lang="en-GB" sz="5400" b="1" dirty="0" smtClean="0">
                <a:latin typeface="Comic Sans MS" pitchFamily="66" charset="0"/>
              </a:rPr>
              <a:t>Set 3</a:t>
            </a:r>
            <a:r>
              <a:rPr lang="en-GB" sz="5400" dirty="0" smtClean="0">
                <a:latin typeface="Comic Sans MS" pitchFamily="66" charset="0"/>
              </a:rPr>
              <a:t>: g, o, c, k</a:t>
            </a:r>
          </a:p>
          <a:p>
            <a:r>
              <a:rPr lang="en-GB" sz="5400" b="1" dirty="0" smtClean="0">
                <a:latin typeface="Comic Sans MS" pitchFamily="66" charset="0"/>
              </a:rPr>
              <a:t>Set 4</a:t>
            </a:r>
            <a:r>
              <a:rPr lang="en-GB" sz="5400" dirty="0" smtClean="0">
                <a:latin typeface="Comic Sans MS" pitchFamily="66" charset="0"/>
              </a:rPr>
              <a:t>: ck, e, u, r</a:t>
            </a:r>
          </a:p>
          <a:p>
            <a:r>
              <a:rPr lang="en-GB" sz="5400" b="1" dirty="0" smtClean="0">
                <a:latin typeface="Comic Sans MS" pitchFamily="66" charset="0"/>
              </a:rPr>
              <a:t>Set 5</a:t>
            </a:r>
            <a:r>
              <a:rPr lang="en-GB" sz="5400" dirty="0" smtClean="0">
                <a:latin typeface="Comic Sans MS" pitchFamily="66" charset="0"/>
              </a:rPr>
              <a:t>: h, b, f, ff, l, </a:t>
            </a:r>
            <a:r>
              <a:rPr lang="en-GB" sz="5400" dirty="0" err="1" smtClean="0">
                <a:latin typeface="Comic Sans MS" pitchFamily="66" charset="0"/>
              </a:rPr>
              <a:t>ll</a:t>
            </a:r>
            <a:r>
              <a:rPr lang="en-GB" sz="5400" dirty="0" smtClean="0">
                <a:latin typeface="Comic Sans MS" pitchFamily="66" charset="0"/>
              </a:rPr>
              <a:t>, </a:t>
            </a:r>
            <a:r>
              <a:rPr lang="en-GB" sz="5400" dirty="0" err="1" smtClean="0">
                <a:latin typeface="Comic Sans MS" pitchFamily="66" charset="0"/>
              </a:rPr>
              <a:t>ss</a:t>
            </a:r>
            <a:endParaRPr lang="en-GB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3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Set 6:</a:t>
            </a:r>
            <a:r>
              <a:rPr lang="en-GB" sz="4400" dirty="0" smtClean="0">
                <a:latin typeface="Comic Sans MS" pitchFamily="66" charset="0"/>
              </a:rPr>
              <a:t> j, v, w, x</a:t>
            </a:r>
          </a:p>
          <a:p>
            <a:r>
              <a:rPr lang="en-GB" sz="4400" b="1" dirty="0" smtClean="0">
                <a:latin typeface="Comic Sans MS" pitchFamily="66" charset="0"/>
              </a:rPr>
              <a:t>Set 7</a:t>
            </a:r>
            <a:r>
              <a:rPr lang="en-GB" sz="4400" dirty="0" smtClean="0">
                <a:latin typeface="Comic Sans MS" pitchFamily="66" charset="0"/>
              </a:rPr>
              <a:t>: y, z, </a:t>
            </a:r>
            <a:r>
              <a:rPr lang="en-GB" sz="4400" dirty="0" err="1" smtClean="0">
                <a:latin typeface="Comic Sans MS" pitchFamily="66" charset="0"/>
              </a:rPr>
              <a:t>zz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qu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Consonant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ch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sh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th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ng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Vowel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ai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igh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oa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oo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ar</a:t>
            </a:r>
            <a:r>
              <a:rPr lang="en-GB" sz="4400" dirty="0" smtClean="0">
                <a:latin typeface="Comic Sans MS" pitchFamily="66" charset="0"/>
              </a:rPr>
              <a:t>, or, </a:t>
            </a:r>
            <a:r>
              <a:rPr lang="en-GB" sz="4400" dirty="0" err="1" smtClean="0">
                <a:latin typeface="Comic Sans MS" pitchFamily="66" charset="0"/>
              </a:rPr>
              <a:t>ur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ow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oi</a:t>
            </a:r>
            <a:r>
              <a:rPr lang="en-GB" sz="4400" dirty="0" smtClean="0">
                <a:latin typeface="Comic Sans MS" pitchFamily="66" charset="0"/>
              </a:rPr>
              <a:t>, ear, air, </a:t>
            </a:r>
            <a:r>
              <a:rPr lang="en-GB" sz="4400" dirty="0" err="1" smtClean="0">
                <a:latin typeface="Comic Sans MS" pitchFamily="66" charset="0"/>
              </a:rPr>
              <a:t>ure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er</a:t>
            </a:r>
            <a:endParaRPr lang="en-GB" sz="4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4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This phase consolidates all the children have learnt in the previous phases.</a:t>
            </a:r>
            <a:endParaRPr lang="en-GB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5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Children will be taught new graphemes and alternative pronunciations for these graphemes.</a:t>
            </a:r>
          </a:p>
          <a:p>
            <a:r>
              <a:rPr lang="en-GB" sz="4000" b="1" dirty="0" smtClean="0">
                <a:latin typeface="Comic Sans MS" pitchFamily="66" charset="0"/>
              </a:rPr>
              <a:t>Vowel digraphs: </a:t>
            </a:r>
            <a:r>
              <a:rPr lang="en-GB" sz="4000" dirty="0" err="1" smtClean="0">
                <a:latin typeface="Comic Sans MS" pitchFamily="66" charset="0"/>
              </a:rPr>
              <a:t>wh</a:t>
            </a:r>
            <a:r>
              <a:rPr lang="en-GB" sz="4000" dirty="0" smtClean="0">
                <a:latin typeface="Comic Sans MS" pitchFamily="66" charset="0"/>
              </a:rPr>
              <a:t>, ph, ay, </a:t>
            </a:r>
            <a:r>
              <a:rPr lang="en-GB" sz="4000" dirty="0" err="1" smtClean="0">
                <a:latin typeface="Comic Sans MS" pitchFamily="66" charset="0"/>
              </a:rPr>
              <a:t>ou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ie</a:t>
            </a:r>
            <a:r>
              <a:rPr lang="en-GB" sz="4000" dirty="0" smtClean="0">
                <a:latin typeface="Comic Sans MS" pitchFamily="66" charset="0"/>
              </a:rPr>
              <a:t>, ea, </a:t>
            </a:r>
            <a:r>
              <a:rPr lang="en-GB" sz="4000" dirty="0" err="1" smtClean="0">
                <a:latin typeface="Comic Sans MS" pitchFamily="66" charset="0"/>
              </a:rPr>
              <a:t>oy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ir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ue</a:t>
            </a:r>
            <a:r>
              <a:rPr lang="en-GB" sz="4000" dirty="0" smtClean="0">
                <a:latin typeface="Comic Sans MS" pitchFamily="66" charset="0"/>
              </a:rPr>
              <a:t>, aw, </a:t>
            </a:r>
            <a:r>
              <a:rPr lang="en-GB" sz="4000" dirty="0" err="1" smtClean="0">
                <a:latin typeface="Comic Sans MS" pitchFamily="66" charset="0"/>
              </a:rPr>
              <a:t>ew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oe</a:t>
            </a:r>
            <a:r>
              <a:rPr lang="en-GB" sz="4000" dirty="0" smtClean="0">
                <a:latin typeface="Comic Sans MS" pitchFamily="66" charset="0"/>
              </a:rPr>
              <a:t>, au</a:t>
            </a:r>
          </a:p>
          <a:p>
            <a:r>
              <a:rPr lang="en-GB" sz="4000" b="1" dirty="0" smtClean="0">
                <a:latin typeface="Comic Sans MS" pitchFamily="66" charset="0"/>
              </a:rPr>
              <a:t> Split digraphs: </a:t>
            </a:r>
            <a:r>
              <a:rPr lang="en-GB" sz="4000" dirty="0" err="1" smtClean="0">
                <a:latin typeface="Comic Sans MS" pitchFamily="66" charset="0"/>
              </a:rPr>
              <a:t>a_e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e_e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u_e</a:t>
            </a:r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6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The focus is on learning spelling rules for suffixes.</a:t>
            </a:r>
          </a:p>
          <a:p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-s   	-</a:t>
            </a:r>
            <a:r>
              <a:rPr lang="en-GB" sz="4000" b="1" dirty="0" err="1" smtClean="0">
                <a:latin typeface="Comic Sans MS" pitchFamily="66" charset="0"/>
              </a:rPr>
              <a:t>es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ing</a:t>
            </a:r>
            <a:r>
              <a:rPr lang="en-GB" sz="4000" b="1" dirty="0" smtClean="0">
                <a:latin typeface="Comic Sans MS" pitchFamily="66" charset="0"/>
              </a:rPr>
              <a:t>       -</a:t>
            </a:r>
            <a:r>
              <a:rPr lang="en-GB" sz="4000" b="1" dirty="0" err="1" smtClean="0">
                <a:latin typeface="Comic Sans MS" pitchFamily="66" charset="0"/>
              </a:rPr>
              <a:t>ed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er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est</a:t>
            </a:r>
            <a:r>
              <a:rPr lang="en-GB" sz="4000" b="1" dirty="0" smtClean="0">
                <a:latin typeface="Comic Sans MS" pitchFamily="66" charset="0"/>
              </a:rPr>
              <a:t> 	-y 	        -en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ful</a:t>
            </a:r>
            <a:r>
              <a:rPr lang="en-GB" sz="4000" b="1" dirty="0" smtClean="0">
                <a:latin typeface="Comic Sans MS" pitchFamily="66" charset="0"/>
              </a:rPr>
              <a:t>    -</a:t>
            </a:r>
            <a:r>
              <a:rPr lang="en-GB" sz="4000" b="1" dirty="0" err="1" smtClean="0">
                <a:latin typeface="Comic Sans MS" pitchFamily="66" charset="0"/>
              </a:rPr>
              <a:t>ly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ment</a:t>
            </a:r>
            <a:r>
              <a:rPr lang="en-GB" sz="4000" b="1" dirty="0" smtClean="0">
                <a:latin typeface="Comic Sans MS" pitchFamily="66" charset="0"/>
              </a:rPr>
              <a:t> 		-</a:t>
            </a:r>
            <a:r>
              <a:rPr lang="en-GB" sz="4000" b="1" dirty="0" err="1" smtClean="0">
                <a:latin typeface="Comic Sans MS" pitchFamily="66" charset="0"/>
              </a:rPr>
              <a:t>ness</a:t>
            </a:r>
            <a:endParaRPr lang="en-GB" sz="4000" dirty="0" smtClean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1324</TotalTime>
  <Words>479</Words>
  <Application>Microsoft Office PowerPoint</Application>
  <PresentationFormat>On-screen Show (4:3)</PresentationFormat>
  <Paragraphs>103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Slide 1</vt:lpstr>
      <vt:lpstr>Slide 2</vt:lpstr>
      <vt:lpstr>Terminology</vt:lpstr>
      <vt:lpstr>Phase 1</vt:lpstr>
      <vt:lpstr>Phase 2</vt:lpstr>
      <vt:lpstr>Phase 3</vt:lpstr>
      <vt:lpstr>Phase 4</vt:lpstr>
      <vt:lpstr>Phase 5</vt:lpstr>
      <vt:lpstr>Phase 6</vt:lpstr>
      <vt:lpstr>Pure Sounds</vt:lpstr>
      <vt:lpstr>Segmenting</vt:lpstr>
      <vt:lpstr>Segmenting</vt:lpstr>
      <vt:lpstr>Blending</vt:lpstr>
      <vt:lpstr>Blending</vt:lpstr>
      <vt:lpstr>What does a Phonics lesson look like?</vt:lpstr>
      <vt:lpstr>Resources</vt:lpstr>
      <vt:lpstr>Resources</vt:lpstr>
      <vt:lpstr>Year 1 Phonics Test</vt:lpstr>
      <vt:lpstr>Handwriting</vt:lpstr>
      <vt:lpstr>Reading Books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sumner37870</cp:lastModifiedBy>
  <cp:revision>19</cp:revision>
  <dcterms:created xsi:type="dcterms:W3CDTF">2013-03-24T18:14:49Z</dcterms:created>
  <dcterms:modified xsi:type="dcterms:W3CDTF">2019-09-28T16:24:44Z</dcterms:modified>
</cp:coreProperties>
</file>