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8" r:id="rId2"/>
    <p:sldId id="263" r:id="rId3"/>
    <p:sldId id="456" r:id="rId4"/>
    <p:sldId id="485" r:id="rId5"/>
    <p:sldId id="484" r:id="rId6"/>
    <p:sldId id="486" r:id="rId7"/>
    <p:sldId id="487" r:id="rId8"/>
    <p:sldId id="488" r:id="rId9"/>
    <p:sldId id="492" r:id="rId10"/>
    <p:sldId id="491" r:id="rId11"/>
    <p:sldId id="470" r:id="rId12"/>
    <p:sldId id="350" r:id="rId13"/>
  </p:sldIdLst>
  <p:sldSz cx="9144000" cy="6858000" type="screen4x3"/>
  <p:notesSz cx="6858000" cy="9144000"/>
  <p:embeddedFontLst>
    <p:embeddedFont>
      <p:font typeface="BPreplay" panose="0200050300000002000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Sassoon Infant Md" panose="02000603050000020003" charset="0"/>
      <p:regular r:id="rId24"/>
    </p:embeddedFont>
    <p:embeddedFont>
      <p:font typeface="Sassoon Infant Rg" panose="02000503030000020003" charset="0"/>
      <p:regular r:id="rId25"/>
      <p:bold r:id="rId2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2880">
          <p15:clr>
            <a:srgbClr val="A4A3A4"/>
          </p15:clr>
        </p15:guide>
        <p15:guide id="3" pos="530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21">
          <p15:clr>
            <a:srgbClr val="A4A3A4"/>
          </p15:clr>
        </p15:guide>
        <p15:guide id="6" orient="horz" pos="1502">
          <p15:clr>
            <a:srgbClr val="A4A3A4"/>
          </p15:clr>
        </p15:guide>
        <p15:guide id="7" orient="horz" pos="459">
          <p15:clr>
            <a:srgbClr val="A4A3A4"/>
          </p15:clr>
        </p15:guide>
        <p15:guide id="8" orient="horz" pos="3884">
          <p15:clr>
            <a:srgbClr val="A4A3A4"/>
          </p15:clr>
        </p15:guide>
        <p15:guide id="9" pos="52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44B"/>
    <a:srgbClr val="FFD550"/>
    <a:srgbClr val="F8A9A9"/>
    <a:srgbClr val="DE7E7E"/>
    <a:srgbClr val="D04847"/>
    <a:srgbClr val="6588D3"/>
    <a:srgbClr val="5C7ECF"/>
    <a:srgbClr val="EE7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9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55" y="58"/>
      </p:cViewPr>
      <p:guideLst>
        <p:guide orient="horz" pos="2183"/>
        <p:guide pos="2880"/>
        <p:guide pos="5307"/>
        <p:guide orient="horz" pos="3997"/>
        <p:guide pos="521"/>
        <p:guide orient="horz" pos="1502"/>
        <p:guide orient="horz" pos="459"/>
        <p:guide orient="horz" pos="3884"/>
        <p:guide pos="52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CB0FF04-5985-44A4-B917-AADAE11E2EB7}" type="datetimeFigureOut">
              <a:rPr lang="en-GB"/>
              <a:pPr>
                <a:defRPr/>
              </a:pPr>
              <a:t>24/01/2021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2E63EC7-BFF7-48BC-A834-7F81B172AF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132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E64DE4F-AAC5-40F5-A9E6-975B9D53E470}" type="datetimeFigureOut">
              <a:rPr lang="en-GB"/>
              <a:pPr>
                <a:defRPr/>
              </a:pPr>
              <a:t>24/01/2021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459A408-0040-4D19-BB16-2C7C1C86F0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7293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4F2665-2A37-4390-85AB-9E59DE1928E2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813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D11228-DC18-4005-8AC3-C44EDCF3CD4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754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E2DB73-C47D-4DBF-B38B-7E9065DA1285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135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0219B2-60B7-4565-991B-D2CA95F84BF6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323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08796D-975A-4EEA-A777-59A55BEF9C41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339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130E3F-D756-4F49-B51D-61D80ED4EF5D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552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AEBA5D-715E-452D-9DC5-0C3050BD035D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548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8E9CA0-9D5C-408B-956C-3900343F676D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512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54E3F3-81DB-4930-817D-4EA36A84C0F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554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2701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9932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787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5311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169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235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1" r:id="rId4"/>
    <p:sldLayoutId id="2147483812" r:id="rId5"/>
    <p:sldLayoutId id="214748381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11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png"/><Relationship Id="rId5" Type="http://schemas.openxmlformats.org/officeDocument/2006/relationships/image" Target="../media/image3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3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955800"/>
            <a:ext cx="7867650" cy="4225925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8905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Parts of the Circulatory</a:t>
            </a:r>
            <a:br>
              <a:rPr lang="en-GB" dirty="0"/>
            </a:br>
            <a:r>
              <a:rPr lang="en-GB" dirty="0"/>
              <a:t> System</a:t>
            </a:r>
            <a:endParaRPr lang="en-GB" altLang="en-US" dirty="0"/>
          </a:p>
        </p:txBody>
      </p:sp>
      <p:pic>
        <p:nvPicPr>
          <p:cNvPr id="26628" name="Individual Work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11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87AE8E-A73E-4F14-B2EC-86F8FABCC3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832" y="2070978"/>
            <a:ext cx="5511568" cy="38964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E3289B-BEEB-4ED3-9034-D4062A3625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41" y="2070978"/>
            <a:ext cx="5511568" cy="38964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D221D1-E086-497E-A8E2-E2ECB0436C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2070978"/>
            <a:ext cx="5511568" cy="38964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7AD9AA-A73E-4005-A61D-6AC06D89C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2480" y="64690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Systems In The Body:</a:t>
            </a:r>
            <a:br>
              <a:rPr lang="en-GB" dirty="0"/>
            </a:br>
            <a:r>
              <a:rPr lang="en-GB" dirty="0"/>
              <a:t> Functions</a:t>
            </a:r>
            <a:endParaRPr lang="en-GB" altLang="en-US" dirty="0"/>
          </a:p>
        </p:txBody>
      </p:sp>
      <p:pic>
        <p:nvPicPr>
          <p:cNvPr id="28675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5746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524447"/>
              </p:ext>
            </p:extLst>
          </p:nvPr>
        </p:nvGraphicFramePr>
        <p:xfrm>
          <a:off x="673100" y="1638300"/>
          <a:ext cx="7823199" cy="457200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319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9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64169">
                <a:tc>
                  <a:txBody>
                    <a:bodyPr/>
                    <a:lstStyle/>
                    <a:p>
                      <a:r>
                        <a:rPr lang="en-GB" dirty="0"/>
                        <a:t>Diagram</a:t>
                      </a:r>
                      <a:r>
                        <a:rPr lang="en-GB" baseline="0" dirty="0"/>
                        <a:t> of System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7831">
                <a:tc>
                  <a:txBody>
                    <a:bodyPr/>
                    <a:lstStyle/>
                    <a:p>
                      <a:r>
                        <a:rPr lang="en-GB" dirty="0"/>
                        <a:t>What are the functions of these</a:t>
                      </a:r>
                      <a:r>
                        <a:rPr lang="en-GB" baseline="0" dirty="0"/>
                        <a:t> parts of the system?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Bones:</a:t>
                      </a:r>
                    </a:p>
                    <a:p>
                      <a:endParaRPr lang="en-GB" dirty="0"/>
                    </a:p>
                    <a:p>
                      <a:r>
                        <a:rPr lang="en-GB" dirty="0"/>
                        <a:t>Joints: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Biceps: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Stomach:</a:t>
                      </a:r>
                    </a:p>
                    <a:p>
                      <a:endParaRPr lang="en-GB" dirty="0"/>
                    </a:p>
                    <a:p>
                      <a:r>
                        <a:rPr lang="en-GB" dirty="0"/>
                        <a:t>Salivary glands: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Heart:</a:t>
                      </a:r>
                    </a:p>
                    <a:p>
                      <a:endParaRPr lang="en-GB" dirty="0"/>
                    </a:p>
                    <a:p>
                      <a:r>
                        <a:rPr lang="en-GB" dirty="0"/>
                        <a:t>Blood</a:t>
                      </a:r>
                      <a:r>
                        <a:rPr lang="en-GB" baseline="0" dirty="0"/>
                        <a:t> Vessels: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b="2752"/>
          <a:stretch/>
        </p:blipFill>
        <p:spPr>
          <a:xfrm>
            <a:off x="5394325" y="1657350"/>
            <a:ext cx="1320800" cy="230346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t="1" b="-792"/>
          <a:stretch/>
        </p:blipFill>
        <p:spPr>
          <a:xfrm>
            <a:off x="3938588" y="1595438"/>
            <a:ext cx="949325" cy="248761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b="-986"/>
          <a:stretch/>
        </p:blipFill>
        <p:spPr>
          <a:xfrm>
            <a:off x="2051050" y="1670050"/>
            <a:ext cx="1517650" cy="23939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6750" y="1576388"/>
            <a:ext cx="1331913" cy="248761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197443-7ACA-460A-8544-8AB542565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6537" y="6477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27350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Success Criteria</a:t>
            </a:r>
          </a:p>
        </p:txBody>
      </p:sp>
      <p:sp>
        <p:nvSpPr>
          <p:cNvPr id="922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Aim</a:t>
            </a:r>
          </a:p>
        </p:txBody>
      </p:sp>
      <p:sp>
        <p:nvSpPr>
          <p:cNvPr id="922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 dirty="0"/>
              <a:t>I can identify and name the main parts of the human circulatory system.</a:t>
            </a:r>
          </a:p>
        </p:txBody>
      </p:sp>
      <p:sp>
        <p:nvSpPr>
          <p:cNvPr id="9223" name="Content Placeholder 15"/>
          <p:cNvSpPr txBox="1">
            <a:spLocks/>
          </p:cNvSpPr>
          <p:nvPr/>
        </p:nvSpPr>
        <p:spPr bwMode="auto">
          <a:xfrm>
            <a:off x="628650" y="3614738"/>
            <a:ext cx="78867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r>
              <a:rPr lang="en-GB" altLang="en-US"/>
              <a:t>I can identify the parts of the circulatory system.</a:t>
            </a:r>
          </a:p>
          <a:p>
            <a:r>
              <a:rPr lang="en-GB" altLang="en-US"/>
              <a:t>I can name the parts of the circulatory system.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543622-8659-4E5D-81C7-6EB60B687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8415" y="68272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2405063"/>
            <a:ext cx="7867650" cy="3776662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762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Systems in the Body:</a:t>
            </a:r>
            <a:br>
              <a:rPr lang="en-GB" dirty="0"/>
            </a:br>
            <a:r>
              <a:rPr lang="en-GB" dirty="0"/>
              <a:t>a Reminder</a:t>
            </a:r>
            <a:endParaRPr lang="en-GB" altLang="en-US" dirty="0"/>
          </a:p>
        </p:txBody>
      </p:sp>
      <p:sp>
        <p:nvSpPr>
          <p:cNvPr id="10244" name="Rectangle 1"/>
          <p:cNvSpPr>
            <a:spLocks noChangeArrowheads="1"/>
          </p:cNvSpPr>
          <p:nvPr/>
        </p:nvSpPr>
        <p:spPr bwMode="auto">
          <a:xfrm>
            <a:off x="660400" y="1611313"/>
            <a:ext cx="7812088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/>
              <a:t>In Years 3 and 4, you may have learnt about a number of different systems in the body. We’re going to begin by seeing how much you remember!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b="2752"/>
          <a:stretch/>
        </p:blipFill>
        <p:spPr>
          <a:xfrm>
            <a:off x="5019675" y="2624138"/>
            <a:ext cx="2039938" cy="355917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b="13416"/>
          <a:stretch/>
        </p:blipFill>
        <p:spPr>
          <a:xfrm>
            <a:off x="2505075" y="2706688"/>
            <a:ext cx="2840038" cy="34766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247" name="Individual Work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11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b="27009"/>
          <a:stretch/>
        </p:blipFill>
        <p:spPr>
          <a:xfrm>
            <a:off x="6602413" y="2624138"/>
            <a:ext cx="1870075" cy="35496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b="21889"/>
          <a:stretch/>
        </p:blipFill>
        <p:spPr>
          <a:xfrm>
            <a:off x="561975" y="2495550"/>
            <a:ext cx="3014663" cy="367823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F5D74B-09D3-459E-BD25-DA1BA8525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7053" y="5802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130675" y="2405063"/>
            <a:ext cx="4341813" cy="3776662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660400" y="2405063"/>
            <a:ext cx="3314700" cy="3776662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762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Systems in the Body:</a:t>
            </a:r>
            <a:br>
              <a:rPr lang="en-GB" dirty="0"/>
            </a:br>
            <a:r>
              <a:rPr lang="en-GB" dirty="0"/>
              <a:t>Answers</a:t>
            </a:r>
            <a:endParaRPr lang="en-GB" altLang="en-US" dirty="0"/>
          </a:p>
        </p:txBody>
      </p:sp>
      <p:sp>
        <p:nvSpPr>
          <p:cNvPr id="12293" name="Rectangle 1"/>
          <p:cNvSpPr>
            <a:spLocks noChangeArrowheads="1"/>
          </p:cNvSpPr>
          <p:nvPr/>
        </p:nvSpPr>
        <p:spPr bwMode="auto">
          <a:xfrm>
            <a:off x="660400" y="1646238"/>
            <a:ext cx="7812088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/>
              <a:t>Swap your </a:t>
            </a:r>
            <a:r>
              <a:rPr lang="en-GB" altLang="en-US" b="1"/>
              <a:t>Systems in the Body Activity Sheets</a:t>
            </a:r>
            <a:r>
              <a:rPr lang="en-GB" altLang="en-US"/>
              <a:t> with a partner and mark their work using the table below: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2752"/>
          <a:stretch/>
        </p:blipFill>
        <p:spPr>
          <a:xfrm>
            <a:off x="5208588" y="2624138"/>
            <a:ext cx="2039937" cy="355917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27009"/>
          <a:stretch/>
        </p:blipFill>
        <p:spPr>
          <a:xfrm>
            <a:off x="6732588" y="2640013"/>
            <a:ext cx="1870075" cy="35496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b="21889"/>
          <a:stretch/>
        </p:blipFill>
        <p:spPr>
          <a:xfrm>
            <a:off x="3862388" y="2565400"/>
            <a:ext cx="3013075" cy="367823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1" b="18678"/>
          <a:stretch>
            <a:fillRect/>
          </a:stretch>
        </p:blipFill>
        <p:spPr bwMode="auto">
          <a:xfrm>
            <a:off x="993775" y="3370263"/>
            <a:ext cx="2692400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Rectangle 1"/>
          <p:cNvSpPr>
            <a:spLocks noChangeArrowheads="1"/>
          </p:cNvSpPr>
          <p:nvPr/>
        </p:nvSpPr>
        <p:spPr bwMode="auto">
          <a:xfrm>
            <a:off x="-1612900" y="2663825"/>
            <a:ext cx="7812088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/>
              <a:t>Click me for a larger version!</a:t>
            </a:r>
          </a:p>
        </p:txBody>
      </p:sp>
      <p:cxnSp>
        <p:nvCxnSpPr>
          <p:cNvPr id="8" name="Curved Connector 7"/>
          <p:cNvCxnSpPr/>
          <p:nvPr/>
        </p:nvCxnSpPr>
        <p:spPr>
          <a:xfrm rot="16200000" flipH="1">
            <a:off x="1904206" y="3194844"/>
            <a:ext cx="636588" cy="234950"/>
          </a:xfrm>
          <a:prstGeom prst="curvedConnector3">
            <a:avLst>
              <a:gd name="adj1" fmla="val 45736"/>
            </a:avLst>
          </a:prstGeom>
          <a:ln w="57150">
            <a:solidFill>
              <a:srgbClr val="D048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00" name="Pair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11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-17463" y="-20638"/>
            <a:ext cx="9324976" cy="6973888"/>
            <a:chOff x="-17324" y="-20747"/>
            <a:chExt cx="9324285" cy="6973808"/>
          </a:xfrm>
        </p:grpSpPr>
        <p:grpSp>
          <p:nvGrpSpPr>
            <p:cNvPr id="12302" name="Group 22"/>
            <p:cNvGrpSpPr>
              <a:grpSpLocks/>
            </p:cNvGrpSpPr>
            <p:nvPr/>
          </p:nvGrpSpPr>
          <p:grpSpPr bwMode="auto">
            <a:xfrm>
              <a:off x="-17324" y="-20747"/>
              <a:ext cx="9324285" cy="6973808"/>
              <a:chOff x="-17324" y="-20747"/>
              <a:chExt cx="9324285" cy="697380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-17324" y="-20747"/>
                <a:ext cx="9324285" cy="69738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pic>
            <p:nvPicPr>
              <p:cNvPr id="12305" name="Picture 1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47" t="9167" r="4243" b="18750"/>
              <a:stretch>
                <a:fillRect/>
              </a:stretch>
            </p:blipFill>
            <p:spPr bwMode="auto">
              <a:xfrm>
                <a:off x="1893496" y="322907"/>
                <a:ext cx="5695950" cy="6330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303" name="Rectangle 1"/>
            <p:cNvSpPr>
              <a:spLocks noChangeArrowheads="1"/>
            </p:cNvSpPr>
            <p:nvPr/>
          </p:nvSpPr>
          <p:spPr bwMode="auto">
            <a:xfrm>
              <a:off x="7732280" y="4775834"/>
              <a:ext cx="123991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GB" altLang="en-US"/>
                <a:t>Click anywhere to hide.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0082" y="1408113"/>
            <a:ext cx="3378200" cy="4541837"/>
          </a:xfrm>
          <a:prstGeom prst="roundRect">
            <a:avLst>
              <a:gd name="adj" fmla="val 2464"/>
            </a:avLst>
          </a:prstGeom>
          <a:solidFill>
            <a:srgbClr val="D04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762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Systems in Your Body</a:t>
            </a:r>
            <a:endParaRPr lang="en-GB" altLang="en-US" dirty="0"/>
          </a:p>
        </p:txBody>
      </p:sp>
      <p:sp>
        <p:nvSpPr>
          <p:cNvPr id="14340" name="Rectangle 1"/>
          <p:cNvSpPr>
            <a:spLocks noChangeArrowheads="1"/>
          </p:cNvSpPr>
          <p:nvPr/>
        </p:nvSpPr>
        <p:spPr bwMode="auto">
          <a:xfrm>
            <a:off x="869950" y="2276475"/>
            <a:ext cx="2908300" cy="216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We have just reminded ourselves about the skeletal, muscular and digestive systems in the body.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Do you know any other systems in the body? </a:t>
            </a:r>
          </a:p>
        </p:txBody>
      </p:sp>
      <p:pic>
        <p:nvPicPr>
          <p:cNvPr id="14341" name="Talking Partner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248150" y="1639888"/>
            <a:ext cx="4171950" cy="4541837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434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21"/>
          <a:stretch>
            <a:fillRect/>
          </a:stretch>
        </p:blipFill>
        <p:spPr bwMode="auto">
          <a:xfrm>
            <a:off x="4745038" y="3136900"/>
            <a:ext cx="31781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8" y="1479550"/>
            <a:ext cx="248285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5DB724-8FD9-495C-8C33-362D83ED3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9950" y="71230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35000" y="4351338"/>
            <a:ext cx="4330700" cy="1830387"/>
          </a:xfrm>
          <a:prstGeom prst="roundRect">
            <a:avLst>
              <a:gd name="adj" fmla="val 2464"/>
            </a:avLst>
          </a:prstGeom>
          <a:solidFill>
            <a:srgbClr val="D04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635000" y="1639888"/>
            <a:ext cx="4330700" cy="2551112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762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Systems in Your Body</a:t>
            </a:r>
            <a:endParaRPr lang="en-GB" altLang="en-US" dirty="0"/>
          </a:p>
        </p:txBody>
      </p:sp>
      <p:pic>
        <p:nvPicPr>
          <p:cNvPr id="16389" name="Talking Partner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181600" y="1639888"/>
            <a:ext cx="3289300" cy="4541837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391" name="Rectangle 1"/>
          <p:cNvSpPr>
            <a:spLocks noChangeArrowheads="1"/>
          </p:cNvSpPr>
          <p:nvPr/>
        </p:nvSpPr>
        <p:spPr bwMode="auto">
          <a:xfrm>
            <a:off x="917575" y="1920875"/>
            <a:ext cx="373062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2000"/>
              <a:t>The system we will look at for the rest of this lesson is called the: </a:t>
            </a:r>
            <a:endParaRPr lang="en-GB" altLang="en-US" sz="2000" b="1"/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2000" b="1"/>
              <a:t>‘Circulatory System’.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2000"/>
              <a:t>The word </a:t>
            </a:r>
            <a:r>
              <a:rPr lang="en-GB" altLang="en-US" sz="2000">
                <a:solidFill>
                  <a:schemeClr val="accent2"/>
                </a:solidFill>
              </a:rPr>
              <a:t>circulation</a:t>
            </a:r>
            <a:r>
              <a:rPr lang="en-GB" altLang="en-US" sz="2000"/>
              <a:t> means </a:t>
            </a:r>
            <a:r>
              <a:rPr lang="en-GB" altLang="en-US" sz="2000">
                <a:solidFill>
                  <a:schemeClr val="accent2"/>
                </a:solidFill>
              </a:rPr>
              <a:t>‘the movement to, fro or around something’.</a:t>
            </a:r>
          </a:p>
        </p:txBody>
      </p:sp>
      <p:sp>
        <p:nvSpPr>
          <p:cNvPr id="16392" name="Rectangle 1"/>
          <p:cNvSpPr>
            <a:spLocks noChangeArrowheads="1"/>
          </p:cNvSpPr>
          <p:nvPr/>
        </p:nvSpPr>
        <p:spPr bwMode="auto">
          <a:xfrm>
            <a:off x="863600" y="4525963"/>
            <a:ext cx="38735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dirty="0">
                <a:solidFill>
                  <a:schemeClr val="bg1"/>
                </a:solidFill>
                <a:latin typeface="Sassoon Infant Md" panose="02000603050000020003" pitchFamily="50" charset="0"/>
              </a:rPr>
              <a:t>What does the system do?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dirty="0">
                <a:solidFill>
                  <a:schemeClr val="bg1"/>
                </a:solidFill>
                <a:latin typeface="Sassoon Infant Md" panose="02000603050000020003" pitchFamily="50" charset="0"/>
              </a:rPr>
              <a:t>What are the parts of the system?</a:t>
            </a:r>
          </a:p>
        </p:txBody>
      </p:sp>
      <p:pic>
        <p:nvPicPr>
          <p:cNvPr id="1639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1541463"/>
            <a:ext cx="253365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2173288"/>
            <a:ext cx="248285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A7A53B-E512-42FA-8994-E31A25EBC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0350" y="8043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4152900" y="2984500"/>
            <a:ext cx="4330700" cy="124301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4152900" y="4419600"/>
            <a:ext cx="4330700" cy="176212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4152900" y="1639888"/>
            <a:ext cx="4330700" cy="1152525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762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The Circulatory System</a:t>
            </a:r>
            <a:endParaRPr lang="en-GB" alt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47700" y="1639888"/>
            <a:ext cx="3289300" cy="4541837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439" name="Rectangle 1"/>
          <p:cNvSpPr>
            <a:spLocks noChangeArrowheads="1"/>
          </p:cNvSpPr>
          <p:nvPr/>
        </p:nvSpPr>
        <p:spPr bwMode="auto">
          <a:xfrm>
            <a:off x="4435475" y="2047875"/>
            <a:ext cx="373062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2000"/>
              <a:t>What can you see? </a:t>
            </a:r>
          </a:p>
        </p:txBody>
      </p:sp>
      <p:pic>
        <p:nvPicPr>
          <p:cNvPr id="18440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1541463"/>
            <a:ext cx="253365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Rectangle 1"/>
          <p:cNvSpPr>
            <a:spLocks noChangeArrowheads="1"/>
          </p:cNvSpPr>
          <p:nvPr/>
        </p:nvSpPr>
        <p:spPr bwMode="auto">
          <a:xfrm>
            <a:off x="4448175" y="3424238"/>
            <a:ext cx="37306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2000"/>
              <a:t>Is this what you expected? </a:t>
            </a:r>
          </a:p>
        </p:txBody>
      </p:sp>
      <p:sp>
        <p:nvSpPr>
          <p:cNvPr id="18443" name="Rectangle 1"/>
          <p:cNvSpPr>
            <a:spLocks noChangeArrowheads="1"/>
          </p:cNvSpPr>
          <p:nvPr/>
        </p:nvSpPr>
        <p:spPr bwMode="auto">
          <a:xfrm>
            <a:off x="4435475" y="5030788"/>
            <a:ext cx="373062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2000"/>
              <a:t>Are there parts you did not expect to be in the circulatory system?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6B6AFC-93B8-4A73-B3C9-97F07CF01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9093" y="6048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647700" y="1714500"/>
            <a:ext cx="4457700" cy="4467225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762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Parts of the Circulatory </a:t>
            </a:r>
            <a:br>
              <a:rPr lang="en-GB" dirty="0"/>
            </a:br>
            <a:r>
              <a:rPr lang="en-GB" dirty="0"/>
              <a:t>System: Heart</a:t>
            </a:r>
            <a:endParaRPr lang="en-GB" altLang="en-US" dirty="0"/>
          </a:p>
        </p:txBody>
      </p:sp>
      <p:sp>
        <p:nvSpPr>
          <p:cNvPr id="20484" name="TextBox 12"/>
          <p:cNvSpPr txBox="1">
            <a:spLocks noChangeArrowheads="1"/>
          </p:cNvSpPr>
          <p:nvPr/>
        </p:nvSpPr>
        <p:spPr bwMode="auto">
          <a:xfrm>
            <a:off x="895350" y="1943100"/>
            <a:ext cx="409575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 heart is a powerful organ that is situated between your lungs and protected by the ribcage.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 heart pumps blood to the lungs to get oxygen.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 heart then pumps this oxygenated blood around the body.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 heart is split between the left and right side.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As you can see, it consists of many parts!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353050" y="4257675"/>
            <a:ext cx="3130550" cy="1924050"/>
            <a:chOff x="5353050" y="4257161"/>
            <a:chExt cx="3130549" cy="1924564"/>
          </a:xfrm>
        </p:grpSpPr>
        <p:sp>
          <p:nvSpPr>
            <p:cNvPr id="21" name="Rounded Rectangle 20"/>
            <p:cNvSpPr/>
            <p:nvPr/>
          </p:nvSpPr>
          <p:spPr>
            <a:xfrm>
              <a:off x="5353050" y="4287332"/>
              <a:ext cx="3130549" cy="1894393"/>
            </a:xfrm>
            <a:prstGeom prst="roundRect">
              <a:avLst>
                <a:gd name="adj" fmla="val 2464"/>
              </a:avLst>
            </a:prstGeom>
            <a:solidFill>
              <a:srgbClr val="FFA4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20497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4756" y="4257161"/>
              <a:ext cx="1174886" cy="1824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8" name="Rectangle 1"/>
            <p:cNvSpPr>
              <a:spLocks noChangeArrowheads="1"/>
            </p:cNvSpPr>
            <p:nvPr/>
          </p:nvSpPr>
          <p:spPr bwMode="auto">
            <a:xfrm>
              <a:off x="6987306" y="4814472"/>
              <a:ext cx="1268629" cy="840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en-GB" altLang="en-US"/>
                <a:t>Click me for a larger version!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53050" y="1714500"/>
            <a:ext cx="3130550" cy="2400300"/>
            <a:chOff x="5353050" y="1714500"/>
            <a:chExt cx="3130550" cy="2400300"/>
          </a:xfrm>
        </p:grpSpPr>
        <p:sp>
          <p:nvSpPr>
            <p:cNvPr id="20" name="Rounded Rectangle 19"/>
            <p:cNvSpPr/>
            <p:nvPr/>
          </p:nvSpPr>
          <p:spPr bwMode="auto">
            <a:xfrm>
              <a:off x="5353050" y="1714500"/>
              <a:ext cx="3130550" cy="2400300"/>
            </a:xfrm>
            <a:prstGeom prst="roundRect">
              <a:avLst>
                <a:gd name="adj" fmla="val 2464"/>
              </a:avLst>
            </a:prstGeom>
            <a:solidFill>
              <a:srgbClr val="F8A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501" name="Rectangle 1"/>
            <p:cNvSpPr>
              <a:spLocks noChangeArrowheads="1"/>
            </p:cNvSpPr>
            <p:nvPr/>
          </p:nvSpPr>
          <p:spPr bwMode="auto">
            <a:xfrm>
              <a:off x="5392934" y="1856860"/>
              <a:ext cx="3039867" cy="34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en-GB" altLang="en-US" dirty="0"/>
                <a:t>Click me for a larger version!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72710" y="2418066"/>
              <a:ext cx="2080313" cy="147068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-17463" y="-316689"/>
            <a:ext cx="9324976" cy="7269939"/>
            <a:chOff x="-17463" y="-316689"/>
            <a:chExt cx="9324976" cy="7269939"/>
          </a:xfrm>
        </p:grpSpPr>
        <p:sp>
          <p:nvSpPr>
            <p:cNvPr id="27" name="Rectangle 26"/>
            <p:cNvSpPr/>
            <p:nvPr/>
          </p:nvSpPr>
          <p:spPr bwMode="auto">
            <a:xfrm>
              <a:off x="-17463" y="-20638"/>
              <a:ext cx="9324976" cy="697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025" y="-316689"/>
              <a:ext cx="9143999" cy="6464401"/>
            </a:xfrm>
            <a:prstGeom prst="rect">
              <a:avLst/>
            </a:prstGeom>
          </p:spPr>
        </p:pic>
        <p:sp>
          <p:nvSpPr>
            <p:cNvPr id="20493" name="Rectangle 1"/>
            <p:cNvSpPr>
              <a:spLocks noChangeArrowheads="1"/>
            </p:cNvSpPr>
            <p:nvPr/>
          </p:nvSpPr>
          <p:spPr bwMode="auto">
            <a:xfrm>
              <a:off x="5702015" y="5675313"/>
              <a:ext cx="1240009" cy="923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GB" altLang="en-US" dirty="0"/>
                <a:t>Click anywhere to hide.</a:t>
              </a: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-180975" y="-20638"/>
            <a:ext cx="9324975" cy="6973888"/>
            <a:chOff x="-167585" y="-49242"/>
            <a:chExt cx="9324285" cy="6973808"/>
          </a:xfrm>
        </p:grpSpPr>
        <p:sp>
          <p:nvSpPr>
            <p:cNvPr id="37" name="Rectangle 36"/>
            <p:cNvSpPr/>
            <p:nvPr/>
          </p:nvSpPr>
          <p:spPr>
            <a:xfrm>
              <a:off x="-167585" y="-49242"/>
              <a:ext cx="9324285" cy="6973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490" name="Rectangle 1"/>
            <p:cNvSpPr>
              <a:spLocks noChangeArrowheads="1"/>
            </p:cNvSpPr>
            <p:nvPr/>
          </p:nvSpPr>
          <p:spPr bwMode="auto">
            <a:xfrm>
              <a:off x="6287078" y="2501632"/>
              <a:ext cx="123991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GB" altLang="en-US"/>
                <a:t>Click anywhere to hide.</a:t>
              </a:r>
            </a:p>
          </p:txBody>
        </p:sp>
        <p:pic>
          <p:nvPicPr>
            <p:cNvPr id="20491" name="Picture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792" y="588402"/>
              <a:ext cx="3653792" cy="5673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FB4D16-29CB-4834-B655-D752C624A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1668" y="4985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665288"/>
            <a:ext cx="4927600" cy="3500437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762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Parts of the Circulatory System:</a:t>
            </a:r>
            <a:br>
              <a:rPr lang="en-GB" dirty="0"/>
            </a:br>
            <a:r>
              <a:rPr lang="en-GB" dirty="0"/>
              <a:t>Blood Vessels</a:t>
            </a:r>
            <a:endParaRPr lang="en-GB" alt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765800" y="1639888"/>
            <a:ext cx="2705100" cy="4541837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244" name="Rectangle 1"/>
          <p:cNvSpPr>
            <a:spLocks noChangeArrowheads="1"/>
          </p:cNvSpPr>
          <p:nvPr/>
        </p:nvSpPr>
        <p:spPr bwMode="auto">
          <a:xfrm>
            <a:off x="820738" y="1822450"/>
            <a:ext cx="4573587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GB" sz="1600" dirty="0"/>
              <a:t>Blood vessels can be split into three types: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GB" sz="1600" dirty="0">
                <a:latin typeface="Sassoon Infant Md" panose="02000603050000020003" pitchFamily="50" charset="0"/>
              </a:rPr>
              <a:t>Arterial blood vessels - arteries: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GB" sz="1600" dirty="0"/>
              <a:t>Arteries are blood vessels that carry blood away from the heart.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GB" sz="1600" dirty="0">
                <a:latin typeface="+mj-lt"/>
              </a:rPr>
              <a:t>Venous blood vessels - veins: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GB" sz="1600" dirty="0"/>
              <a:t>Veins are blood vessels that carry blood to the heart.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GB" sz="1600" dirty="0">
                <a:latin typeface="Sassoon Infant Md" panose="02000603050000020003" pitchFamily="50" charset="0"/>
              </a:rPr>
              <a:t>Capillaries: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GB" sz="1600" dirty="0"/>
              <a:t>These are the smallest blood vessels. Capillaries connect the arteries and the veins and are the place where water and chemicals exchange in the blood.</a:t>
            </a:r>
          </a:p>
        </p:txBody>
      </p:sp>
      <p:pic>
        <p:nvPicPr>
          <p:cNvPr id="2458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1784350"/>
            <a:ext cx="22987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35000" y="5322888"/>
            <a:ext cx="4927600" cy="858837"/>
            <a:chOff x="635000" y="5323660"/>
            <a:chExt cx="4926822" cy="858065"/>
          </a:xfrm>
        </p:grpSpPr>
        <p:sp>
          <p:nvSpPr>
            <p:cNvPr id="14" name="Rounded Rectangle 13"/>
            <p:cNvSpPr/>
            <p:nvPr/>
          </p:nvSpPr>
          <p:spPr>
            <a:xfrm>
              <a:off x="635000" y="5323660"/>
              <a:ext cx="4926822" cy="858065"/>
            </a:xfrm>
            <a:prstGeom prst="roundRect">
              <a:avLst>
                <a:gd name="adj" fmla="val 6904"/>
              </a:avLst>
            </a:prstGeom>
            <a:solidFill>
              <a:srgbClr val="FFA4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4592" name="Rectangle 1"/>
            <p:cNvSpPr>
              <a:spLocks noChangeArrowheads="1"/>
            </p:cNvSpPr>
            <p:nvPr/>
          </p:nvSpPr>
          <p:spPr bwMode="auto">
            <a:xfrm>
              <a:off x="858963" y="5469808"/>
              <a:ext cx="4535997" cy="597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>
                <a:spcBef>
                  <a:spcPts val="600"/>
                </a:spcBef>
                <a:buFont typeface="Arial" panose="020B0604020202020204" pitchFamily="34" charset="0"/>
                <a:buNone/>
              </a:pPr>
              <a:r>
                <a:rPr lang="en-GB" altLang="en-US">
                  <a:latin typeface="Sassoon Infant Md" panose="02000603050000020003" pitchFamily="50" charset="0"/>
                </a:rPr>
                <a:t>Click here for a diagram that shows how the three blood vessels are linked.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-155575" y="-7938"/>
            <a:ext cx="9324975" cy="6973888"/>
            <a:chOff x="-154885" y="-8047"/>
            <a:chExt cx="9324285" cy="6973808"/>
          </a:xfrm>
        </p:grpSpPr>
        <p:sp>
          <p:nvSpPr>
            <p:cNvPr id="16" name="Rectangle 15"/>
            <p:cNvSpPr/>
            <p:nvPr/>
          </p:nvSpPr>
          <p:spPr>
            <a:xfrm>
              <a:off x="-154885" y="-8047"/>
              <a:ext cx="9324285" cy="6973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2458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726" y="684341"/>
              <a:ext cx="8302624" cy="5197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7" name="Rectangle 1"/>
            <p:cNvSpPr>
              <a:spLocks noChangeArrowheads="1"/>
            </p:cNvSpPr>
            <p:nvPr/>
          </p:nvSpPr>
          <p:spPr bwMode="auto">
            <a:xfrm>
              <a:off x="4100433" y="4984470"/>
              <a:ext cx="123991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GB" altLang="en-US"/>
                <a:t>Click anywhere to hide.</a:t>
              </a:r>
            </a:p>
          </p:txBody>
        </p:sp>
        <p:sp>
          <p:nvSpPr>
            <p:cNvPr id="24588" name="Rectangle 1"/>
            <p:cNvSpPr>
              <a:spLocks noChangeArrowheads="1"/>
            </p:cNvSpPr>
            <p:nvPr/>
          </p:nvSpPr>
          <p:spPr bwMode="auto">
            <a:xfrm>
              <a:off x="1019096" y="396714"/>
              <a:ext cx="123991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GB" altLang="en-US" sz="2800">
                  <a:latin typeface="Sassoon Infant Md" panose="02000603050000020003" pitchFamily="50" charset="0"/>
                </a:rPr>
                <a:t>artery</a:t>
              </a:r>
            </a:p>
          </p:txBody>
        </p:sp>
        <p:sp>
          <p:nvSpPr>
            <p:cNvPr id="24589" name="Rectangle 1"/>
            <p:cNvSpPr>
              <a:spLocks noChangeArrowheads="1"/>
            </p:cNvSpPr>
            <p:nvPr/>
          </p:nvSpPr>
          <p:spPr bwMode="auto">
            <a:xfrm>
              <a:off x="7173000" y="88708"/>
              <a:ext cx="123991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GB" altLang="en-US" sz="2800">
                  <a:latin typeface="Sassoon Infant Md" panose="02000603050000020003" pitchFamily="50" charset="0"/>
                </a:rPr>
                <a:t>vein</a:t>
              </a:r>
            </a:p>
          </p:txBody>
        </p:sp>
        <p:sp>
          <p:nvSpPr>
            <p:cNvPr id="24590" name="Rectangle 1"/>
            <p:cNvSpPr>
              <a:spLocks noChangeArrowheads="1"/>
            </p:cNvSpPr>
            <p:nvPr/>
          </p:nvSpPr>
          <p:spPr bwMode="auto">
            <a:xfrm>
              <a:off x="3797319" y="984643"/>
              <a:ext cx="184614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GB" altLang="en-US" sz="2800">
                  <a:latin typeface="Sassoon Infant Md" panose="02000603050000020003" pitchFamily="50" charset="0"/>
                </a:rPr>
                <a:t>capillaries</a:t>
              </a:r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F2E208-6C0B-4084-BB25-DA1D46E6D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2997" y="19709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4969</TotalTime>
  <Words>481</Words>
  <Application>Microsoft Office PowerPoint</Application>
  <PresentationFormat>On-screen Show (4:3)</PresentationFormat>
  <Paragraphs>76</Paragraphs>
  <Slides>12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Sassoon Infant Md</vt:lpstr>
      <vt:lpstr>BPreplay</vt:lpstr>
      <vt:lpstr>Arial</vt:lpstr>
      <vt:lpstr>Calibri</vt:lpstr>
      <vt:lpstr>Sassoon Infant Rg</vt:lpstr>
      <vt:lpstr>Office Theme</vt:lpstr>
      <vt:lpstr>PowerPoint Presentation</vt:lpstr>
      <vt:lpstr>PowerPoint Presentation</vt:lpstr>
      <vt:lpstr>Systems in the Body: a Reminder</vt:lpstr>
      <vt:lpstr>Systems in the Body: Answers</vt:lpstr>
      <vt:lpstr>Systems in Your Body</vt:lpstr>
      <vt:lpstr>Systems in Your Body</vt:lpstr>
      <vt:lpstr>The Circulatory System</vt:lpstr>
      <vt:lpstr>Parts of the Circulatory  System: Heart</vt:lpstr>
      <vt:lpstr>Parts of the Circulatory System: Blood Vessels</vt:lpstr>
      <vt:lpstr>Parts of the Circulatory  System</vt:lpstr>
      <vt:lpstr>Systems In The Body:  Functions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Katie Barker</cp:lastModifiedBy>
  <cp:revision>386</cp:revision>
  <dcterms:created xsi:type="dcterms:W3CDTF">2014-10-01T16:09:27Z</dcterms:created>
  <dcterms:modified xsi:type="dcterms:W3CDTF">2021-01-24T21:10:02Z</dcterms:modified>
</cp:coreProperties>
</file>