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160000" cy="127254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4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83C8-1007-4FCA-BB71-05BCF13B5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082607"/>
            <a:ext cx="7620000" cy="4430324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86E27-7E37-407A-A321-5F65164B9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6683782"/>
            <a:ext cx="7620000" cy="307235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DE4A-0666-48AE-B3D8-643B118E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E6C08-D579-4D63-B731-E5E5B4B4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F7B97-AB99-4BF6-A117-473D999F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6A0A-B143-4AC4-BB2A-F8AA9207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E82C1-0A62-4297-9536-A86670507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BE530-7868-4844-8B2B-CB7F6A34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B04FF-B7B1-4266-95E6-E28757B3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BC037-BB31-4441-A604-EE395833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F6C72-A7B7-41FD-9DFE-CDFBBCEE9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677510"/>
            <a:ext cx="2190750" cy="10784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D432D-E2E6-42EF-8EE2-B8699184E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677510"/>
            <a:ext cx="6445250" cy="10784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EE4BB-FCBB-420B-93F8-01DC86BD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244D-E647-48BC-BE28-081956F4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3B0F9-7C6D-4838-8A24-6A705351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2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549E-ED18-433B-AAF1-C29E753F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7903-5AB6-4C63-A532-C9DAE92CD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18138-DB7D-4784-829B-DB9A9BC6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6025-B949-467B-94DD-BCE18361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39DD4-ED26-4CFA-AA07-FE5CD345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6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A249-6B5B-499B-A9C0-34F2FB0E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3172517"/>
            <a:ext cx="8763000" cy="529341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99BB4-11A0-4B3E-B53E-59AE40D00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8516007"/>
            <a:ext cx="8763000" cy="27836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7D92-CB29-4EA1-BB82-53F42F85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11177-6F05-44FA-8276-A193E574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12F17-8224-4191-8C4A-54F2A19F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75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5103-BEE9-4829-B52C-3D3AA522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4ED8-4BB5-4838-A7A8-BB0DE6FDF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3387549"/>
            <a:ext cx="4318000" cy="8074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F8AF5-D700-4FE1-B4D7-CB9267CC1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387549"/>
            <a:ext cx="4318000" cy="8074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54D9C-06F6-4170-A681-7C890CBE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F2C5C-C07E-4395-90F4-156C959C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408C2-1B2E-4092-8397-5DE54B7E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6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7E95-FBF4-48A4-8A62-8C98A976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677512"/>
            <a:ext cx="8763000" cy="24596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639BB-9254-42A3-AC57-5758C35C7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3119492"/>
            <a:ext cx="4298156" cy="152881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24DF9-CE24-4913-B87D-93935DC97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4648306"/>
            <a:ext cx="4298156" cy="6836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7A5B9-90BB-4E07-B95E-A4802B27D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3119492"/>
            <a:ext cx="4319323" cy="152881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A6CED-AF30-430B-93C8-7139629AE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4648306"/>
            <a:ext cx="4319323" cy="6836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A8CB4-DF53-40E3-8DC5-605CBA9A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FFDC5-2236-42AA-AB7D-9102B75D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622CB-F644-482D-B530-491E10CB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26B8-2393-4015-A722-D6FDDB75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852AD-092F-413B-9955-E7054BAB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746D7-601F-4BBE-8792-680B836D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BFE9C-5902-4BEE-861A-8073382E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4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9AD55-0A26-4431-BC32-529D5821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11EE-A097-4CE6-9959-B93E0012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55549-7CF7-44DB-ADCC-B22A1C70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6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1C20-FD26-47D2-A69A-139C6ABA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848360"/>
            <a:ext cx="3276864" cy="296926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8D94-179A-442E-95FC-305D9B84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832225"/>
            <a:ext cx="5143500" cy="9043282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96CF9-C115-4A80-916F-9CD0BA2AB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817620"/>
            <a:ext cx="3276864" cy="707261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B5CCD-026E-4B93-9BF8-32EB507C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3E542-BD65-4E8F-9D26-66447343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E6198-4F6E-4B2A-BE9C-D379EAD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D71B-6566-4E12-9321-482F46AE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848360"/>
            <a:ext cx="3276864" cy="296926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B759B-EB84-4AC9-B07F-70D5F0332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832225"/>
            <a:ext cx="5143500" cy="9043282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64F68-3F52-406C-B163-532E08D7A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817620"/>
            <a:ext cx="3276864" cy="707261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EB2C9-0C2D-444C-B8BF-7A4737AE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9418-BE20-43C7-AC00-5470E4C8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F9634-49F7-4A79-8B2C-0D5C88B6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11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20C6C-EE71-4F0C-A0EC-F7AAF1CE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677512"/>
            <a:ext cx="8763000" cy="2459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4F66A-D34D-4410-BA53-36EE907F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387549"/>
            <a:ext cx="8763000" cy="807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F7AE-4748-4ABF-B648-4734576CD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1794563"/>
            <a:ext cx="2286000" cy="677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66AE-E4C6-4FA4-95F1-5412C7D06D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8AC0-F5C0-4419-BC9B-3C39835DA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1794563"/>
            <a:ext cx="3429000" cy="677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9B9BD-C265-4B91-8CD7-6B00D0CAD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1794563"/>
            <a:ext cx="2286000" cy="677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1AC7-3593-485B-8671-531550BE4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35DA3-0612-486F-94E8-A343A40878A2}"/>
              </a:ext>
            </a:extLst>
          </p:cNvPr>
          <p:cNvSpPr txBox="1"/>
          <p:nvPr/>
        </p:nvSpPr>
        <p:spPr>
          <a:xfrm>
            <a:off x="3187700" y="12700"/>
            <a:ext cx="3352927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  <a:latin typeface="Arial - 33"/>
              </a:rPr>
              <a:t>Spelling groups</a:t>
            </a:r>
          </a:p>
          <a:p>
            <a:pPr algn="ctr"/>
            <a:r>
              <a:rPr lang="en-GB" sz="3600" b="1" dirty="0">
                <a:solidFill>
                  <a:srgbClr val="000000"/>
                </a:solidFill>
                <a:latin typeface="Arial - 33"/>
              </a:rPr>
              <a:t>15.01.21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DC41B-41FF-484D-ABC3-2D8DFD17FD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54" y="1767026"/>
            <a:ext cx="7819292" cy="8308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5119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1F4F5-B865-4A00-92D1-17AAE56DA2C7}"/>
              </a:ext>
            </a:extLst>
          </p:cNvPr>
          <p:cNvSpPr txBox="1"/>
          <p:nvPr/>
        </p:nvSpPr>
        <p:spPr>
          <a:xfrm>
            <a:off x="482600" y="596900"/>
            <a:ext cx="90932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00005E"/>
                </a:solidFill>
                <a:latin typeface="Arial Rounded MT Bold - 37"/>
              </a:rPr>
              <a:t>Spelling focus: </a:t>
            </a:r>
            <a:r>
              <a:rPr lang="en-US" sz="3200" dirty="0">
                <a:solidFill>
                  <a:srgbClr val="000000"/>
                </a:solidFill>
                <a:latin typeface="Arial Rounded MT Bold - 36"/>
              </a:rPr>
              <a:t>To be able to spell words  ​that include silent letters</a:t>
            </a:r>
            <a:r>
              <a:rPr lang="en-US" sz="2100" dirty="0">
                <a:solidFill>
                  <a:srgbClr val="000000"/>
                </a:solidFill>
                <a:latin typeface="Arial Rounded MT Bold - 36"/>
              </a:rPr>
              <a:t>.</a:t>
            </a:r>
            <a:endParaRPr lang="en-GB" sz="2100" dirty="0">
              <a:solidFill>
                <a:srgbClr val="000000"/>
              </a:solidFill>
              <a:latin typeface="Arial Rounded MT Bold - 3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AB851-D4AC-429A-969C-547F3469699C}"/>
              </a:ext>
            </a:extLst>
          </p:cNvPr>
          <p:cNvSpPr txBox="1"/>
          <p:nvPr/>
        </p:nvSpPr>
        <p:spPr>
          <a:xfrm>
            <a:off x="5181600" y="2743200"/>
            <a:ext cx="4876800" cy="71865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>
                <a:solidFill>
                  <a:srgbClr val="00005E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3600" dirty="0">
              <a:solidFill>
                <a:srgbClr val="00005E"/>
              </a:solidFill>
              <a:latin typeface="Arial Rounded MT Bold - 32"/>
            </a:endParaRPr>
          </a:p>
          <a:p>
            <a:pPr algn="ctr"/>
            <a:r>
              <a:rPr lang="en-GB" sz="3600" dirty="0">
                <a:solidFill>
                  <a:srgbClr val="00005E"/>
                </a:solidFill>
                <a:latin typeface="Arial Rounded MT Bold - 32"/>
              </a:rPr>
              <a:t>pl</a:t>
            </a:r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umber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write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aisle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psychology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thumb</a:t>
            </a: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AF4E7-FE19-468C-A38E-03044D03D214}"/>
              </a:ext>
            </a:extLst>
          </p:cNvPr>
          <p:cNvSpPr txBox="1"/>
          <p:nvPr/>
        </p:nvSpPr>
        <p:spPr>
          <a:xfrm>
            <a:off x="317500" y="2882900"/>
            <a:ext cx="4114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 Rounded MT Bold - 34"/>
              </a:rPr>
              <a:t>Your test will be on 22.01.21 on Teams </a:t>
            </a:r>
            <a:endParaRPr lang="en-GB" sz="3600" dirty="0">
              <a:solidFill>
                <a:srgbClr val="000000"/>
              </a:solidFill>
              <a:latin typeface="Arial Rounded MT Bold - 34"/>
            </a:endParaRPr>
          </a:p>
        </p:txBody>
      </p:sp>
    </p:spTree>
    <p:extLst>
      <p:ext uri="{BB962C8B-B14F-4D97-AF65-F5344CB8AC3E}">
        <p14:creationId xmlns:p14="http://schemas.microsoft.com/office/powerpoint/2010/main" val="162724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F2CEC-74FD-4A9B-9359-F76E5584AD7D}"/>
              </a:ext>
            </a:extLst>
          </p:cNvPr>
          <p:cNvSpPr txBox="1"/>
          <p:nvPr/>
        </p:nvSpPr>
        <p:spPr>
          <a:xfrm>
            <a:off x="636422" y="596900"/>
            <a:ext cx="882072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36"/>
              </a:rPr>
              <a:t>Blue group-</a:t>
            </a:r>
            <a:r>
              <a:rPr lang="en-GB" sz="3600" dirty="0">
                <a:solidFill>
                  <a:srgbClr val="00005E"/>
                </a:solidFill>
                <a:latin typeface="Arial Rounded MT Bold - 36"/>
              </a:rPr>
              <a:t> High frequency words</a:t>
            </a:r>
            <a:r>
              <a:rPr lang="en-GB" sz="2100" dirty="0">
                <a:solidFill>
                  <a:srgbClr val="00005E"/>
                </a:solidFill>
                <a:latin typeface="Arial Rounded MT Bold - 36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9FFE5-5922-4333-81CC-E87FB6AD58E8}"/>
              </a:ext>
            </a:extLst>
          </p:cNvPr>
          <p:cNvSpPr txBox="1"/>
          <p:nvPr/>
        </p:nvSpPr>
        <p:spPr>
          <a:xfrm>
            <a:off x="165100" y="2806700"/>
            <a:ext cx="41148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 Rounded MT Bold - 34"/>
              </a:rPr>
              <a:t>Your test will be on 22.01.21 on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A5547-434F-41C1-9660-F376EEDDDFC8}"/>
              </a:ext>
            </a:extLst>
          </p:cNvPr>
          <p:cNvSpPr txBox="1"/>
          <p:nvPr/>
        </p:nvSpPr>
        <p:spPr>
          <a:xfrm>
            <a:off x="4991100" y="2311400"/>
            <a:ext cx="4902200" cy="68018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36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make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but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very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your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an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water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bear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find</a:t>
            </a: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</p:txBody>
      </p:sp>
    </p:spTree>
    <p:extLst>
      <p:ext uri="{BB962C8B-B14F-4D97-AF65-F5344CB8AC3E}">
        <p14:creationId xmlns:p14="http://schemas.microsoft.com/office/powerpoint/2010/main" val="127408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D7693-61C4-48EE-B8A6-EA34311D0EDE}"/>
              </a:ext>
            </a:extLst>
          </p:cNvPr>
          <p:cNvSpPr txBox="1"/>
          <p:nvPr/>
        </p:nvSpPr>
        <p:spPr>
          <a:xfrm>
            <a:off x="469900" y="266700"/>
            <a:ext cx="8737600" cy="89562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u="sng" dirty="0">
                <a:solidFill>
                  <a:srgbClr val="000000"/>
                </a:solidFill>
                <a:latin typeface="Arial Rounded MT Bold - 27"/>
              </a:rPr>
              <a:t>Year 5 &amp; 6</a:t>
            </a:r>
          </a:p>
          <a:p>
            <a:endParaRPr lang="en-GB" sz="3200" u="sng" dirty="0">
              <a:solidFill>
                <a:srgbClr val="000000"/>
              </a:solidFill>
              <a:latin typeface="Arial Rounded MT Bold - 27"/>
            </a:endParaRPr>
          </a:p>
          <a:p>
            <a:r>
              <a:rPr lang="en-GB" sz="3200" u="sng" dirty="0">
                <a:solidFill>
                  <a:srgbClr val="0000FF"/>
                </a:solidFill>
                <a:latin typeface="Arial Rounded MT Bold - 27"/>
              </a:rPr>
              <a:t>Blue:</a:t>
            </a:r>
          </a:p>
          <a:p>
            <a:r>
              <a:rPr lang="en-US" sz="3200" dirty="0">
                <a:solidFill>
                  <a:srgbClr val="0000FF"/>
                </a:solidFill>
                <a:latin typeface="Arial Rounded MT Bold - 27"/>
              </a:rPr>
              <a:t>You will be tested on the 8 spellings you're given.</a:t>
            </a:r>
          </a:p>
          <a:p>
            <a:endParaRPr lang="en-GB" sz="3200" dirty="0">
              <a:solidFill>
                <a:srgbClr val="0000FF"/>
              </a:solidFill>
              <a:latin typeface="Arial Rounded MT Bold - 27"/>
            </a:endParaRPr>
          </a:p>
          <a:p>
            <a:endParaRPr lang="en-GB" sz="3200" dirty="0">
              <a:solidFill>
                <a:srgbClr val="0000FF"/>
              </a:solidFill>
              <a:latin typeface="Arial Rounded MT Bold - 27"/>
            </a:endParaRPr>
          </a:p>
          <a:p>
            <a:r>
              <a:rPr lang="en-GB" sz="3200" u="sng" dirty="0">
                <a:solidFill>
                  <a:srgbClr val="92D050"/>
                </a:solidFill>
                <a:latin typeface="Arial Rounded MT Bold - 27"/>
              </a:rPr>
              <a:t>Gre</a:t>
            </a:r>
            <a:r>
              <a:rPr lang="en-GB" sz="3200" u="sng" dirty="0">
                <a:solidFill>
                  <a:srgbClr val="3CB371"/>
                </a:solidFill>
                <a:latin typeface="Arial Rounded MT Bold - 27"/>
              </a:rPr>
              <a:t>en:</a:t>
            </a:r>
          </a:p>
          <a:p>
            <a:r>
              <a:rPr lang="en-US" sz="3200" dirty="0">
                <a:solidFill>
                  <a:srgbClr val="3CB371"/>
                </a:solidFill>
                <a:latin typeface="Arial Rounded MT Bold - 27"/>
              </a:rPr>
              <a:t>You will be tested on the 5 spellings you're given plus 5 more. I will choose those 5 from the spelling sheet you have. </a:t>
            </a:r>
          </a:p>
          <a:p>
            <a:endParaRPr lang="en-GB" sz="3200" dirty="0">
              <a:solidFill>
                <a:srgbClr val="3CB371"/>
              </a:solidFill>
              <a:latin typeface="Arial Rounded MT Bold - 27"/>
            </a:endParaRPr>
          </a:p>
          <a:p>
            <a:endParaRPr lang="en-GB" sz="3200" dirty="0">
              <a:solidFill>
                <a:srgbClr val="3CB371"/>
              </a:solidFill>
              <a:latin typeface="Arial Rounded MT Bold - 27"/>
            </a:endParaRPr>
          </a:p>
          <a:p>
            <a:r>
              <a:rPr lang="en-GB" sz="3200" u="sng" dirty="0">
                <a:solidFill>
                  <a:schemeClr val="accent2">
                    <a:lumMod val="75000"/>
                  </a:schemeClr>
                </a:solidFill>
                <a:latin typeface="Arial Rounded MT Bold - 27"/>
              </a:rPr>
              <a:t>Ora</a:t>
            </a:r>
            <a:r>
              <a:rPr lang="en-GB" sz="3200" u="sng" dirty="0">
                <a:solidFill>
                  <a:srgbClr val="FF6820"/>
                </a:solidFill>
                <a:latin typeface="Arial Rounded MT Bold - 27"/>
              </a:rPr>
              <a:t>nge:</a:t>
            </a:r>
          </a:p>
          <a:p>
            <a:r>
              <a:rPr lang="en-US" sz="3200" dirty="0">
                <a:solidFill>
                  <a:srgbClr val="FF6820"/>
                </a:solidFill>
                <a:latin typeface="Arial Rounded MT Bold - 27"/>
              </a:rPr>
              <a:t>You will be tested on the 5 spellings you're given ​plus 5 more. The 5 extra spellings may or may not be chosen from the spelling sheet you have. </a:t>
            </a:r>
            <a:r>
              <a:rPr lang="en-US" sz="3200" dirty="0">
                <a:solidFill>
                  <a:srgbClr val="3CB371"/>
                </a:solidFill>
                <a:latin typeface="Arial Rounded MT Bold - 27"/>
              </a:rPr>
              <a:t> </a:t>
            </a:r>
            <a:endParaRPr lang="en-GB" sz="3200" dirty="0">
              <a:solidFill>
                <a:srgbClr val="3CB371"/>
              </a:solidFill>
              <a:latin typeface="Arial Rounded MT Bold - 27"/>
            </a:endParaRPr>
          </a:p>
        </p:txBody>
      </p:sp>
    </p:spTree>
    <p:extLst>
      <p:ext uri="{BB962C8B-B14F-4D97-AF65-F5344CB8AC3E}">
        <p14:creationId xmlns:p14="http://schemas.microsoft.com/office/powerpoint/2010/main" val="226807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31981E-EEA5-4A67-8436-3FDBD725375E}"/>
              </a:ext>
            </a:extLst>
          </p:cNvPr>
          <p:cNvSpPr txBox="1"/>
          <p:nvPr/>
        </p:nvSpPr>
        <p:spPr>
          <a:xfrm>
            <a:off x="381000" y="1651000"/>
            <a:ext cx="7874000" cy="64940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Arial Rounded MT Bold - 27"/>
              </a:rPr>
              <a:t>Spelling task- 15.01.21</a:t>
            </a:r>
          </a:p>
          <a:p>
            <a:endParaRPr lang="en-GB" sz="3200" dirty="0">
              <a:solidFill>
                <a:srgbClr val="000000"/>
              </a:solidFill>
              <a:latin typeface="Arial Rounded MT Bold - 27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 Rounded MT Bold - 27"/>
              </a:rPr>
              <a:t>Th</a:t>
            </a:r>
            <a:r>
              <a:rPr lang="en-US" sz="3200" dirty="0">
                <a:solidFill>
                  <a:srgbClr val="00008B"/>
                </a:solidFill>
                <a:latin typeface="Arial Rounded MT Bold - 28"/>
              </a:rPr>
              <a:t>is week I would like you to write 5</a:t>
            </a:r>
          </a:p>
          <a:p>
            <a:r>
              <a:rPr lang="en-US" sz="3200" dirty="0">
                <a:solidFill>
                  <a:srgbClr val="00008B"/>
                </a:solidFill>
                <a:latin typeface="Arial Rounded MT Bold - 28"/>
              </a:rPr>
              <a:t>sentences for the words you have been given </a:t>
            </a:r>
          </a:p>
          <a:p>
            <a:r>
              <a:rPr lang="en-US" sz="3200" dirty="0">
                <a:solidFill>
                  <a:srgbClr val="00008B"/>
                </a:solidFill>
                <a:latin typeface="Arial Rounded MT Bold - 28"/>
              </a:rPr>
              <a:t>to learn. Each sentence must include one of </a:t>
            </a:r>
            <a:r>
              <a:rPr lang="en-GB" sz="3200" dirty="0">
                <a:solidFill>
                  <a:srgbClr val="00008B"/>
                </a:solidFill>
                <a:latin typeface="Arial Rounded MT Bold - 28"/>
              </a:rPr>
              <a:t>the words. </a:t>
            </a:r>
          </a:p>
          <a:p>
            <a:r>
              <a:rPr lang="en-US" sz="3200" dirty="0">
                <a:solidFill>
                  <a:srgbClr val="00008B"/>
                </a:solidFill>
                <a:latin typeface="Arial Rounded MT Bold - 28"/>
              </a:rPr>
              <a:t>You must use the words in the correct context, so you will need to know what they mean.</a:t>
            </a:r>
          </a:p>
          <a:p>
            <a:r>
              <a:rPr lang="en-US" sz="3200" dirty="0">
                <a:solidFill>
                  <a:srgbClr val="00008B"/>
                </a:solidFill>
                <a:latin typeface="Arial Rounded MT Bold - 28"/>
              </a:rPr>
              <a:t>Please can you write this in your red spelling book. You need to underline the 5 spellings I ​gave you. </a:t>
            </a:r>
            <a:endParaRPr lang="en-GB" sz="3200" dirty="0">
              <a:solidFill>
                <a:srgbClr val="00008B"/>
              </a:solidFill>
              <a:latin typeface="Arial Rounded MT Bold - 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81390-3D27-4305-8BB6-9A59C14454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609600"/>
            <a:ext cx="1799971" cy="1799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5176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2FB0B5-2CBA-49E6-A71C-F2F344E947CA}"/>
              </a:ext>
            </a:extLst>
          </p:cNvPr>
          <p:cNvSpPr txBox="1"/>
          <p:nvPr/>
        </p:nvSpPr>
        <p:spPr>
          <a:xfrm>
            <a:off x="292100" y="292100"/>
            <a:ext cx="2489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Year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7AC19-E8E1-481A-801B-67F8561C09D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482600"/>
            <a:ext cx="7378700" cy="8186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9678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857D1-82C0-48D9-807A-ED7BAAE75EBA}"/>
              </a:ext>
            </a:extLst>
          </p:cNvPr>
          <p:cNvSpPr txBox="1"/>
          <p:nvPr/>
        </p:nvSpPr>
        <p:spPr>
          <a:xfrm>
            <a:off x="241300" y="279400"/>
            <a:ext cx="2489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 dirty="0">
                <a:solidFill>
                  <a:srgbClr val="00008B"/>
                </a:solidFill>
                <a:latin typeface="Arial Rounded MT Bold - 47"/>
              </a:rPr>
              <a:t>Year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B95F8-84A5-4422-8D84-17BAFDAD44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10" y="279399"/>
            <a:ext cx="6712351" cy="9814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2696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CD93A-E327-4A7A-B6F6-FAC50D45DAFF}"/>
              </a:ext>
            </a:extLst>
          </p:cNvPr>
          <p:cNvSpPr txBox="1"/>
          <p:nvPr/>
        </p:nvSpPr>
        <p:spPr>
          <a:xfrm>
            <a:off x="393700" y="596900"/>
            <a:ext cx="304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Arial Rounded MT Bold - 46"/>
              </a:rPr>
              <a:t>15.01.21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9F22D-E1D5-4CD9-B8A9-78C69B9E7C8E}"/>
              </a:ext>
            </a:extLst>
          </p:cNvPr>
          <p:cNvSpPr txBox="1"/>
          <p:nvPr/>
        </p:nvSpPr>
        <p:spPr>
          <a:xfrm>
            <a:off x="317500" y="2273300"/>
            <a:ext cx="9321800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Year 5-</a:t>
            </a:r>
            <a:r>
              <a:rPr lang="en-GB" sz="3600" dirty="0">
                <a:solidFill>
                  <a:srgbClr val="00005E"/>
                </a:solidFill>
                <a:latin typeface="Arial Rounded MT Bold - 47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 Rounded MT Bold - 47"/>
              </a:rPr>
              <a:t>To be able to spell words ending in -ant, -</a:t>
            </a:r>
            <a:r>
              <a:rPr lang="en-US" sz="3600" dirty="0" err="1">
                <a:solidFill>
                  <a:srgbClr val="000000"/>
                </a:solidFill>
                <a:latin typeface="Arial Rounded MT Bold - 47"/>
              </a:rPr>
              <a:t>ance</a:t>
            </a:r>
            <a:r>
              <a:rPr lang="en-US" sz="3600" dirty="0">
                <a:solidFill>
                  <a:srgbClr val="000000"/>
                </a:solidFill>
                <a:latin typeface="Arial Rounded MT Bold - 47"/>
              </a:rPr>
              <a:t>, -</a:t>
            </a:r>
            <a:r>
              <a:rPr lang="en-US" sz="3600" dirty="0" err="1">
                <a:solidFill>
                  <a:srgbClr val="000000"/>
                </a:solidFill>
                <a:latin typeface="Arial Rounded MT Bold - 47"/>
              </a:rPr>
              <a:t>ancy</a:t>
            </a:r>
            <a:r>
              <a:rPr lang="en-US" sz="3600" dirty="0">
                <a:solidFill>
                  <a:srgbClr val="000000"/>
                </a:solidFill>
                <a:latin typeface="Arial Rounded MT Bold - 47"/>
              </a:rPr>
              <a:t>, -</a:t>
            </a:r>
            <a:r>
              <a:rPr lang="en-US" sz="3600" dirty="0" err="1">
                <a:solidFill>
                  <a:srgbClr val="000000"/>
                </a:solidFill>
                <a:latin typeface="Arial Rounded MT Bold - 47"/>
              </a:rPr>
              <a:t>ent</a:t>
            </a:r>
            <a:r>
              <a:rPr lang="en-US" sz="3600" dirty="0">
                <a:solidFill>
                  <a:srgbClr val="000000"/>
                </a:solidFill>
                <a:latin typeface="Arial Rounded MT Bold - 47"/>
              </a:rPr>
              <a:t>, -</a:t>
            </a:r>
            <a:r>
              <a:rPr lang="en-US" sz="3600" dirty="0" err="1">
                <a:solidFill>
                  <a:srgbClr val="000000"/>
                </a:solidFill>
                <a:latin typeface="Arial Rounded MT Bold - 47"/>
              </a:rPr>
              <a:t>ence</a:t>
            </a:r>
            <a:r>
              <a:rPr lang="en-US" sz="3600" dirty="0">
                <a:solidFill>
                  <a:srgbClr val="000000"/>
                </a:solidFill>
                <a:latin typeface="Arial Rounded MT Bold - 47"/>
              </a:rPr>
              <a:t> and -ency.</a:t>
            </a:r>
          </a:p>
          <a:p>
            <a:endParaRPr lang="en-GB" sz="3600" dirty="0">
              <a:solidFill>
                <a:srgbClr val="000000"/>
              </a:solidFill>
              <a:latin typeface="Arial Rounded MT Bold - 47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Ye</a:t>
            </a:r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ar 6- </a:t>
            </a:r>
            <a:r>
              <a:rPr lang="en-US" sz="3600" dirty="0">
                <a:solidFill>
                  <a:srgbClr val="000000"/>
                </a:solidFill>
                <a:latin typeface="Arial Rounded MT Bold - 47"/>
              </a:rPr>
              <a:t>To be able to spell words that include silent letters.</a:t>
            </a:r>
            <a:endParaRPr lang="en-GB" sz="3600" dirty="0">
              <a:solidFill>
                <a:srgbClr val="000000"/>
              </a:solidFill>
              <a:latin typeface="Arial Rounded MT Bold - 4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1A1D3-DF56-4FE0-9ACD-15B9672CD5D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96900"/>
            <a:ext cx="1357249" cy="1357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3592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BD089-80E0-466F-8B31-F58065D1916C}"/>
              </a:ext>
            </a:extLst>
          </p:cNvPr>
          <p:cNvSpPr txBox="1"/>
          <p:nvPr/>
        </p:nvSpPr>
        <p:spPr>
          <a:xfrm>
            <a:off x="317500" y="355600"/>
            <a:ext cx="9677400" cy="66479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00008B"/>
                </a:solidFill>
                <a:latin typeface="Arial Rounded MT Bold - 36"/>
              </a:rPr>
              <a:t>Year 5-</a:t>
            </a:r>
            <a:r>
              <a:rPr lang="en-GB" sz="3200" dirty="0">
                <a:solidFill>
                  <a:srgbClr val="00005E"/>
                </a:solidFill>
                <a:latin typeface="Arial Rounded MT Bold - 36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 Rounded MT Bold - 36"/>
              </a:rPr>
              <a:t>To be </a:t>
            </a:r>
            <a:r>
              <a:rPr lang="en-US" sz="3200" dirty="0">
                <a:solidFill>
                  <a:srgbClr val="000000"/>
                </a:solidFill>
                <a:latin typeface="Arial Rounded MT Bold - 36"/>
              </a:rPr>
              <a:t>able to spell words ending in -​ant, -</a:t>
            </a:r>
            <a:r>
              <a:rPr lang="en-US" sz="3200" dirty="0" err="1">
                <a:solidFill>
                  <a:srgbClr val="000000"/>
                </a:solidFill>
                <a:latin typeface="Arial Rounded MT Bold - 36"/>
              </a:rPr>
              <a:t>ance</a:t>
            </a:r>
            <a:r>
              <a:rPr lang="en-US" sz="32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3200" dirty="0" err="1">
                <a:solidFill>
                  <a:srgbClr val="000000"/>
                </a:solidFill>
                <a:latin typeface="Arial Rounded MT Bold - 36"/>
              </a:rPr>
              <a:t>ancy</a:t>
            </a:r>
            <a:r>
              <a:rPr lang="en-US" sz="32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3200" dirty="0" err="1">
                <a:solidFill>
                  <a:srgbClr val="000000"/>
                </a:solidFill>
                <a:latin typeface="Arial Rounded MT Bold - 36"/>
              </a:rPr>
              <a:t>ent</a:t>
            </a:r>
            <a:r>
              <a:rPr lang="en-US" sz="32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3200" dirty="0" err="1">
                <a:solidFill>
                  <a:srgbClr val="000000"/>
                </a:solidFill>
                <a:latin typeface="Arial Rounded MT Bold - 36"/>
              </a:rPr>
              <a:t>ence</a:t>
            </a:r>
            <a:r>
              <a:rPr lang="en-US" sz="3200" dirty="0">
                <a:solidFill>
                  <a:srgbClr val="000000"/>
                </a:solidFill>
                <a:latin typeface="Arial Rounded MT Bold - 36"/>
              </a:rPr>
              <a:t> and -ency.</a:t>
            </a:r>
          </a:p>
          <a:p>
            <a:endParaRPr lang="en-GB" sz="3200" dirty="0">
              <a:solidFill>
                <a:srgbClr val="000000"/>
              </a:solidFill>
              <a:latin typeface="Arial Rounded MT Bold - 36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 Rounded MT Bold - 36"/>
              </a:rPr>
              <a:t>Yo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u can use related words to help you to ​decide if it's an -ant, -</a:t>
            </a:r>
            <a:r>
              <a:rPr lang="en-US" sz="3200" dirty="0" err="1">
                <a:solidFill>
                  <a:srgbClr val="00005E"/>
                </a:solidFill>
                <a:latin typeface="Arial Rounded MT Bold - 36"/>
              </a:rPr>
              <a:t>ance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 or -</a:t>
            </a:r>
            <a:r>
              <a:rPr lang="en-US" sz="3200" dirty="0" err="1">
                <a:solidFill>
                  <a:srgbClr val="00005E"/>
                </a:solidFill>
                <a:latin typeface="Arial Rounded MT Bold - 36"/>
              </a:rPr>
              <a:t>ancy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 ending. You can use the root words, or words ending in -</a:t>
            </a:r>
            <a:r>
              <a:rPr lang="en-US" sz="3200" dirty="0" err="1">
                <a:solidFill>
                  <a:srgbClr val="00005E"/>
                </a:solidFill>
                <a:latin typeface="Arial Rounded MT Bold - 36"/>
              </a:rPr>
              <a:t>ation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 to help (</a:t>
            </a:r>
            <a:r>
              <a:rPr lang="en-US" sz="3200" dirty="0" err="1">
                <a:solidFill>
                  <a:srgbClr val="00005E"/>
                </a:solidFill>
                <a:latin typeface="Arial Rounded MT Bold - 36"/>
              </a:rPr>
              <a:t>eg.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 observation- observant.)</a:t>
            </a:r>
          </a:p>
          <a:p>
            <a:endParaRPr lang="en-GB" sz="3200" dirty="0">
              <a:solidFill>
                <a:srgbClr val="00005E"/>
              </a:solidFill>
              <a:latin typeface="Arial Rounded MT Bold - 36"/>
            </a:endParaRPr>
          </a:p>
          <a:p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Use -</a:t>
            </a:r>
            <a:r>
              <a:rPr lang="en-US" sz="3200" dirty="0" err="1">
                <a:solidFill>
                  <a:srgbClr val="00005E"/>
                </a:solidFill>
                <a:latin typeface="Arial Rounded MT Bold - 36"/>
              </a:rPr>
              <a:t>ent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, -</a:t>
            </a:r>
            <a:r>
              <a:rPr lang="en-US" sz="3200" dirty="0" err="1">
                <a:solidFill>
                  <a:srgbClr val="00005E"/>
                </a:solidFill>
                <a:latin typeface="Arial Rounded MT Bold - 36"/>
              </a:rPr>
              <a:t>ence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 and -</a:t>
            </a:r>
            <a:r>
              <a:rPr lang="en-US" sz="3200" dirty="0" err="1">
                <a:solidFill>
                  <a:srgbClr val="00005E"/>
                </a:solidFill>
                <a:latin typeface="Arial Rounded MT Bold - 36"/>
              </a:rPr>
              <a:t>ency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 after soft c, soft g and qu. </a:t>
            </a:r>
          </a:p>
          <a:p>
            <a:endParaRPr lang="en-GB" sz="3200" dirty="0">
              <a:solidFill>
                <a:srgbClr val="00005E"/>
              </a:solidFill>
              <a:latin typeface="Arial Rounded MT Bold - 36"/>
            </a:endParaRPr>
          </a:p>
          <a:p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Th</a:t>
            </a:r>
            <a:r>
              <a:rPr lang="en-US" sz="3200" dirty="0">
                <a:solidFill>
                  <a:srgbClr val="000000"/>
                </a:solidFill>
                <a:latin typeface="Arial Rounded MT Bold - 36"/>
              </a:rPr>
              <a:t>ere are many words, however, where the above rules don't help. They just have to be learned. </a:t>
            </a:r>
          </a:p>
          <a:p>
            <a:endParaRPr lang="en-GB" sz="2100" dirty="0">
              <a:solidFill>
                <a:srgbClr val="000000"/>
              </a:solidFill>
              <a:latin typeface="Arial Rounded MT Bold - 36"/>
            </a:endParaRPr>
          </a:p>
          <a:p>
            <a:endParaRPr lang="en-GB" sz="2100" dirty="0">
              <a:solidFill>
                <a:srgbClr val="000000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363323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678FA-580C-477B-9F6E-8281F46A9F1B}"/>
              </a:ext>
            </a:extLst>
          </p:cNvPr>
          <p:cNvSpPr txBox="1"/>
          <p:nvPr/>
        </p:nvSpPr>
        <p:spPr>
          <a:xfrm>
            <a:off x="571500" y="596900"/>
            <a:ext cx="9042400" cy="20621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b="1" dirty="0">
                <a:solidFill>
                  <a:srgbClr val="00005E"/>
                </a:solidFill>
                <a:latin typeface="Arial Rounded MT Bold - 36"/>
              </a:rPr>
              <a:t>Year 5</a:t>
            </a:r>
          </a:p>
          <a:p>
            <a:endParaRPr lang="en-GB" sz="3200" b="1" dirty="0">
              <a:solidFill>
                <a:srgbClr val="00005E"/>
              </a:solidFill>
              <a:latin typeface="Arial Rounded MT Bold - 36"/>
            </a:endParaRPr>
          </a:p>
          <a:p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Ho</a:t>
            </a:r>
            <a:r>
              <a:rPr lang="en-US" sz="3200" dirty="0">
                <a:solidFill>
                  <a:srgbClr val="00008B"/>
                </a:solidFill>
                <a:latin typeface="Arial Rounded MT Bold - 36"/>
              </a:rPr>
              <a:t>w many words can you think of that end in -ant, -</a:t>
            </a:r>
            <a:r>
              <a:rPr lang="en-US" sz="3200" dirty="0" err="1">
                <a:solidFill>
                  <a:srgbClr val="00008B"/>
                </a:solidFill>
                <a:latin typeface="Arial Rounded MT Bold - 36"/>
              </a:rPr>
              <a:t>ance</a:t>
            </a:r>
            <a:r>
              <a:rPr lang="en-US" sz="3200" dirty="0">
                <a:solidFill>
                  <a:srgbClr val="00008B"/>
                </a:solidFill>
                <a:latin typeface="Arial Rounded MT Bold - 36"/>
              </a:rPr>
              <a:t> or -</a:t>
            </a:r>
            <a:r>
              <a:rPr lang="en-US" sz="3200" dirty="0" err="1">
                <a:solidFill>
                  <a:srgbClr val="00008B"/>
                </a:solidFill>
                <a:latin typeface="Arial Rounded MT Bold - 36"/>
              </a:rPr>
              <a:t>ancy</a:t>
            </a:r>
            <a:r>
              <a:rPr lang="en-US" sz="3200" dirty="0">
                <a:solidFill>
                  <a:srgbClr val="00008B"/>
                </a:solidFill>
                <a:latin typeface="Arial Rounded MT Bold - 36"/>
              </a:rPr>
              <a:t>?</a:t>
            </a:r>
            <a:endParaRPr lang="en-GB" sz="3200" dirty="0">
              <a:solidFill>
                <a:srgbClr val="00008B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416113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C8234-1522-46B1-AD04-81FD09B27162}"/>
              </a:ext>
            </a:extLst>
          </p:cNvPr>
          <p:cNvSpPr txBox="1"/>
          <p:nvPr/>
        </p:nvSpPr>
        <p:spPr>
          <a:xfrm>
            <a:off x="381000" y="596900"/>
            <a:ext cx="90424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b="1" dirty="0">
                <a:solidFill>
                  <a:srgbClr val="00005E"/>
                </a:solidFill>
                <a:latin typeface="Arial Rounded MT Bold - 36"/>
              </a:rPr>
              <a:t>Year 5</a:t>
            </a:r>
          </a:p>
          <a:p>
            <a:endParaRPr lang="en-GB" sz="3600" b="1" dirty="0">
              <a:solidFill>
                <a:srgbClr val="00005E"/>
              </a:solidFill>
              <a:latin typeface="Arial Rounded MT Bold - 36"/>
            </a:endParaRPr>
          </a:p>
          <a:p>
            <a:r>
              <a:rPr lang="en-US" sz="3600" dirty="0">
                <a:solidFill>
                  <a:srgbClr val="00005E"/>
                </a:solidFill>
                <a:latin typeface="Arial Rounded MT Bold - 36"/>
              </a:rPr>
              <a:t>Ho</a:t>
            </a:r>
            <a:r>
              <a:rPr lang="en-US" sz="3600" dirty="0">
                <a:solidFill>
                  <a:srgbClr val="00008B"/>
                </a:solidFill>
                <a:latin typeface="Arial Rounded MT Bold - 36"/>
              </a:rPr>
              <a:t>w many words can you think of that end in -</a:t>
            </a:r>
            <a:r>
              <a:rPr lang="en-US" sz="3600" dirty="0" err="1">
                <a:solidFill>
                  <a:srgbClr val="00008B"/>
                </a:solidFill>
                <a:latin typeface="Arial Rounded MT Bold - 36"/>
              </a:rPr>
              <a:t>ent</a:t>
            </a:r>
            <a:r>
              <a:rPr lang="en-US" sz="3600" dirty="0">
                <a:solidFill>
                  <a:srgbClr val="00008B"/>
                </a:solidFill>
                <a:latin typeface="Arial Rounded MT Bold - 36"/>
              </a:rPr>
              <a:t>, -</a:t>
            </a:r>
            <a:r>
              <a:rPr lang="en-US" sz="3600" dirty="0" err="1">
                <a:solidFill>
                  <a:srgbClr val="00008B"/>
                </a:solidFill>
                <a:latin typeface="Arial Rounded MT Bold - 36"/>
              </a:rPr>
              <a:t>ence</a:t>
            </a:r>
            <a:r>
              <a:rPr lang="en-US" sz="3600" dirty="0">
                <a:solidFill>
                  <a:srgbClr val="00008B"/>
                </a:solidFill>
                <a:latin typeface="Arial Rounded MT Bold - 36"/>
              </a:rPr>
              <a:t> or -</a:t>
            </a:r>
            <a:r>
              <a:rPr lang="en-US" sz="3600" dirty="0" err="1">
                <a:solidFill>
                  <a:srgbClr val="00008B"/>
                </a:solidFill>
                <a:latin typeface="Arial Rounded MT Bold - 36"/>
              </a:rPr>
              <a:t>ency</a:t>
            </a:r>
            <a:r>
              <a:rPr lang="en-US" sz="3600" dirty="0">
                <a:solidFill>
                  <a:srgbClr val="00008B"/>
                </a:solidFill>
                <a:latin typeface="Arial Rounded MT Bold - 36"/>
              </a:rPr>
              <a:t>?</a:t>
            </a:r>
            <a:endParaRPr lang="en-GB" sz="3600" dirty="0">
              <a:solidFill>
                <a:srgbClr val="00008B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110093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B5223-D53C-4682-BF6D-BE3AEB32E793}"/>
              </a:ext>
            </a:extLst>
          </p:cNvPr>
          <p:cNvSpPr txBox="1"/>
          <p:nvPr/>
        </p:nvSpPr>
        <p:spPr>
          <a:xfrm>
            <a:off x="457200" y="774700"/>
            <a:ext cx="93853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36"/>
              </a:rPr>
              <a:t>Spelling focus: 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To be able to spell words ​ending in -ant, -</a:t>
            </a:r>
            <a:r>
              <a:rPr lang="en-US" sz="3600" dirty="0" err="1">
                <a:solidFill>
                  <a:srgbClr val="000000"/>
                </a:solidFill>
                <a:latin typeface="Arial Rounded MT Bold - 36"/>
              </a:rPr>
              <a:t>ance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3600" dirty="0" err="1">
                <a:solidFill>
                  <a:srgbClr val="000000"/>
                </a:solidFill>
                <a:latin typeface="Arial Rounded MT Bold - 36"/>
              </a:rPr>
              <a:t>ancy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3600" dirty="0" err="1">
                <a:solidFill>
                  <a:srgbClr val="000000"/>
                </a:solidFill>
                <a:latin typeface="Arial Rounded MT Bold - 36"/>
              </a:rPr>
              <a:t>ent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 Rounded MT Bold - 36"/>
              </a:rPr>
              <a:t>ence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 and </a:t>
            </a:r>
            <a:r>
              <a:rPr lang="en-GB" sz="3600" dirty="0">
                <a:solidFill>
                  <a:srgbClr val="000000"/>
                </a:solidFill>
                <a:latin typeface="Arial Rounded MT Bold - 36"/>
              </a:rPr>
              <a:t>-ency.</a:t>
            </a:r>
            <a:r>
              <a:rPr lang="en-GB" sz="3600" dirty="0">
                <a:solidFill>
                  <a:srgbClr val="000000"/>
                </a:solidFill>
                <a:latin typeface="Arial - 36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5ACF4-F2A5-40AC-ACCA-4405055B2447}"/>
              </a:ext>
            </a:extLst>
          </p:cNvPr>
          <p:cNvSpPr txBox="1"/>
          <p:nvPr/>
        </p:nvSpPr>
        <p:spPr>
          <a:xfrm>
            <a:off x="4777154" y="3660531"/>
            <a:ext cx="4876800" cy="77713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>
                <a:solidFill>
                  <a:srgbClr val="00008B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36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r>
              <a:rPr lang="en-GB" sz="3600" dirty="0">
                <a:latin typeface="Arial Rounded MT Bold - 32"/>
              </a:rPr>
              <a:t>ob</a:t>
            </a:r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servance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hesitant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tolerant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confident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audience</a:t>
            </a: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00"/>
              </a:solidFill>
              <a:latin typeface="Arial Rounded MT Bold - 3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FFA4B-74DE-4C7C-83F8-6071B321602A}"/>
              </a:ext>
            </a:extLst>
          </p:cNvPr>
          <p:cNvSpPr txBox="1"/>
          <p:nvPr/>
        </p:nvSpPr>
        <p:spPr>
          <a:xfrm>
            <a:off x="330200" y="3327400"/>
            <a:ext cx="41148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 Rounded MT Bold - 34"/>
              </a:rPr>
              <a:t>Your test will be on 22.01.21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 Rounded MT Bold - 34"/>
              </a:rPr>
              <a:t>on Teams</a:t>
            </a:r>
          </a:p>
        </p:txBody>
      </p:sp>
    </p:spTree>
    <p:extLst>
      <p:ext uri="{BB962C8B-B14F-4D97-AF65-F5344CB8AC3E}">
        <p14:creationId xmlns:p14="http://schemas.microsoft.com/office/powerpoint/2010/main" val="405694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42CA45-10C2-4DAB-B46E-14075F122A32}"/>
              </a:ext>
            </a:extLst>
          </p:cNvPr>
          <p:cNvSpPr txBox="1"/>
          <p:nvPr/>
        </p:nvSpPr>
        <p:spPr>
          <a:xfrm>
            <a:off x="317500" y="596900"/>
            <a:ext cx="9677400" cy="57246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36"/>
              </a:rPr>
              <a:t>Year 6-</a:t>
            </a:r>
            <a:r>
              <a:rPr lang="en-GB" sz="3600" dirty="0">
                <a:solidFill>
                  <a:srgbClr val="00005E"/>
                </a:solidFill>
                <a:latin typeface="Arial Rounded MT Bold - 36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To be able to spell words that include silent letters. </a:t>
            </a:r>
          </a:p>
          <a:p>
            <a:endParaRPr lang="en-GB" sz="3600" dirty="0">
              <a:solidFill>
                <a:srgbClr val="000000"/>
              </a:solidFill>
              <a:latin typeface="Arial Rounded MT Bold - 36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Th</a:t>
            </a:r>
            <a:r>
              <a:rPr lang="en-US" sz="3600" dirty="0">
                <a:solidFill>
                  <a:srgbClr val="00008B"/>
                </a:solidFill>
                <a:latin typeface="Arial Rounded MT Bold - 36"/>
              </a:rPr>
              <a:t>ese are letters whose presence cannot be predicted from the pronunciation of the word.</a:t>
            </a:r>
          </a:p>
          <a:p>
            <a:endParaRPr lang="en-GB" sz="3600" dirty="0">
              <a:solidFill>
                <a:srgbClr val="00008B"/>
              </a:solidFill>
              <a:latin typeface="Arial Rounded MT Bold - 36"/>
            </a:endParaRPr>
          </a:p>
          <a:p>
            <a:r>
              <a:rPr lang="en-US" sz="3600" dirty="0">
                <a:solidFill>
                  <a:srgbClr val="00008B"/>
                </a:solidFill>
                <a:latin typeface="Arial Rounded MT Bold - 36"/>
              </a:rPr>
              <a:t>So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me letters which are no longer sounded used to be sounded hundreds of years ago: </a:t>
            </a:r>
            <a:r>
              <a:rPr lang="en-US" sz="3600" dirty="0" err="1">
                <a:solidFill>
                  <a:srgbClr val="000000"/>
                </a:solidFill>
                <a:latin typeface="Arial Rounded MT Bold - 36"/>
              </a:rPr>
              <a:t>eg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 in </a:t>
            </a:r>
            <a:r>
              <a:rPr lang="en-US" sz="3600" i="1" dirty="0">
                <a:solidFill>
                  <a:srgbClr val="000000"/>
                </a:solidFill>
                <a:latin typeface="Arial Rounded MT Bold - 36"/>
              </a:rPr>
              <a:t>knight 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there was a k sound before the n. </a:t>
            </a:r>
          </a:p>
          <a:p>
            <a:endParaRPr lang="en-GB" sz="2100" dirty="0">
              <a:solidFill>
                <a:srgbClr val="000000"/>
              </a:solidFill>
              <a:latin typeface="Arial Rounded MT Bold - 36"/>
            </a:endParaRPr>
          </a:p>
          <a:p>
            <a:endParaRPr lang="en-GB" sz="2100" dirty="0">
              <a:solidFill>
                <a:srgbClr val="000000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136378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515</Words>
  <Application>Microsoft Office PowerPoint</Application>
  <PresentationFormat>Custom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Rounded MT Bold - 27</vt:lpstr>
      <vt:lpstr>Arial Rounded MT Bold - 47</vt:lpstr>
      <vt:lpstr>Arial - 33</vt:lpstr>
      <vt:lpstr>Arial Rounded MT Bold - 32</vt:lpstr>
      <vt:lpstr>Arial - 36</vt:lpstr>
      <vt:lpstr>Arial Rounded MT Bold - 37</vt:lpstr>
      <vt:lpstr>Arial Rounded MT Bold - 46</vt:lpstr>
      <vt:lpstr>Arial Rounded MT Bold - 36</vt:lpstr>
      <vt:lpstr>Calibri Light</vt:lpstr>
      <vt:lpstr>Arial Rounded MT Bold - 28</vt:lpstr>
      <vt:lpstr>Arial Rounded MT Bold - 34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7</cp:revision>
  <dcterms:created xsi:type="dcterms:W3CDTF">2021-01-14T10:55:03Z</dcterms:created>
  <dcterms:modified xsi:type="dcterms:W3CDTF">2021-01-14T20:43:14Z</dcterms:modified>
</cp:coreProperties>
</file>