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58" r:id="rId2"/>
    <p:sldId id="263" r:id="rId3"/>
    <p:sldId id="264" r:id="rId4"/>
    <p:sldId id="287" r:id="rId5"/>
    <p:sldId id="279" r:id="rId6"/>
    <p:sldId id="285" r:id="rId7"/>
    <p:sldId id="286" r:id="rId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Sassoon Infant Md" panose="02000603050000020003" charset="0"/>
      <p:regular r:id="rId15"/>
    </p:embeddedFont>
    <p:embeddedFont>
      <p:font typeface="Sassoon Infant Rg" panose="02000503030000020003" charset="0"/>
      <p:regular r:id="rId16"/>
      <p:bold r:id="rId17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17">
          <p15:clr>
            <a:srgbClr val="A4A3A4"/>
          </p15:clr>
        </p15:guide>
        <p15:guide id="4" orient="horz" pos="3997">
          <p15:clr>
            <a:srgbClr val="A4A3A4"/>
          </p15:clr>
        </p15:guide>
        <p15:guide id="5" pos="5443">
          <p15:clr>
            <a:srgbClr val="A4A3A4"/>
          </p15:clr>
        </p15:guide>
        <p15:guide id="6" orient="horz" pos="323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59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A2B0"/>
    <a:srgbClr val="BCE2CD"/>
    <a:srgbClr val="F0F4F7"/>
    <a:srgbClr val="F8FCFA"/>
    <a:srgbClr val="66635C"/>
    <a:srgbClr val="FEFBDA"/>
    <a:srgbClr val="FFFFE1"/>
    <a:srgbClr val="FDF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1459" y="58"/>
      </p:cViewPr>
      <p:guideLst>
        <p:guide orient="horz" pos="2160"/>
        <p:guide pos="2880"/>
        <p:guide pos="317"/>
        <p:guide orient="horz" pos="3997"/>
        <p:guide pos="5443"/>
        <p:guide orient="horz" pos="323"/>
        <p:guide pos="476"/>
        <p:guide orient="horz" pos="459"/>
        <p:guide orient="horz" pos="3838"/>
        <p:guide pos="528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handoutMaster" Target="handoutMasters/handoutMaster1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306D5D2-973D-4B82-83D9-35C4EA5108B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7C5DA1-3A47-43A4-B4F2-E0EA1C3422D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F6AC799-4473-44A9-89D3-2313FBF94794}" type="datetimeFigureOut">
              <a:rPr lang="en-GB"/>
              <a:pPr>
                <a:defRPr/>
              </a:pPr>
              <a:t>01/03/2021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B46577-C339-48E1-B05F-6C821A6A358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AEDB3B-13FD-4C7C-826F-F1F893DDEB1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22275FA-A9C3-48FB-B3BA-926003EEF37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E57304F-38EF-46FC-B07C-42CBB3082B8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B2409E-7F2F-4DA9-A39F-980E5C8D80F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A95F862-30A7-4EA5-8B01-AF11B1678337}" type="datetimeFigureOut">
              <a:rPr lang="en-GB"/>
              <a:pPr>
                <a:defRPr/>
              </a:pPr>
              <a:t>01/03/2021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2FF59F18-CCCA-49DE-A6DD-69CED6B4691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22BCFDB-142F-4003-9C79-F28249F900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B23CED-B557-49D5-9E6B-2589B38AF2B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D16E3B-FCF8-4624-9C27-B90C370298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71B0D26-895C-4239-825C-9F1023668E9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D2F757FF-3D05-4148-A8E9-6DE905E3454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EF9F433D-BFB2-43E1-A90F-5D9A691C73F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F6F629E1-1E63-40B2-973A-2AAA2C4D2E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assoon Infant Rg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9pPr>
          </a:lstStyle>
          <a:p>
            <a:fld id="{915B6600-C911-423F-B445-F02B3E80D46A}" type="slidenum">
              <a:rPr lang="en-GB" altLang="en-US">
                <a:latin typeface="Calibri" panose="020F0502020204030204" pitchFamily="34" charset="0"/>
              </a:rPr>
              <a:pPr/>
              <a:t>7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3C3F94E-E7C3-4C6E-9D48-BA0A2C1A37F6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5" name="Picture 14">
            <a:extLst>
              <a:ext uri="{FF2B5EF4-FFF2-40B4-BE49-F238E27FC236}">
                <a16:creationId xmlns:a16="http://schemas.microsoft.com/office/drawing/2014/main" id="{ACCC4331-7F06-4B34-9104-E6E6706B12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775" y="6700838"/>
            <a:ext cx="585788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725" y="1122363"/>
            <a:ext cx="8201025" cy="2387600"/>
          </a:xfrm>
        </p:spPr>
        <p:txBody>
          <a:bodyPr>
            <a:normAutofit/>
          </a:bodyPr>
          <a:lstStyle>
            <a:lvl1pPr algn="ctr">
              <a:defRPr sz="4000">
                <a:latin typeface="Sassoon Infant Md" panose="02000603050000020003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725" y="3602038"/>
            <a:ext cx="8201025" cy="1655762"/>
          </a:xfrm>
        </p:spPr>
        <p:txBody>
          <a:bodyPr/>
          <a:lstStyle>
            <a:lvl1pPr marL="0" indent="0" algn="ctr">
              <a:buNone/>
              <a:defRPr sz="24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67205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21A26AE-190A-40FC-BE87-A3D93F7EB76E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5" name="Picture 14">
            <a:extLst>
              <a:ext uri="{FF2B5EF4-FFF2-40B4-BE49-F238E27FC236}">
                <a16:creationId xmlns:a16="http://schemas.microsoft.com/office/drawing/2014/main" id="{7445787E-6A06-4C93-A5CA-CE16D8B9AF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775" y="6700838"/>
            <a:ext cx="585788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485775"/>
            <a:ext cx="8220075" cy="1266826"/>
          </a:xfrm>
        </p:spPr>
        <p:txBody>
          <a:bodyPr>
            <a:normAutofit/>
          </a:bodyPr>
          <a:lstStyle>
            <a:lvl1pPr>
              <a:defRPr sz="4000" b="1">
                <a:latin typeface="Sassoon Infant Md" panose="02000603050000020003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7" y="1800225"/>
            <a:ext cx="8220075" cy="4595813"/>
          </a:xfrm>
        </p:spPr>
        <p:txBody>
          <a:bodyPr/>
          <a:lstStyle>
            <a:lvl1pPr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7551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>
            <a:extLst>
              <a:ext uri="{FF2B5EF4-FFF2-40B4-BE49-F238E27FC236}">
                <a16:creationId xmlns:a16="http://schemas.microsoft.com/office/drawing/2014/main" id="{2B24D87B-D4A6-4C33-94F5-F8FA96E932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8" y="6700838"/>
            <a:ext cx="58420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549275"/>
            <a:ext cx="8181975" cy="1325563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4000" b="1">
                <a:latin typeface="Sassoon Infant Md" panose="02000603050000020003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12" y="2014537"/>
            <a:ext cx="8181975" cy="4351338"/>
          </a:xfrm>
          <a:noFill/>
          <a:ln>
            <a:noFill/>
          </a:ln>
        </p:spPr>
        <p:txBody>
          <a:bodyPr/>
          <a:lstStyle>
            <a:lvl1pPr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5401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i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359034"/>
            <a:ext cx="8064500" cy="655294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6600" b="1">
                <a:solidFill>
                  <a:schemeClr val="bg1"/>
                </a:solidFill>
                <a:latin typeface="BPreplay" panose="02000503000000020004" pitchFamily="50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654969" y="3199950"/>
            <a:ext cx="5834062" cy="543989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BPreplay" panose="02000503000000020004" pitchFamily="50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6804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7581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>
            <a:extLst>
              <a:ext uri="{FF2B5EF4-FFF2-40B4-BE49-F238E27FC236}">
                <a16:creationId xmlns:a16="http://schemas.microsoft.com/office/drawing/2014/main" id="{1115C351-D0A5-482B-B130-773CBD03CD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8" y="6700838"/>
            <a:ext cx="58420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6390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1EEA2982-B7F8-4F5C-92E8-02708E7F307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F0CC0A2A-E474-4F66-B8DC-660D630DD81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1" r:id="rId4"/>
    <p:sldLayoutId id="2147483692" r:id="rId5"/>
    <p:sldLayoutId id="2147483696" r:id="rId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rgbClr val="1C1C1C"/>
          </a:solidFill>
          <a:latin typeface="Sassoon Infant Md" panose="02000603050000020003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6.m4a"/><Relationship Id="rId7" Type="http://schemas.openxmlformats.org/officeDocument/2006/relationships/image" Target="../media/image13.jpe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6.m4a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AF1A8BB-813D-4521-886A-79732F6DC22F}"/>
              </a:ext>
            </a:extLst>
          </p:cNvPr>
          <p:cNvSpPr/>
          <p:nvPr/>
        </p:nvSpPr>
        <p:spPr>
          <a:xfrm>
            <a:off x="4352925" y="5810250"/>
            <a:ext cx="420688" cy="177800"/>
          </a:xfrm>
          <a:prstGeom prst="rect">
            <a:avLst/>
          </a:prstGeom>
          <a:solidFill>
            <a:srgbClr val="F0F4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8195" name="Picture 1">
            <a:extLst>
              <a:ext uri="{FF2B5EF4-FFF2-40B4-BE49-F238E27FC236}">
                <a16:creationId xmlns:a16="http://schemas.microsoft.com/office/drawing/2014/main" id="{DC908867-7C35-4129-A551-CDE41D0968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313" y="5719763"/>
            <a:ext cx="584200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F15B48B1-9655-43FD-B89D-B86292AE06F5}"/>
              </a:ext>
            </a:extLst>
          </p:cNvPr>
          <p:cNvSpPr/>
          <p:nvPr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FFAE4109-3657-4FC7-8D65-64D6D4969EB7}"/>
              </a:ext>
            </a:extLst>
          </p:cNvPr>
          <p:cNvSpPr/>
          <p:nvPr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9220" name="Title 1">
            <a:extLst>
              <a:ext uri="{FF2B5EF4-FFF2-40B4-BE49-F238E27FC236}">
                <a16:creationId xmlns:a16="http://schemas.microsoft.com/office/drawing/2014/main" id="{3E792654-9A60-4948-A5C5-5C3BEF41C68E}"/>
              </a:ext>
            </a:extLst>
          </p:cNvPr>
          <p:cNvSpPr txBox="1">
            <a:spLocks/>
          </p:cNvSpPr>
          <p:nvPr/>
        </p:nvSpPr>
        <p:spPr bwMode="auto">
          <a:xfrm>
            <a:off x="628650" y="30718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chemeClr val="tx1"/>
                </a:solidFill>
                <a:latin typeface="Sassoon Infant Md" pitchFamily="50" charset="0"/>
              </a:rPr>
              <a:t>Success Criteria</a:t>
            </a:r>
          </a:p>
        </p:txBody>
      </p:sp>
      <p:sp>
        <p:nvSpPr>
          <p:cNvPr id="9221" name="Title 1">
            <a:extLst>
              <a:ext uri="{FF2B5EF4-FFF2-40B4-BE49-F238E27FC236}">
                <a16:creationId xmlns:a16="http://schemas.microsoft.com/office/drawing/2014/main" id="{52A9321F-531F-4429-BD6D-6D6D5FBF5E2E}"/>
              </a:ext>
            </a:extLst>
          </p:cNvPr>
          <p:cNvSpPr txBox="1">
            <a:spLocks/>
          </p:cNvSpPr>
          <p:nvPr/>
        </p:nvSpPr>
        <p:spPr bwMode="auto">
          <a:xfrm>
            <a:off x="628650" y="7350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chemeClr val="tx1"/>
                </a:solidFill>
                <a:latin typeface="Sassoon Infant Md" pitchFamily="50" charset="0"/>
              </a:rPr>
              <a:t>Aim</a:t>
            </a:r>
          </a:p>
        </p:txBody>
      </p:sp>
      <p:sp>
        <p:nvSpPr>
          <p:cNvPr id="9222" name="Content Placeholder 15">
            <a:extLst>
              <a:ext uri="{FF2B5EF4-FFF2-40B4-BE49-F238E27FC236}">
                <a16:creationId xmlns:a16="http://schemas.microsoft.com/office/drawing/2014/main" id="{073D6A7D-843A-4173-AC83-7FFFCB0015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27125"/>
            <a:ext cx="7886700" cy="1409700"/>
          </a:xfrm>
        </p:spPr>
        <p:txBody>
          <a:bodyPr/>
          <a:lstStyle/>
          <a:p>
            <a:pPr eaLnBrk="1" hangingPunct="1"/>
            <a:r>
              <a:rPr lang="en-GB" altLang="en-US"/>
              <a:t>I can design my own spreadsheet for a specific purpose.</a:t>
            </a:r>
          </a:p>
        </p:txBody>
      </p:sp>
      <p:sp>
        <p:nvSpPr>
          <p:cNvPr id="9223" name="Content Placeholder 15">
            <a:extLst>
              <a:ext uri="{FF2B5EF4-FFF2-40B4-BE49-F238E27FC236}">
                <a16:creationId xmlns:a16="http://schemas.microsoft.com/office/drawing/2014/main" id="{CB1A2663-05D6-4446-8270-CFBCB0942114}"/>
              </a:ext>
            </a:extLst>
          </p:cNvPr>
          <p:cNvSpPr txBox="1">
            <a:spLocks/>
          </p:cNvSpPr>
          <p:nvPr/>
        </p:nvSpPr>
        <p:spPr bwMode="auto">
          <a:xfrm>
            <a:off x="628650" y="3467100"/>
            <a:ext cx="7886700" cy="262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252000" rIns="252000" bIns="180000"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/>
            <a:r>
              <a:rPr lang="en-GB" altLang="en-US"/>
              <a:t>I can plan the requirements for a new spreadsheet.</a:t>
            </a:r>
          </a:p>
          <a:p>
            <a:pPr eaLnBrk="1" hangingPunct="1"/>
            <a:r>
              <a:rPr lang="en-GB" altLang="en-US"/>
              <a:t>I can make decisions on formatting to improve the appearance.</a:t>
            </a:r>
          </a:p>
          <a:p>
            <a:pPr eaLnBrk="1" hangingPunct="1"/>
            <a:r>
              <a:rPr lang="en-GB" altLang="en-US"/>
              <a:t>I can think of original ideas for using a spreadsheet.</a:t>
            </a:r>
          </a:p>
          <a:p>
            <a:pPr eaLnBrk="1" hangingPunct="1"/>
            <a:r>
              <a:rPr lang="en-GB" altLang="en-US"/>
              <a:t>I can create a range of suitable formulas for a purpose.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3FADE9B-4352-4ABD-925A-59D32F11225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912105" y="679175"/>
            <a:ext cx="487072" cy="487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24553F6-FA49-4A75-9D95-CF4A1AC02B43}"/>
              </a:ext>
            </a:extLst>
          </p:cNvPr>
          <p:cNvSpPr/>
          <p:nvPr/>
        </p:nvSpPr>
        <p:spPr>
          <a:xfrm>
            <a:off x="755650" y="1695450"/>
            <a:ext cx="7632700" cy="1228725"/>
          </a:xfrm>
          <a:prstGeom prst="rect">
            <a:avLst/>
          </a:prstGeom>
          <a:solidFill>
            <a:schemeClr val="bg1"/>
          </a:solidFill>
          <a:ln w="25400">
            <a:solidFill>
              <a:srgbClr val="78A2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243" name="Title 5">
            <a:extLst>
              <a:ext uri="{FF2B5EF4-FFF2-40B4-BE49-F238E27FC236}">
                <a16:creationId xmlns:a16="http://schemas.microsoft.com/office/drawing/2014/main" id="{B956977C-A9AE-4849-A63E-CD2CA3C39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20688"/>
            <a:ext cx="8220075" cy="1274762"/>
          </a:xfrm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en-GB" altLang="en-US"/>
              <a:t>Quick Reminder Quiz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6192174-7825-4CD6-9103-C2823AA929E8}"/>
              </a:ext>
            </a:extLst>
          </p:cNvPr>
          <p:cNvSpPr/>
          <p:nvPr/>
        </p:nvSpPr>
        <p:spPr>
          <a:xfrm>
            <a:off x="755650" y="3005138"/>
            <a:ext cx="7637463" cy="704850"/>
          </a:xfrm>
          <a:prstGeom prst="rect">
            <a:avLst/>
          </a:prstGeom>
          <a:solidFill>
            <a:srgbClr val="78A2B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245" name="Content Placeholder 6">
            <a:extLst>
              <a:ext uri="{FF2B5EF4-FFF2-40B4-BE49-F238E27FC236}">
                <a16:creationId xmlns:a16="http://schemas.microsoft.com/office/drawing/2014/main" id="{9B0FDB92-BEF6-45EF-998F-938CA4BAB3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6175" y="1695450"/>
            <a:ext cx="5972175" cy="1228725"/>
          </a:xfrm>
        </p:spPr>
        <p:txBody>
          <a:bodyPr anchor="ctr"/>
          <a:lstStyle/>
          <a:p>
            <a:pPr marL="0" indent="0" eaLnBrk="1" hangingPunct="1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GB" altLang="en-US"/>
              <a:t>Can you remember what you have been taught so far about how to use spreadsheets? </a:t>
            </a:r>
          </a:p>
        </p:txBody>
      </p:sp>
      <p:sp>
        <p:nvSpPr>
          <p:cNvPr id="10246" name="Content Placeholder 6">
            <a:extLst>
              <a:ext uri="{FF2B5EF4-FFF2-40B4-BE49-F238E27FC236}">
                <a16:creationId xmlns:a16="http://schemas.microsoft.com/office/drawing/2014/main" id="{B2B476A9-718F-49F0-AF32-57296F95DE23}"/>
              </a:ext>
            </a:extLst>
          </p:cNvPr>
          <p:cNvSpPr>
            <a:spLocks/>
          </p:cNvSpPr>
          <p:nvPr/>
        </p:nvSpPr>
        <p:spPr bwMode="auto">
          <a:xfrm>
            <a:off x="750888" y="3005138"/>
            <a:ext cx="7632700" cy="704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GB" altLang="en-US">
                <a:solidFill>
                  <a:schemeClr val="bg1"/>
                </a:solidFill>
              </a:rPr>
              <a:t>Who can answer these quick reminder questions: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613DD9E-8F34-49B9-ABDB-3E857F4387B6}"/>
              </a:ext>
            </a:extLst>
          </p:cNvPr>
          <p:cNvSpPr/>
          <p:nvPr/>
        </p:nvSpPr>
        <p:spPr>
          <a:xfrm>
            <a:off x="755650" y="3709988"/>
            <a:ext cx="7637463" cy="2382837"/>
          </a:xfrm>
          <a:prstGeom prst="rect">
            <a:avLst/>
          </a:prstGeom>
          <a:solidFill>
            <a:srgbClr val="BCE2CD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248" name="Content Placeholder 6">
            <a:extLst>
              <a:ext uri="{FF2B5EF4-FFF2-40B4-BE49-F238E27FC236}">
                <a16:creationId xmlns:a16="http://schemas.microsoft.com/office/drawing/2014/main" id="{1C97FC12-D31C-4883-AE14-64AD3263F6A2}"/>
              </a:ext>
            </a:extLst>
          </p:cNvPr>
          <p:cNvSpPr>
            <a:spLocks/>
          </p:cNvSpPr>
          <p:nvPr/>
        </p:nvSpPr>
        <p:spPr bwMode="auto">
          <a:xfrm>
            <a:off x="755650" y="3709988"/>
            <a:ext cx="7627938" cy="2382837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GB" altLang="en-US">
                <a:solidFill>
                  <a:schemeClr val="tx1"/>
                </a:solidFill>
              </a:rPr>
              <a:t>How do you sort a list of values from largest to smallest?</a:t>
            </a:r>
          </a:p>
          <a:p>
            <a:pPr eaLnBrk="1" hangingPunct="1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GB" altLang="en-US">
                <a:solidFill>
                  <a:schemeClr val="tx1"/>
                </a:solidFill>
              </a:rPr>
              <a:t>How do you change the font style for the entire spreadsheet?</a:t>
            </a:r>
          </a:p>
          <a:p>
            <a:pPr eaLnBrk="1" hangingPunct="1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GB" altLang="en-US">
                <a:solidFill>
                  <a:schemeClr val="tx1"/>
                </a:solidFill>
              </a:rPr>
              <a:t>How do you add a set of numbers together?</a:t>
            </a:r>
          </a:p>
          <a:p>
            <a:pPr eaLnBrk="1" hangingPunct="1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GB" altLang="en-US">
                <a:solidFill>
                  <a:schemeClr val="tx1"/>
                </a:solidFill>
              </a:rPr>
              <a:t>How do you insert an extra row into your spreadsheet?</a:t>
            </a:r>
          </a:p>
          <a:p>
            <a:pPr eaLnBrk="1" hangingPunct="1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GB" altLang="en-US">
                <a:solidFill>
                  <a:schemeClr val="tx1"/>
                </a:solidFill>
              </a:rPr>
              <a:t>How do you adjust the width of multiple columns?</a:t>
            </a:r>
          </a:p>
        </p:txBody>
      </p:sp>
      <p:pic>
        <p:nvPicPr>
          <p:cNvPr id="10249" name="Picture 7">
            <a:extLst>
              <a:ext uri="{FF2B5EF4-FFF2-40B4-BE49-F238E27FC236}">
                <a16:creationId xmlns:a16="http://schemas.microsoft.com/office/drawing/2014/main" id="{E01F11BE-44EB-402B-9837-8115F54666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1522413"/>
            <a:ext cx="18796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9F44A8D-B94E-423C-BAAC-F8DF238D949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3977" y="600222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6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21F64F8B-B4D6-4DE6-A1CB-56BADD613F40}"/>
              </a:ext>
            </a:extLst>
          </p:cNvPr>
          <p:cNvSpPr/>
          <p:nvPr/>
        </p:nvSpPr>
        <p:spPr>
          <a:xfrm>
            <a:off x="4425950" y="1695450"/>
            <a:ext cx="3967163" cy="2228850"/>
          </a:xfrm>
          <a:prstGeom prst="rect">
            <a:avLst/>
          </a:prstGeom>
          <a:solidFill>
            <a:srgbClr val="78A2B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47D0EC1-96AE-40BF-9DAD-B702E057E0EE}"/>
              </a:ext>
            </a:extLst>
          </p:cNvPr>
          <p:cNvSpPr/>
          <p:nvPr/>
        </p:nvSpPr>
        <p:spPr>
          <a:xfrm>
            <a:off x="750888" y="4037013"/>
            <a:ext cx="7637462" cy="2055812"/>
          </a:xfrm>
          <a:prstGeom prst="rect">
            <a:avLst/>
          </a:prstGeom>
          <a:solidFill>
            <a:srgbClr val="BCE2CD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74787CB-69AA-45FF-9977-1F3E427DE5C7}"/>
              </a:ext>
            </a:extLst>
          </p:cNvPr>
          <p:cNvSpPr/>
          <p:nvPr/>
        </p:nvSpPr>
        <p:spPr>
          <a:xfrm>
            <a:off x="750888" y="1695450"/>
            <a:ext cx="3554412" cy="2228850"/>
          </a:xfrm>
          <a:prstGeom prst="rect">
            <a:avLst/>
          </a:prstGeom>
          <a:solidFill>
            <a:srgbClr val="BCE2CD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269" name="Title 5">
            <a:extLst>
              <a:ext uri="{FF2B5EF4-FFF2-40B4-BE49-F238E27FC236}">
                <a16:creationId xmlns:a16="http://schemas.microsoft.com/office/drawing/2014/main" id="{1E5FD0E5-AC0E-44EA-B4DE-59DADA2B2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20688"/>
            <a:ext cx="8220075" cy="1274762"/>
          </a:xfrm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en-GB" altLang="en-US"/>
              <a:t>Design Your Own</a:t>
            </a:r>
          </a:p>
        </p:txBody>
      </p:sp>
      <p:sp>
        <p:nvSpPr>
          <p:cNvPr id="11270" name="Content Placeholder 6">
            <a:extLst>
              <a:ext uri="{FF2B5EF4-FFF2-40B4-BE49-F238E27FC236}">
                <a16:creationId xmlns:a16="http://schemas.microsoft.com/office/drawing/2014/main" id="{14C94092-9CE0-44E8-84CB-60F6C4C695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650" y="1695450"/>
            <a:ext cx="3549650" cy="2228850"/>
          </a:xfrm>
        </p:spPr>
        <p:txBody>
          <a:bodyPr anchor="ctr"/>
          <a:lstStyle/>
          <a:p>
            <a:pPr marL="0" indent="0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/>
              <a:t>In this lesson, you will get the chance to design your own spreadsheet for a specific purpose.</a:t>
            </a:r>
          </a:p>
        </p:txBody>
      </p:sp>
      <p:sp>
        <p:nvSpPr>
          <p:cNvPr id="11271" name="Content Placeholder 6">
            <a:extLst>
              <a:ext uri="{FF2B5EF4-FFF2-40B4-BE49-F238E27FC236}">
                <a16:creationId xmlns:a16="http://schemas.microsoft.com/office/drawing/2014/main" id="{359DA1F5-E8BE-4DFB-8ADE-724483FCF1AF}"/>
              </a:ext>
            </a:extLst>
          </p:cNvPr>
          <p:cNvSpPr>
            <a:spLocks/>
          </p:cNvSpPr>
          <p:nvPr/>
        </p:nvSpPr>
        <p:spPr bwMode="auto">
          <a:xfrm>
            <a:off x="750888" y="4037013"/>
            <a:ext cx="7637462" cy="2055812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/>
              <a:t>You could create your own version of a spreadsheet from a previous lesson or use your own original idea.</a:t>
            </a:r>
          </a:p>
          <a:p>
            <a:pPr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/>
              <a:t>You may be asked to complete one of the previous lesson spreadsheet tasks first, if you did not finish.</a:t>
            </a:r>
          </a:p>
        </p:txBody>
      </p:sp>
      <p:pic>
        <p:nvPicPr>
          <p:cNvPr id="11272" name="Individual Work">
            <a:extLst>
              <a:ext uri="{FF2B5EF4-FFF2-40B4-BE49-F238E27FC236}">
                <a16:creationId xmlns:a16="http://schemas.microsoft.com/office/drawing/2014/main" id="{E2E4F09B-8C39-4CD8-9D34-548CA003DF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9">
            <a:extLst>
              <a:ext uri="{FF2B5EF4-FFF2-40B4-BE49-F238E27FC236}">
                <a16:creationId xmlns:a16="http://schemas.microsoft.com/office/drawing/2014/main" id="{15A48D51-D1C1-4B79-9096-E0288BB210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3"/>
          <a:stretch>
            <a:fillRect/>
          </a:stretch>
        </p:blipFill>
        <p:spPr bwMode="auto">
          <a:xfrm>
            <a:off x="4494213" y="1735138"/>
            <a:ext cx="2833687" cy="218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C4B640C-6E36-4AB6-8C91-0B815E20966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47206" y="908049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8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5">
            <a:extLst>
              <a:ext uri="{FF2B5EF4-FFF2-40B4-BE49-F238E27FC236}">
                <a16:creationId xmlns:a16="http://schemas.microsoft.com/office/drawing/2014/main" id="{3C5D121C-CCE3-4DD4-92A5-BCA05DC1D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20688"/>
            <a:ext cx="8220075" cy="1165225"/>
          </a:xfrm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/>
              <a:t>Example Spreadsheets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38AFC8-7BCD-4EA9-9EBC-12ADD0043399}"/>
              </a:ext>
            </a:extLst>
          </p:cNvPr>
          <p:cNvSpPr/>
          <p:nvPr/>
        </p:nvSpPr>
        <p:spPr>
          <a:xfrm>
            <a:off x="755650" y="1585913"/>
            <a:ext cx="7632700" cy="752475"/>
          </a:xfrm>
          <a:prstGeom prst="rect">
            <a:avLst/>
          </a:prstGeom>
          <a:solidFill>
            <a:schemeClr val="bg1"/>
          </a:solidFill>
          <a:ln w="25400">
            <a:solidFill>
              <a:srgbClr val="78A2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b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/>
              <a:t>Which cells have been merged together here?</a:t>
            </a:r>
            <a:endParaRPr lang="en-GB" dirty="0"/>
          </a:p>
        </p:txBody>
      </p:sp>
      <p:sp>
        <p:nvSpPr>
          <p:cNvPr id="12292" name="Content Placeholder 6">
            <a:extLst>
              <a:ext uri="{FF2B5EF4-FFF2-40B4-BE49-F238E27FC236}">
                <a16:creationId xmlns:a16="http://schemas.microsoft.com/office/drawing/2014/main" id="{5E5D89C5-448E-4343-895E-64EF799EA5E7}"/>
              </a:ext>
            </a:extLst>
          </p:cNvPr>
          <p:cNvSpPr>
            <a:spLocks/>
          </p:cNvSpPr>
          <p:nvPr/>
        </p:nvSpPr>
        <p:spPr bwMode="auto">
          <a:xfrm>
            <a:off x="755650" y="1585913"/>
            <a:ext cx="7632700" cy="752475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>
                <a:solidFill>
                  <a:schemeClr val="tx1"/>
                </a:solidFill>
              </a:rPr>
              <a:t>Can you remember what these spreadsheets were for?</a:t>
            </a:r>
          </a:p>
        </p:txBody>
      </p:sp>
      <p:pic>
        <p:nvPicPr>
          <p:cNvPr id="12293" name="Picture 5" descr="Activity Sheet 2">
            <a:extLst>
              <a:ext uri="{FF2B5EF4-FFF2-40B4-BE49-F238E27FC236}">
                <a16:creationId xmlns:a16="http://schemas.microsoft.com/office/drawing/2014/main" id="{1711DE56-5ABE-41E0-8D5F-B47349998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113" y="2414588"/>
            <a:ext cx="3221037" cy="16398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Slide 6 - Hockey League2">
            <a:extLst>
              <a:ext uri="{FF2B5EF4-FFF2-40B4-BE49-F238E27FC236}">
                <a16:creationId xmlns:a16="http://schemas.microsoft.com/office/drawing/2014/main" id="{9531B797-7EDC-4FC2-B152-CE591A96DE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2414588"/>
            <a:ext cx="3656013" cy="16398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7" descr="Slide 11 - Final Spreadsheet">
            <a:extLst>
              <a:ext uri="{FF2B5EF4-FFF2-40B4-BE49-F238E27FC236}">
                <a16:creationId xmlns:a16="http://schemas.microsoft.com/office/drawing/2014/main" id="{231703BC-FDED-40FB-B350-79B58B8A22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763" y="4127500"/>
            <a:ext cx="3190875" cy="19716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Slide 12 - Complete Spreadsheet">
            <a:extLst>
              <a:ext uri="{FF2B5EF4-FFF2-40B4-BE49-F238E27FC236}">
                <a16:creationId xmlns:a16="http://schemas.microsoft.com/office/drawing/2014/main" id="{EC3D4EA5-1C4E-4FB9-B100-0653B90688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888" y="4133850"/>
            <a:ext cx="3308350" cy="1965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50886CC-5753-4672-B614-EAB366DEC09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59174" y="758825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3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5">
            <a:extLst>
              <a:ext uri="{FF2B5EF4-FFF2-40B4-BE49-F238E27FC236}">
                <a16:creationId xmlns:a16="http://schemas.microsoft.com/office/drawing/2014/main" id="{690DFA04-88C2-48E0-8B72-827FD6003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20688"/>
            <a:ext cx="8220075" cy="1165225"/>
          </a:xfrm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dirty="0"/>
              <a:t>Create Your Spreadsheet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1DCB78A-90D1-4B63-BAF4-174615180374}"/>
              </a:ext>
            </a:extLst>
          </p:cNvPr>
          <p:cNvSpPr/>
          <p:nvPr/>
        </p:nvSpPr>
        <p:spPr>
          <a:xfrm>
            <a:off x="755650" y="1585913"/>
            <a:ext cx="7632700" cy="4506912"/>
          </a:xfrm>
          <a:prstGeom prst="rect">
            <a:avLst/>
          </a:prstGeom>
          <a:solidFill>
            <a:schemeClr val="bg1"/>
          </a:solidFill>
          <a:ln w="25400">
            <a:solidFill>
              <a:srgbClr val="78A2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6CB21AC0-3B24-4942-83CD-F36835E373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650" y="1585913"/>
            <a:ext cx="4362450" cy="4506912"/>
          </a:xfrm>
        </p:spPr>
        <p:txBody>
          <a:bodyPr rtlCol="0" anchor="ctr">
            <a:normAutofit lnSpcReduction="10000"/>
          </a:bodyPr>
          <a:lstStyle/>
          <a:p>
            <a:pPr marL="0" indent="0" eaLnBrk="1" fontAlgn="auto" hangingPunct="1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dirty="0">
                <a:cs typeface="+mn-cs"/>
              </a:rPr>
              <a:t>When you are ready to begin, you may like to jot down some notes first on paper or a whiteboard to decide what your spreadsheet will be for.</a:t>
            </a:r>
          </a:p>
          <a:p>
            <a:pPr marL="0" indent="0" eaLnBrk="1" fontAlgn="auto" hangingPunct="1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dirty="0">
                <a:cs typeface="+mn-cs"/>
              </a:rPr>
              <a:t>Next, open a new blank spreadsheet and start creating.</a:t>
            </a:r>
          </a:p>
          <a:p>
            <a:pPr marL="0" indent="0" eaLnBrk="1" fontAlgn="auto" hangingPunct="1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dirty="0">
                <a:cs typeface="+mn-cs"/>
              </a:rPr>
              <a:t>Consider the text labels, numbers and formulas required.</a:t>
            </a:r>
          </a:p>
          <a:p>
            <a:pPr marL="0" indent="0" eaLnBrk="1" fontAlgn="auto" hangingPunct="1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dirty="0">
                <a:cs typeface="+mn-cs"/>
              </a:rPr>
              <a:t>Make sure you think about your layout and present your design attractively (format font, colour, alignment, background, borders)</a:t>
            </a:r>
          </a:p>
        </p:txBody>
      </p:sp>
      <p:pic>
        <p:nvPicPr>
          <p:cNvPr id="13317" name="Individual Work">
            <a:extLst>
              <a:ext uri="{FF2B5EF4-FFF2-40B4-BE49-F238E27FC236}">
                <a16:creationId xmlns:a16="http://schemas.microsoft.com/office/drawing/2014/main" id="{06C9794C-B1A7-4EB0-92AA-C877B109FC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64733F8-0EE7-41E7-92C5-7C98783717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18100" y="1720850"/>
            <a:ext cx="2997200" cy="4238625"/>
          </a:xfrm>
          <a:prstGeom prst="rect">
            <a:avLst/>
          </a:prstGeom>
          <a:effectLst>
            <a:outerShdw blurRad="63500" algn="ctr" rotWithShape="0">
              <a:prstClr val="black">
                <a:alpha val="20000"/>
              </a:prstClr>
            </a:outerShdw>
          </a:effectLst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2050742-3476-439E-971E-DF3332C9182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57200" y="557212"/>
            <a:ext cx="487363" cy="4873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AFF0861-49BC-4269-92F9-CCC5FB276673}"/>
              </a:ext>
            </a:extLst>
          </p:cNvPr>
          <p:cNvSpPr txBox="1"/>
          <p:nvPr/>
        </p:nvSpPr>
        <p:spPr>
          <a:xfrm>
            <a:off x="867747" y="557212"/>
            <a:ext cx="11010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Listen to this one first.</a:t>
            </a:r>
            <a:endParaRPr lang="en-GB" dirty="0"/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56E6746-9EC4-4113-A8B4-35D4D04754D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37831" y="5472112"/>
            <a:ext cx="487363" cy="48736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E1BCF8D-C25F-4112-80A8-4417EFADD49A}"/>
              </a:ext>
            </a:extLst>
          </p:cNvPr>
          <p:cNvSpPr txBox="1"/>
          <p:nvPr/>
        </p:nvSpPr>
        <p:spPr>
          <a:xfrm>
            <a:off x="4174688" y="5766097"/>
            <a:ext cx="11010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Listen to this one second.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3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886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A5DB2395-855D-4EFC-A5FF-90BDBD918C7A}"/>
              </a:ext>
            </a:extLst>
          </p:cNvPr>
          <p:cNvSpPr/>
          <p:nvPr/>
        </p:nvSpPr>
        <p:spPr>
          <a:xfrm>
            <a:off x="750888" y="1589088"/>
            <a:ext cx="7632700" cy="735012"/>
          </a:xfrm>
          <a:prstGeom prst="rect">
            <a:avLst/>
          </a:prstGeom>
          <a:solidFill>
            <a:srgbClr val="BCE2CD"/>
          </a:solidFill>
          <a:ln w="25400">
            <a:solidFill>
              <a:srgbClr val="78A2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BEC3BB3-74BD-493F-9E60-EF85AE4374C9}"/>
              </a:ext>
            </a:extLst>
          </p:cNvPr>
          <p:cNvSpPr/>
          <p:nvPr/>
        </p:nvSpPr>
        <p:spPr>
          <a:xfrm>
            <a:off x="755650" y="2433638"/>
            <a:ext cx="2678113" cy="3659187"/>
          </a:xfrm>
          <a:prstGeom prst="rect">
            <a:avLst/>
          </a:prstGeom>
          <a:noFill/>
          <a:ln w="25400">
            <a:solidFill>
              <a:srgbClr val="78A2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4340" name="Title 5">
            <a:extLst>
              <a:ext uri="{FF2B5EF4-FFF2-40B4-BE49-F238E27FC236}">
                <a16:creationId xmlns:a16="http://schemas.microsoft.com/office/drawing/2014/main" id="{D9B296EA-94EA-4049-B678-F158A45AE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20688"/>
            <a:ext cx="8220075" cy="1165225"/>
          </a:xfrm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/>
              <a:t>Plenary</a:t>
            </a:r>
          </a:p>
        </p:txBody>
      </p:sp>
      <p:sp>
        <p:nvSpPr>
          <p:cNvPr id="14341" name="Content Placeholder 6">
            <a:extLst>
              <a:ext uri="{FF2B5EF4-FFF2-40B4-BE49-F238E27FC236}">
                <a16:creationId xmlns:a16="http://schemas.microsoft.com/office/drawing/2014/main" id="{7825D6FC-4335-4986-BE8A-AC5BBA2EA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650" y="2433638"/>
            <a:ext cx="2678113" cy="3659187"/>
          </a:xfrm>
        </p:spPr>
        <p:txBody>
          <a:bodyPr anchor="ctr"/>
          <a:lstStyle/>
          <a:p>
            <a:pPr marL="0" indent="0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/>
              <a:t>Explain what it is designed for and what formulas were required.</a:t>
            </a:r>
          </a:p>
          <a:p>
            <a:pPr marL="0" indent="0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/>
              <a:t>What are the advantages of using a spreadsheet for your purpose rather than pen and paper?</a:t>
            </a:r>
          </a:p>
        </p:txBody>
      </p:sp>
      <p:pic>
        <p:nvPicPr>
          <p:cNvPr id="14342" name="Whole Class">
            <a:extLst>
              <a:ext uri="{FF2B5EF4-FFF2-40B4-BE49-F238E27FC236}">
                <a16:creationId xmlns:a16="http://schemas.microsoft.com/office/drawing/2014/main" id="{7183E410-5FE5-43BD-B08E-57610A1981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AAF10D4-CF77-4D84-A88B-455A56C00B93}"/>
              </a:ext>
            </a:extLst>
          </p:cNvPr>
          <p:cNvSpPr/>
          <p:nvPr/>
        </p:nvSpPr>
        <p:spPr>
          <a:xfrm>
            <a:off x="3571875" y="2433638"/>
            <a:ext cx="4816475" cy="3659187"/>
          </a:xfrm>
          <a:prstGeom prst="rect">
            <a:avLst/>
          </a:prstGeom>
          <a:solidFill>
            <a:srgbClr val="78A2B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4344" name="Content Placeholder 6">
            <a:extLst>
              <a:ext uri="{FF2B5EF4-FFF2-40B4-BE49-F238E27FC236}">
                <a16:creationId xmlns:a16="http://schemas.microsoft.com/office/drawing/2014/main" id="{C5C42594-E9D8-442F-A2BB-95722B32943F}"/>
              </a:ext>
            </a:extLst>
          </p:cNvPr>
          <p:cNvSpPr>
            <a:spLocks/>
          </p:cNvSpPr>
          <p:nvPr/>
        </p:nvSpPr>
        <p:spPr bwMode="auto">
          <a:xfrm>
            <a:off x="757238" y="1585913"/>
            <a:ext cx="7632700" cy="7175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 dirty="0"/>
              <a:t>What is your spreadsheet used for?</a:t>
            </a:r>
          </a:p>
        </p:txBody>
      </p:sp>
      <p:pic>
        <p:nvPicPr>
          <p:cNvPr id="14345" name="Picture 2">
            <a:extLst>
              <a:ext uri="{FF2B5EF4-FFF2-40B4-BE49-F238E27FC236}">
                <a16:creationId xmlns:a16="http://schemas.microsoft.com/office/drawing/2014/main" id="{97FFA7ED-B48D-4989-9B66-262F238641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6" b="6584"/>
          <a:stretch>
            <a:fillRect/>
          </a:stretch>
        </p:blipFill>
        <p:spPr bwMode="auto">
          <a:xfrm>
            <a:off x="3415425" y="2454275"/>
            <a:ext cx="4710113" cy="333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57ADFF5-7939-4116-B220-80E363D6ADB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6537" y="785310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8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winkl Planit">
      <a:dk1>
        <a:srgbClr val="1C1C1C"/>
      </a:dk1>
      <a:lt1>
        <a:srgbClr val="FFFFFF"/>
      </a:lt1>
      <a:dk2>
        <a:srgbClr val="132A8C"/>
      </a:dk2>
      <a:lt2>
        <a:srgbClr val="E2E2E2"/>
      </a:lt2>
      <a:accent1>
        <a:srgbClr val="6B388C"/>
      </a:accent1>
      <a:accent2>
        <a:srgbClr val="E6236A"/>
      </a:accent2>
      <a:accent3>
        <a:srgbClr val="32B3A2"/>
      </a:accent3>
      <a:accent4>
        <a:srgbClr val="A21774"/>
      </a:accent4>
      <a:accent5>
        <a:srgbClr val="14B4E4"/>
      </a:accent5>
      <a:accent6>
        <a:srgbClr val="EE7918"/>
      </a:accent6>
      <a:hlink>
        <a:srgbClr val="14B4E4"/>
      </a:hlink>
      <a:folHlink>
        <a:srgbClr val="86CEFA"/>
      </a:folHlink>
    </a:clrScheme>
    <a:fontScheme name="Twinkl Planit">
      <a:majorFont>
        <a:latin typeface="Sassoon Infant Md"/>
        <a:ea typeface=""/>
        <a:cs typeface=""/>
      </a:majorFont>
      <a:minorFont>
        <a:latin typeface="Sassoon Infant Rg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1490</TotalTime>
  <Words>353</Words>
  <Application>Microsoft Office PowerPoint</Application>
  <PresentationFormat>On-screen Show (4:3)</PresentationFormat>
  <Paragraphs>36</Paragraphs>
  <Slides>7</Slides>
  <Notes>1</Notes>
  <HiddenSlides>0</HiddenSlides>
  <MMClips>7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Sassoon Infant Rg</vt:lpstr>
      <vt:lpstr>Arial</vt:lpstr>
      <vt:lpstr>Sassoon Infant Md</vt:lpstr>
      <vt:lpstr>Calibri</vt:lpstr>
      <vt:lpstr>BPreplay</vt:lpstr>
      <vt:lpstr>Office Theme</vt:lpstr>
      <vt:lpstr>PowerPoint Presentation</vt:lpstr>
      <vt:lpstr>PowerPoint Presentation</vt:lpstr>
      <vt:lpstr>Quick Reminder Quiz</vt:lpstr>
      <vt:lpstr>Design Your Own</vt:lpstr>
      <vt:lpstr>Example Spreadsheets</vt:lpstr>
      <vt:lpstr>Create Your Spreadsheet</vt:lpstr>
      <vt:lpstr>Plenary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Katie Barker</cp:lastModifiedBy>
  <cp:revision>137</cp:revision>
  <dcterms:created xsi:type="dcterms:W3CDTF">2014-10-01T16:09:27Z</dcterms:created>
  <dcterms:modified xsi:type="dcterms:W3CDTF">2021-03-01T20:58:50Z</dcterms:modified>
</cp:coreProperties>
</file>