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5" r:id="rId4"/>
    <p:sldId id="276" r:id="rId5"/>
    <p:sldId id="277" r:id="rId6"/>
    <p:sldId id="278" r:id="rId7"/>
    <p:sldId id="286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83" r:id="rId18"/>
    <p:sldId id="285" r:id="rId19"/>
    <p:sldId id="26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winkl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1E5"/>
    <a:srgbClr val="AFDEF9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3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6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6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6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1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slide" Target="slide14.xml"/><Relationship Id="rId5" Type="http://schemas.openxmlformats.org/officeDocument/2006/relationships/image" Target="../media/image37.png"/><Relationship Id="rId10" Type="http://schemas.openxmlformats.org/officeDocument/2006/relationships/slide" Target="slide15.xml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0.tiff"/><Relationship Id="rId17" Type="http://schemas.openxmlformats.org/officeDocument/2006/relationships/image" Target="../media/image65.png"/><Relationship Id="rId2" Type="http://schemas.openxmlformats.org/officeDocument/2006/relationships/image" Target="../media/image51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10" Type="http://schemas.openxmlformats.org/officeDocument/2006/relationships/image" Target="../media/image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6.png"/><Relationship Id="rId7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GB" dirty="0">
                <a:ea typeface="Arial"/>
                <a:cs typeface="Arial"/>
                <a:sym typeface="Arial"/>
              </a:rPr>
              <a:t>Number Six </a:t>
            </a:r>
            <a:r>
              <a:rPr lang="en-GB" dirty="0"/>
              <a:t>started to get hungry</a:t>
            </a:r>
            <a:r>
              <a:rPr lang="en-GB" dirty="0">
                <a:ea typeface="Arial"/>
                <a:cs typeface="Arial"/>
                <a:sym typeface="Arial"/>
              </a:rPr>
              <a:t>. He looked at the plates that his friend had laid out for lunch. Number Six needed the plate with </a:t>
            </a:r>
            <a:r>
              <a:rPr lang="en-GB" dirty="0"/>
              <a:t>6</a:t>
            </a:r>
            <a:r>
              <a:rPr lang="en-GB" dirty="0">
                <a:ea typeface="Arial"/>
                <a:cs typeface="Arial"/>
                <a:sym typeface="Arial"/>
              </a:rPr>
              <a:t> sausages</a:t>
            </a:r>
            <a:r>
              <a:rPr lang="en-GB" dirty="0"/>
              <a:t> b</a:t>
            </a:r>
            <a:r>
              <a:rPr lang="en-GB" dirty="0">
                <a:ea typeface="Arial"/>
                <a:cs typeface="Arial"/>
                <a:sym typeface="Arial"/>
              </a:rPr>
              <a:t>ut he was in such a fix! He didn’t know which plate to choose.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68" y="3900379"/>
            <a:ext cx="1514477" cy="2365661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3707199" y="5083209"/>
            <a:ext cx="2616713" cy="1025928"/>
          </a:xfrm>
          <a:prstGeom prst="wedgeRoundRectCallout">
            <a:avLst>
              <a:gd name="adj1" fmla="val 60299"/>
              <a:gd name="adj2" fmla="val -6497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I’m in such a fix! Which plate is mine</a:t>
            </a:r>
            <a:r>
              <a:rPr lang="en-GB" dirty="0">
                <a:solidFill>
                  <a:schemeClr val="dk1"/>
                </a:solidFill>
              </a:rPr>
              <a:t>?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Can you help me?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E745F-777D-4734-91A0-24A8B259F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0" y="1873258"/>
            <a:ext cx="2568642" cy="1878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6E4C95-6C30-49B6-A47C-133176FF9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0" y="1873257"/>
            <a:ext cx="2568640" cy="1878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0C241-21A6-45B6-9F0B-31A0ADE42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09" y="1873257"/>
            <a:ext cx="2568640" cy="1878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5C577C-8A93-4505-9FEC-E0B12791D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6" y="1990328"/>
            <a:ext cx="776354" cy="566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61D349-B59C-4A54-9B91-6B64D06F06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6" y="2438639"/>
            <a:ext cx="776354" cy="566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95764D-5A97-41CA-BE0C-B02741585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6" y="2886950"/>
            <a:ext cx="776354" cy="5662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E2DCAB-48CD-47F1-9351-2364E9BEB8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39" y="1990328"/>
            <a:ext cx="776354" cy="5662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4A0DD9-8109-426E-BC44-8320C08EF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39" y="2438639"/>
            <a:ext cx="776354" cy="5662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25A843-A1A3-4EA4-B722-0BEFB00AD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39" y="2886950"/>
            <a:ext cx="776354" cy="566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A7E54F-C576-4CDB-AABA-2B0140E74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50" y="2049911"/>
            <a:ext cx="776354" cy="5662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0B5400-BEF6-40AB-BF8C-5DF6EA895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22" y="2498222"/>
            <a:ext cx="776354" cy="5662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7FE0E0-F6C2-4C2D-AA5C-C8EDC7AED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24" y="2946533"/>
            <a:ext cx="776354" cy="5662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9E277F-0CAC-4A78-B51F-70661E745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23" y="2147426"/>
            <a:ext cx="776354" cy="5662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5027-7375-4317-8015-9D1C9D2F4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23" y="2851959"/>
            <a:ext cx="776354" cy="5662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6951F0-3497-4308-A6E3-C8311B74B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36" y="2895198"/>
            <a:ext cx="776354" cy="5662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4B90EC-25FD-45E8-A7B5-B2BD9BA8D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91" y="2155524"/>
            <a:ext cx="776354" cy="566230"/>
          </a:xfrm>
          <a:prstGeom prst="rect">
            <a:avLst/>
          </a:prstGeom>
        </p:spPr>
      </p:pic>
      <p:sp>
        <p:nvSpPr>
          <p:cNvPr id="27" name="6 sausage">
            <a:hlinkClick r:id="rId5" action="ppaction://hlinksldjump"/>
            <a:extLst>
              <a:ext uri="{FF2B5EF4-FFF2-40B4-BE49-F238E27FC236}">
                <a16:creationId xmlns:a16="http://schemas.microsoft.com/office/drawing/2014/main" id="{932AE08E-EC95-42A9-9882-FFCE40495375}"/>
              </a:ext>
            </a:extLst>
          </p:cNvPr>
          <p:cNvSpPr/>
          <p:nvPr/>
        </p:nvSpPr>
        <p:spPr>
          <a:xfrm>
            <a:off x="547450" y="1618290"/>
            <a:ext cx="2611302" cy="228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3 sausage">
            <a:hlinkClick r:id="rId6" action="ppaction://hlinksldjump"/>
            <a:extLst>
              <a:ext uri="{FF2B5EF4-FFF2-40B4-BE49-F238E27FC236}">
                <a16:creationId xmlns:a16="http://schemas.microsoft.com/office/drawing/2014/main" id="{92BD3F89-1754-4726-A8B8-1807DEF7F976}"/>
              </a:ext>
            </a:extLst>
          </p:cNvPr>
          <p:cNvSpPr/>
          <p:nvPr/>
        </p:nvSpPr>
        <p:spPr>
          <a:xfrm>
            <a:off x="3224815" y="1703107"/>
            <a:ext cx="2631505" cy="2282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EFFB0241-7297-44FE-B4D2-068E5E98A5DA}"/>
              </a:ext>
            </a:extLst>
          </p:cNvPr>
          <p:cNvSpPr/>
          <p:nvPr/>
        </p:nvSpPr>
        <p:spPr>
          <a:xfrm>
            <a:off x="4283871" y="4360312"/>
            <a:ext cx="1589857" cy="451454"/>
          </a:xfrm>
          <a:prstGeom prst="wedgeRoundRectCallout">
            <a:avLst>
              <a:gd name="adj1" fmla="val 97579"/>
              <a:gd name="adj2" fmla="val 2829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0" name="4 sausage">
            <a:hlinkClick r:id="rId6" action="ppaction://hlinksldjump"/>
            <a:extLst>
              <a:ext uri="{FF2B5EF4-FFF2-40B4-BE49-F238E27FC236}">
                <a16:creationId xmlns:a16="http://schemas.microsoft.com/office/drawing/2014/main" id="{D9F48D3D-221B-48BA-A592-608AA1B4C0F6}"/>
              </a:ext>
            </a:extLst>
          </p:cNvPr>
          <p:cNvSpPr/>
          <p:nvPr/>
        </p:nvSpPr>
        <p:spPr>
          <a:xfrm>
            <a:off x="5985250" y="1671398"/>
            <a:ext cx="2631505" cy="2282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0B803200-C489-4E02-953E-320DD9E4AA87}"/>
              </a:ext>
            </a:extLst>
          </p:cNvPr>
          <p:cNvSpPr/>
          <p:nvPr/>
        </p:nvSpPr>
        <p:spPr>
          <a:xfrm>
            <a:off x="4284802" y="4360312"/>
            <a:ext cx="1589857" cy="451454"/>
          </a:xfrm>
          <a:prstGeom prst="wedgeRoundRectCallout">
            <a:avLst>
              <a:gd name="adj1" fmla="val 97579"/>
              <a:gd name="adj2" fmla="val 2829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6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C3089-6CF8-49EF-9D1A-C2A1E6647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5" y="2619850"/>
            <a:ext cx="1988749" cy="310649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5BAF54-E296-4716-8D43-76AE04E40722}"/>
              </a:ext>
            </a:extLst>
          </p:cNvPr>
          <p:cNvSpPr/>
          <p:nvPr/>
        </p:nvSpPr>
        <p:spPr>
          <a:xfrm>
            <a:off x="4259938" y="890897"/>
            <a:ext cx="2791825" cy="1693732"/>
          </a:xfrm>
          <a:prstGeom prst="wedgeRoundRectCallout">
            <a:avLst>
              <a:gd name="adj1" fmla="val 33474"/>
              <a:gd name="adj2" fmla="val 107074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helping me choose the right plate. I have 6 sausages. How did you work it out?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E2B6B3-51F8-42C3-B76D-26BD727597D9}"/>
              </a:ext>
            </a:extLst>
          </p:cNvPr>
          <p:cNvGrpSpPr/>
          <p:nvPr/>
        </p:nvGrpSpPr>
        <p:grpSpPr>
          <a:xfrm>
            <a:off x="1117954" y="2618570"/>
            <a:ext cx="4537897" cy="3318430"/>
            <a:chOff x="547450" y="1873258"/>
            <a:chExt cx="2568642" cy="18783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C8D792-AE5D-4AB6-A17E-EEC2B2AB0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50" y="1873258"/>
              <a:ext cx="2568642" cy="187837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041044-0123-40E5-806D-36A91793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56" y="1990328"/>
              <a:ext cx="776354" cy="5662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FD69B8-56D8-4C43-9D1B-680C1D1F7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56" y="2438639"/>
              <a:ext cx="776354" cy="5662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41673A-ACE7-4416-98F6-D980FC65E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56" y="2886950"/>
              <a:ext cx="776354" cy="56623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76C75A-7E64-4D0E-BD7F-BB44EB8E1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839" y="1990328"/>
              <a:ext cx="776354" cy="5662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EA6364-49DB-4205-8703-348CCC772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839" y="2438639"/>
              <a:ext cx="776354" cy="56623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9C5917-4F49-4A3C-812F-1DFB57259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839" y="2886950"/>
              <a:ext cx="776354" cy="566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58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3957" y="667829"/>
            <a:ext cx="7116085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/>
              <a:t>Then, </a:t>
            </a:r>
            <a:r>
              <a:rPr lang="en-US" dirty="0">
                <a:ea typeface="Arial"/>
                <a:cs typeface="Arial"/>
                <a:sym typeface="Arial"/>
              </a:rPr>
              <a:t>Number Six and his friend went outside to play. They found some sticks and made some shapes. Number Six wanted to </a:t>
            </a:r>
            <a:r>
              <a:rPr lang="en-US" dirty="0"/>
              <a:t>take a picture of</a:t>
            </a:r>
            <a:r>
              <a:rPr lang="en-US" dirty="0">
                <a:ea typeface="Arial"/>
                <a:cs typeface="Arial"/>
                <a:sym typeface="Arial"/>
              </a:rPr>
              <a:t> the shape with 6 sticks. He was in such a fix</a:t>
            </a:r>
            <a:r>
              <a:rPr lang="en-US" dirty="0"/>
              <a:t>, he </a:t>
            </a:r>
            <a:r>
              <a:rPr lang="en-US" dirty="0">
                <a:ea typeface="Arial"/>
                <a:cs typeface="Arial"/>
                <a:sym typeface="Arial"/>
              </a:rPr>
              <a:t>didn’t know which shape to choose!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16" y="4082274"/>
            <a:ext cx="1398029" cy="2183766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3707199" y="5083209"/>
            <a:ext cx="2616713" cy="1025928"/>
          </a:xfrm>
          <a:prstGeom prst="wedgeRoundRectCallout">
            <a:avLst>
              <a:gd name="adj1" fmla="val 60299"/>
              <a:gd name="adj2" fmla="val -6497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I’m in such a fix! Can you find the shape made with </a:t>
            </a:r>
            <a:r>
              <a:rPr lang="en-GB" dirty="0">
                <a:solidFill>
                  <a:schemeClr val="dk1"/>
                </a:solidFill>
              </a:rPr>
              <a:t>6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sticks?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F1688-CC86-47EC-9F83-694EDFC11B01}"/>
              </a:ext>
            </a:extLst>
          </p:cNvPr>
          <p:cNvGrpSpPr/>
          <p:nvPr/>
        </p:nvGrpSpPr>
        <p:grpSpPr>
          <a:xfrm>
            <a:off x="3431557" y="1703531"/>
            <a:ext cx="2358043" cy="2320020"/>
            <a:chOff x="3390820" y="1634357"/>
            <a:chExt cx="1941114" cy="19098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5C577C-8A93-4505-9FEC-E0B12791D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9842">
              <a:off x="3796515" y="1634357"/>
              <a:ext cx="1020537" cy="63275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18780A4-0C5B-438C-BE40-B0A71C821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9842">
              <a:off x="3874649" y="2911415"/>
              <a:ext cx="1020537" cy="6327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95D8A0-C1B1-40B5-AC47-BAA620E21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17255">
              <a:off x="3196929" y="2335239"/>
              <a:ext cx="1020537" cy="63275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5533950-FA59-4764-B5FC-0CD650046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17255">
              <a:off x="4505287" y="2234539"/>
              <a:ext cx="1020537" cy="63275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5C2A67D-2137-4708-ABC5-CA3BD61FC0D9}"/>
              </a:ext>
            </a:extLst>
          </p:cNvPr>
          <p:cNvGrpSpPr/>
          <p:nvPr/>
        </p:nvGrpSpPr>
        <p:grpSpPr>
          <a:xfrm rot="21393064">
            <a:off x="605603" y="1771117"/>
            <a:ext cx="2552604" cy="2271729"/>
            <a:chOff x="648698" y="1437390"/>
            <a:chExt cx="2520710" cy="224334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4509DD2-25E4-47DA-97D2-62FC22023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27" y="1631281"/>
              <a:ext cx="1020537" cy="63275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2C7A45A-0290-43FC-98B9-4FF564A50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71099">
              <a:off x="1877053" y="1631281"/>
              <a:ext cx="1020537" cy="63275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FC0DDED-281E-4B4E-BF57-B9F7F12FF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5587">
              <a:off x="1263586" y="3047978"/>
              <a:ext cx="1020537" cy="6327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8E868D5-43E6-43F0-B46F-8DE75D3A0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9730">
              <a:off x="454807" y="2468587"/>
              <a:ext cx="1020537" cy="6327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A0CC193-44DC-41FE-B478-62C55E5A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05044">
              <a:off x="2148871" y="2492016"/>
              <a:ext cx="1020537" cy="63275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30F51A-DBEC-44E3-A737-F69DDF2F9AE7}"/>
              </a:ext>
            </a:extLst>
          </p:cNvPr>
          <p:cNvGrpSpPr/>
          <p:nvPr/>
        </p:nvGrpSpPr>
        <p:grpSpPr>
          <a:xfrm rot="202513">
            <a:off x="6006217" y="1692868"/>
            <a:ext cx="2496129" cy="2240453"/>
            <a:chOff x="5669330" y="1530926"/>
            <a:chExt cx="2735925" cy="245568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239D0A3-15A5-4E43-A23A-FF2EABDA2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7297">
              <a:off x="5669330" y="1993967"/>
              <a:ext cx="935648" cy="58012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476F15B-818B-4CB5-8EEE-FBA8400D3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35943">
              <a:off x="7511877" y="1979149"/>
              <a:ext cx="935649" cy="58012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441C3E1-5FE8-4377-821D-540783894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8651">
              <a:off x="6612270" y="3406489"/>
              <a:ext cx="935648" cy="58012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807A195-43AE-4688-BE1B-53B7E878B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9816">
              <a:off x="5742424" y="2901532"/>
              <a:ext cx="935649" cy="58012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6BDB9CA-FEB4-4796-AD89-B0B307A32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33307">
              <a:off x="7469607" y="2930857"/>
              <a:ext cx="935648" cy="5801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87068BB-CAFC-4730-B0F8-13519C9CC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8651">
              <a:off x="6579572" y="1530926"/>
              <a:ext cx="935649" cy="580124"/>
            </a:xfrm>
            <a:prstGeom prst="rect">
              <a:avLst/>
            </a:prstGeom>
          </p:spPr>
        </p:pic>
      </p:grpSp>
      <p:sp>
        <p:nvSpPr>
          <p:cNvPr id="43" name="5 stick">
            <a:hlinkClick r:id="rId6" action="ppaction://hlinksldjump"/>
            <a:extLst>
              <a:ext uri="{FF2B5EF4-FFF2-40B4-BE49-F238E27FC236}">
                <a16:creationId xmlns:a16="http://schemas.microsoft.com/office/drawing/2014/main" id="{2FF4401E-1658-4F37-B203-8AA3FD4C50B3}"/>
              </a:ext>
            </a:extLst>
          </p:cNvPr>
          <p:cNvSpPr/>
          <p:nvPr/>
        </p:nvSpPr>
        <p:spPr>
          <a:xfrm>
            <a:off x="527245" y="1764331"/>
            <a:ext cx="2495010" cy="228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4 stick">
            <a:hlinkClick r:id="rId6" action="ppaction://hlinksldjump"/>
            <a:extLst>
              <a:ext uri="{FF2B5EF4-FFF2-40B4-BE49-F238E27FC236}">
                <a16:creationId xmlns:a16="http://schemas.microsoft.com/office/drawing/2014/main" id="{8FFB3E9D-2AEB-418A-AF7D-4BE453F8EDF5}"/>
              </a:ext>
            </a:extLst>
          </p:cNvPr>
          <p:cNvSpPr/>
          <p:nvPr/>
        </p:nvSpPr>
        <p:spPr>
          <a:xfrm>
            <a:off x="3335660" y="1703107"/>
            <a:ext cx="2349208" cy="2282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4 sausage">
            <a:hlinkClick r:id="rId7" action="ppaction://hlinksldjump"/>
            <a:extLst>
              <a:ext uri="{FF2B5EF4-FFF2-40B4-BE49-F238E27FC236}">
                <a16:creationId xmlns:a16="http://schemas.microsoft.com/office/drawing/2014/main" id="{E959AFE9-A20F-4772-9E60-7E7DF22C94BE}"/>
              </a:ext>
            </a:extLst>
          </p:cNvPr>
          <p:cNvSpPr/>
          <p:nvPr/>
        </p:nvSpPr>
        <p:spPr>
          <a:xfrm>
            <a:off x="5985250" y="1671398"/>
            <a:ext cx="2631505" cy="2282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8349FCD4-CFCD-4F34-89D5-C051AC4FD144}"/>
              </a:ext>
            </a:extLst>
          </p:cNvPr>
          <p:cNvSpPr/>
          <p:nvPr/>
        </p:nvSpPr>
        <p:spPr>
          <a:xfrm>
            <a:off x="4284802" y="4360312"/>
            <a:ext cx="1589857" cy="451454"/>
          </a:xfrm>
          <a:prstGeom prst="wedgeRoundRectCallout">
            <a:avLst>
              <a:gd name="adj1" fmla="val 97579"/>
              <a:gd name="adj2" fmla="val 2829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8D5D6791-4F6E-4422-99A6-38572E76F529}"/>
              </a:ext>
            </a:extLst>
          </p:cNvPr>
          <p:cNvSpPr/>
          <p:nvPr/>
        </p:nvSpPr>
        <p:spPr>
          <a:xfrm>
            <a:off x="4284802" y="4360312"/>
            <a:ext cx="1589857" cy="451454"/>
          </a:xfrm>
          <a:prstGeom prst="wedgeRoundRectCallout">
            <a:avLst>
              <a:gd name="adj1" fmla="val 97579"/>
              <a:gd name="adj2" fmla="val 2829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6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C3089-6CF8-49EF-9D1A-C2A1E6647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5" y="2619850"/>
            <a:ext cx="1988749" cy="310649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5BAF54-E296-4716-8D43-76AE04E40722}"/>
              </a:ext>
            </a:extLst>
          </p:cNvPr>
          <p:cNvSpPr/>
          <p:nvPr/>
        </p:nvSpPr>
        <p:spPr>
          <a:xfrm>
            <a:off x="4300121" y="926118"/>
            <a:ext cx="2479763" cy="1693732"/>
          </a:xfrm>
          <a:prstGeom prst="wedgeRoundRectCallout">
            <a:avLst>
              <a:gd name="adj1" fmla="val 37356"/>
              <a:gd name="adj2" fmla="val 10139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</a:rPr>
              <a:t>Well done, that’s my shape! Do you know what it is called? How many sides does it have?</a:t>
            </a:r>
            <a:endParaRPr lang="en-GB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A355B-98E2-43CE-A8F7-F350215EC513}"/>
              </a:ext>
            </a:extLst>
          </p:cNvPr>
          <p:cNvGrpSpPr/>
          <p:nvPr/>
        </p:nvGrpSpPr>
        <p:grpSpPr>
          <a:xfrm rot="202513">
            <a:off x="741116" y="2303666"/>
            <a:ext cx="4165529" cy="3738858"/>
            <a:chOff x="5669330" y="1530926"/>
            <a:chExt cx="2735925" cy="245568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79F630-1510-4D39-8362-F065419B7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7297">
              <a:off x="5669330" y="1993967"/>
              <a:ext cx="935648" cy="5801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39E285-A1C7-4348-91E1-33A6D9D55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35943">
              <a:off x="7511877" y="1979149"/>
              <a:ext cx="935649" cy="58012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0741690-A85D-41FD-B5AD-03C4BC31C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8651">
              <a:off x="6612270" y="3406489"/>
              <a:ext cx="935648" cy="5801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5B9BEDA-EB82-467E-8D5B-3409E6EFA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9816">
              <a:off x="5742424" y="2901532"/>
              <a:ext cx="935649" cy="58012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FD6D1DB-BFCF-482B-A542-2FDD964B5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33307">
              <a:off x="7469607" y="2930857"/>
              <a:ext cx="935648" cy="58012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82DE74-CCD2-4692-A012-1F7B4C37C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8651">
              <a:off x="6579572" y="1530926"/>
              <a:ext cx="935649" cy="580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060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965282C-8B8E-486B-A51B-A7FD221C0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83" y="1189001"/>
            <a:ext cx="4008638" cy="5668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84" y="679612"/>
            <a:ext cx="799465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ea typeface="Arial"/>
                <a:cs typeface="Arial"/>
                <a:sym typeface="Arial"/>
              </a:rPr>
              <a:t>Before </a:t>
            </a:r>
            <a:r>
              <a:rPr lang="en-US" dirty="0"/>
              <a:t>he went home</a:t>
            </a:r>
            <a:r>
              <a:rPr lang="en-US" dirty="0">
                <a:ea typeface="Arial"/>
                <a:cs typeface="Arial"/>
                <a:sym typeface="Arial"/>
              </a:rPr>
              <a:t>, Number Six </a:t>
            </a:r>
            <a:r>
              <a:rPr lang="en-US" dirty="0"/>
              <a:t>painted a picture with his friend b</a:t>
            </a:r>
            <a:r>
              <a:rPr lang="en-US" dirty="0">
                <a:ea typeface="Arial"/>
                <a:cs typeface="Arial"/>
                <a:sym typeface="Arial"/>
              </a:rPr>
              <a:t>ut they didn’t put their names on their pictures! Number Six was in such a fix</a:t>
            </a:r>
            <a:r>
              <a:rPr lang="en-US" dirty="0"/>
              <a:t>,</a:t>
            </a:r>
            <a:r>
              <a:rPr lang="en-US" dirty="0">
                <a:ea typeface="Arial"/>
                <a:cs typeface="Arial"/>
                <a:sym typeface="Arial"/>
              </a:rPr>
              <a:t>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 couldn’t remember which picture was his</a:t>
            </a:r>
            <a:r>
              <a:rPr lang="en-US" dirty="0"/>
              <a:t>.</a:t>
            </a:r>
            <a:r>
              <a:rPr lang="en-US" dirty="0">
                <a:ea typeface="Arial"/>
                <a:cs typeface="Arial"/>
                <a:sym typeface="Arial"/>
              </a:rPr>
              <a:t> He used 6 colours.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16" y="4082274"/>
            <a:ext cx="1398029" cy="2183766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5949421" y="2543382"/>
            <a:ext cx="2616713" cy="1025928"/>
          </a:xfrm>
          <a:prstGeom prst="wedgeRoundRectCallout">
            <a:avLst>
              <a:gd name="adj1" fmla="val -15720"/>
              <a:gd name="adj2" fmla="val 158629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I’m in such a fix! Can you help me find the picture that I painted?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1493A-1192-4DD4-AEA7-FA6B79A7B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5" y="1189000"/>
            <a:ext cx="4008638" cy="56689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2F0ED7B-73DB-4652-B034-0B8862850EED}"/>
              </a:ext>
            </a:extLst>
          </p:cNvPr>
          <p:cNvGrpSpPr/>
          <p:nvPr/>
        </p:nvGrpSpPr>
        <p:grpSpPr>
          <a:xfrm>
            <a:off x="1297946" y="2351034"/>
            <a:ext cx="1654849" cy="2012585"/>
            <a:chOff x="1297946" y="2351034"/>
            <a:chExt cx="1417578" cy="17240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BCA346-BE8B-47FC-A5CC-F5CB73DE7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946" y="2351034"/>
              <a:ext cx="556407" cy="55104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0549714-5EF8-44FD-A09B-9979096DA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092" y="2351034"/>
              <a:ext cx="556407" cy="55103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051C44E-C3D5-4FE9-8B62-322C77AB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685" y="2942728"/>
              <a:ext cx="556407" cy="55103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D22CB01-7E4D-4601-BEDE-C158732BC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418" y="2942728"/>
              <a:ext cx="556407" cy="55103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D6CB23C-2101-4FC8-96D0-434924083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470" y="3524017"/>
              <a:ext cx="556407" cy="55103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4D66359-233B-447E-8845-6EBB21204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117" y="3485603"/>
              <a:ext cx="556407" cy="551039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9380389-2C13-4688-BF79-FB770F47C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77" y="2583053"/>
            <a:ext cx="649537" cy="6432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AD80F00-927A-4A7F-BAC9-07209DF3BA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2513160"/>
            <a:ext cx="649537" cy="6432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EDAE33F-CB82-405E-82A7-F26D327958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25" y="3407151"/>
            <a:ext cx="649537" cy="6432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694142A-068D-4A13-B056-CF355287C8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44" y="3261065"/>
            <a:ext cx="649537" cy="643271"/>
          </a:xfrm>
          <a:prstGeom prst="rect">
            <a:avLst/>
          </a:prstGeom>
        </p:spPr>
      </p:pic>
      <p:sp>
        <p:nvSpPr>
          <p:cNvPr id="50" name="6 paint">
            <a:hlinkClick r:id="rId10" action="ppaction://hlinksldjump"/>
            <a:extLst>
              <a:ext uri="{FF2B5EF4-FFF2-40B4-BE49-F238E27FC236}">
                <a16:creationId xmlns:a16="http://schemas.microsoft.com/office/drawing/2014/main" id="{37D122BD-4152-4705-963F-CA8AD4501DD7}"/>
              </a:ext>
            </a:extLst>
          </p:cNvPr>
          <p:cNvSpPr/>
          <p:nvPr/>
        </p:nvSpPr>
        <p:spPr>
          <a:xfrm>
            <a:off x="631730" y="1625046"/>
            <a:ext cx="2631505" cy="4640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4 paint">
            <a:hlinkClick r:id="rId11" action="ppaction://hlinksldjump"/>
            <a:extLst>
              <a:ext uri="{FF2B5EF4-FFF2-40B4-BE49-F238E27FC236}">
                <a16:creationId xmlns:a16="http://schemas.microsoft.com/office/drawing/2014/main" id="{5FFF80AC-23EF-4664-8F86-E00FDB91BC6E}"/>
              </a:ext>
            </a:extLst>
          </p:cNvPr>
          <p:cNvSpPr/>
          <p:nvPr/>
        </p:nvSpPr>
        <p:spPr>
          <a:xfrm>
            <a:off x="3620118" y="1625046"/>
            <a:ext cx="2456355" cy="4640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B9EE73E-F9FC-4DAC-8C2D-7A491A7B5FB3}"/>
              </a:ext>
            </a:extLst>
          </p:cNvPr>
          <p:cNvSpPr/>
          <p:nvPr/>
        </p:nvSpPr>
        <p:spPr>
          <a:xfrm>
            <a:off x="4594224" y="5540355"/>
            <a:ext cx="1589857" cy="451454"/>
          </a:xfrm>
          <a:prstGeom prst="wedgeRoundRectCallout">
            <a:avLst>
              <a:gd name="adj1" fmla="val 83200"/>
              <a:gd name="adj2" fmla="val -153156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4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C3089-6CF8-49EF-9D1A-C2A1E6647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5" y="2619850"/>
            <a:ext cx="1988749" cy="310649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5BAF54-E296-4716-8D43-76AE04E40722}"/>
              </a:ext>
            </a:extLst>
          </p:cNvPr>
          <p:cNvSpPr/>
          <p:nvPr/>
        </p:nvSpPr>
        <p:spPr>
          <a:xfrm>
            <a:off x="4300121" y="926118"/>
            <a:ext cx="2479763" cy="1693732"/>
          </a:xfrm>
          <a:prstGeom prst="wedgeRoundRectCallout">
            <a:avLst>
              <a:gd name="adj1" fmla="val 37356"/>
              <a:gd name="adj2" fmla="val 10139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You’re right! That is my picture. Can you name the colours I used? How many colours are there?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D67F65-2E8D-4ADF-B3E2-6137290DA61D}"/>
              </a:ext>
            </a:extLst>
          </p:cNvPr>
          <p:cNvGrpSpPr/>
          <p:nvPr/>
        </p:nvGrpSpPr>
        <p:grpSpPr>
          <a:xfrm>
            <a:off x="1220721" y="100336"/>
            <a:ext cx="4778450" cy="6757664"/>
            <a:chOff x="820245" y="1189000"/>
            <a:chExt cx="4008638" cy="56689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903358-E22B-427E-8FC7-041702C93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45" y="1189000"/>
              <a:ext cx="4008638" cy="566899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AA5615-E2E6-4E37-AE90-69B8B51EEF2F}"/>
                </a:ext>
              </a:extLst>
            </p:cNvPr>
            <p:cNvGrpSpPr/>
            <p:nvPr/>
          </p:nvGrpSpPr>
          <p:grpSpPr>
            <a:xfrm>
              <a:off x="1297946" y="2351034"/>
              <a:ext cx="1654849" cy="2012585"/>
              <a:chOff x="1297946" y="2351034"/>
              <a:chExt cx="1417578" cy="172402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979D19B-0FB3-4080-AF17-DFCC8EC94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946" y="2351034"/>
                <a:ext cx="556407" cy="55104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8F004A9-5B87-4738-A3BE-D7F620E84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092" y="2351034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613E80C-97B8-4DC8-B349-4009DC4D0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8685" y="2942728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4737E86-FDAD-4370-A991-2343BCD2F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4418" y="2942728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623A6B9-C54D-4C58-AA65-6CDE94F83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470" y="3524017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BA41ABD-9E74-4DE8-96BD-F2B1C5815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9117" y="3485603"/>
                <a:ext cx="556407" cy="5510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0607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It was night time when Number Six left his friend’s house. He looked up at the sky and counted the stars. He was in such a fix! Number Six couldn’t remember how many stars he counted.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18" y="4041983"/>
            <a:ext cx="1398029" cy="2183766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5949421" y="2351034"/>
            <a:ext cx="2616713" cy="1218276"/>
          </a:xfrm>
          <a:prstGeom prst="wedgeRoundRectCallout">
            <a:avLst>
              <a:gd name="adj1" fmla="val -9589"/>
              <a:gd name="adj2" fmla="val 138877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I’m in such a fix! Can you help me count the stars? How many stars can you see?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1493A-1192-4DD4-AEA7-FA6B79A7B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6" y="1949977"/>
            <a:ext cx="5250751" cy="3712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BCA346-BE8B-47FC-A5CC-F5CB73DE7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33" y="2209191"/>
            <a:ext cx="963957" cy="9167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549714-5EF8-44FD-A09B-9979096DA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09" y="2284013"/>
            <a:ext cx="963957" cy="91679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51C44E-C3D5-4FE9-8B62-322C77ABD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14" y="3125984"/>
            <a:ext cx="963957" cy="91679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D22CB01-7E4D-4601-BEDE-C158732BC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04" y="3125984"/>
            <a:ext cx="963957" cy="9167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6CB23C-2101-4FC8-96D0-4349240833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7" y="3931856"/>
            <a:ext cx="963957" cy="9167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4D66359-233B-447E-8845-6EBB21204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07" y="3931856"/>
            <a:ext cx="963957" cy="91679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43B5723-0AEA-4B2E-A771-C6F8F6C74479}"/>
              </a:ext>
            </a:extLst>
          </p:cNvPr>
          <p:cNvSpPr/>
          <p:nvPr/>
        </p:nvSpPr>
        <p:spPr>
          <a:xfrm>
            <a:off x="6037612" y="2950039"/>
            <a:ext cx="2076647" cy="855607"/>
          </a:xfrm>
          <a:prstGeom prst="wedgeRoundRectCallout">
            <a:avLst>
              <a:gd name="adj1" fmla="val -1777"/>
              <a:gd name="adj2" fmla="val 14060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There are 6 stars in the sky.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0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BEF7513E-248A-4B56-9EF8-042CD347C501}"/>
              </a:ext>
            </a:extLst>
          </p:cNvPr>
          <p:cNvGrpSpPr/>
          <p:nvPr/>
        </p:nvGrpSpPr>
        <p:grpSpPr>
          <a:xfrm>
            <a:off x="2753065" y="3229441"/>
            <a:ext cx="2137200" cy="3022419"/>
            <a:chOff x="820245" y="1189000"/>
            <a:chExt cx="4008638" cy="5668999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943FDB4-875B-4CFB-A3F8-9C0641F33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45" y="1189000"/>
              <a:ext cx="4008638" cy="5668999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CE9614C-7D70-4A16-BC57-D4165F3FAF19}"/>
                </a:ext>
              </a:extLst>
            </p:cNvPr>
            <p:cNvGrpSpPr/>
            <p:nvPr/>
          </p:nvGrpSpPr>
          <p:grpSpPr>
            <a:xfrm>
              <a:off x="1297946" y="2351034"/>
              <a:ext cx="1654849" cy="2012585"/>
              <a:chOff x="1297946" y="2351034"/>
              <a:chExt cx="1417578" cy="1724022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88471808-502C-46F0-B823-E00D2FF3C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946" y="2351034"/>
                <a:ext cx="556407" cy="55104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DB5E2BD-D4C6-4B0D-8F30-38014F5AE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092" y="2351034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AF2E723-57AC-4F07-B559-8352C54E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8685" y="2942728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A7C9B964-36C6-4B21-9C26-DC2DCD7CA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4418" y="2942728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9BC490E-3892-4403-8435-8776B7ED7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470" y="3524017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90D3918-1210-4DE8-BCB6-FCD973264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9117" y="3485603"/>
                <a:ext cx="556407" cy="551039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917414-FF21-4B57-9CE3-AE8FD3404405}"/>
              </a:ext>
            </a:extLst>
          </p:cNvPr>
          <p:cNvGrpSpPr/>
          <p:nvPr/>
        </p:nvGrpSpPr>
        <p:grpSpPr>
          <a:xfrm>
            <a:off x="763859" y="1443140"/>
            <a:ext cx="2453424" cy="1967148"/>
            <a:chOff x="4305831" y="4850076"/>
            <a:chExt cx="2018769" cy="1618643"/>
          </a:xfrm>
        </p:grpSpPr>
        <p:pic>
          <p:nvPicPr>
            <p:cNvPr id="30" name="purse">
              <a:extLst>
                <a:ext uri="{FF2B5EF4-FFF2-40B4-BE49-F238E27FC236}">
                  <a16:creationId xmlns:a16="http://schemas.microsoft.com/office/drawing/2014/main" id="{773002BC-8850-40B2-9681-E7F332A61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831" y="4850076"/>
              <a:ext cx="1680399" cy="137075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446341-277E-4F19-B8F6-245DD14E2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146" y="5081037"/>
              <a:ext cx="1962454" cy="138768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EFDCDF-C0EA-4C9E-A6F8-4CB0F647D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662" y="5609571"/>
              <a:ext cx="232729" cy="23242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424BF71-2D44-49A5-AFCF-4897F23EF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11" y="5609571"/>
              <a:ext cx="232729" cy="23242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3CC8BB4-3FF4-4854-AECC-04479D6A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736" y="5609571"/>
              <a:ext cx="232729" cy="23242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82786D8-0979-4B6C-9253-8343F7AF9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177" y="5609571"/>
              <a:ext cx="232729" cy="23242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0F21D4A-F3B1-4E0B-8720-FEE02215E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631" y="5609571"/>
              <a:ext cx="232729" cy="23242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F4D25F4-EA71-4E19-9297-652E0484E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662" y="5831127"/>
              <a:ext cx="232729" cy="23242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930021" y="664756"/>
            <a:ext cx="73583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</a:rPr>
              <a:t>Thank you for all your help!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Can you remember all the ways we saw number six?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888C55-E154-4CE0-959D-A9F0F1D06C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38" y="1528437"/>
            <a:ext cx="2399423" cy="15895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83" y="4217536"/>
            <a:ext cx="1283153" cy="2004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1177708" y="3137314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pennies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4106489" y="314265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windows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865439" y="313939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sausages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1155798" y="5610974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sticks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30567-00BA-4670-8878-DD11F52D04DE}"/>
              </a:ext>
            </a:extLst>
          </p:cNvPr>
          <p:cNvSpPr txBox="1"/>
          <p:nvPr/>
        </p:nvSpPr>
        <p:spPr>
          <a:xfrm>
            <a:off x="3121917" y="5935786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colours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5174350" y="562325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stars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EB0FE2-A37B-4CFD-ABBA-1F464A709904}"/>
              </a:ext>
            </a:extLst>
          </p:cNvPr>
          <p:cNvGrpSpPr/>
          <p:nvPr/>
        </p:nvGrpSpPr>
        <p:grpSpPr>
          <a:xfrm>
            <a:off x="4404387" y="3854728"/>
            <a:ext cx="2345823" cy="1658767"/>
            <a:chOff x="577866" y="1949977"/>
            <a:chExt cx="5250751" cy="371288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7673FC-C252-4794-B099-39931A9B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66" y="1949977"/>
              <a:ext cx="5250751" cy="3712887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C64409-B743-4412-B679-C5C28EA67B56}"/>
                </a:ext>
              </a:extLst>
            </p:cNvPr>
            <p:cNvGrpSpPr/>
            <p:nvPr/>
          </p:nvGrpSpPr>
          <p:grpSpPr>
            <a:xfrm>
              <a:off x="728837" y="2209191"/>
              <a:ext cx="4763624" cy="2639458"/>
              <a:chOff x="969450" y="2133829"/>
              <a:chExt cx="2749619" cy="152352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383D8B7-F7A3-4335-9E8C-64E0BD8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4041" y="2133829"/>
                <a:ext cx="556407" cy="5291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C4236AF-468E-4159-93A4-0743AA299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0415" y="2177017"/>
                <a:ext cx="556407" cy="5291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5DF54A1-AF00-4A8C-A50F-76E0CC06B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8168" y="2663012"/>
                <a:ext cx="556407" cy="5291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A47D9A7-25CD-4DC5-B928-3B399BE58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2662" y="2663012"/>
                <a:ext cx="556407" cy="5291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5B8B8AE-1242-411C-B64D-FDA4291DA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450" y="3128171"/>
                <a:ext cx="556407" cy="529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7E31D06-292F-4F5B-B088-FA443CCC4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0414" y="3128171"/>
                <a:ext cx="556407" cy="529183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CBB27C-7371-438C-B374-AB9BF9EB6F60}"/>
              </a:ext>
            </a:extLst>
          </p:cNvPr>
          <p:cNvGrpSpPr/>
          <p:nvPr/>
        </p:nvGrpSpPr>
        <p:grpSpPr>
          <a:xfrm>
            <a:off x="6444270" y="1640269"/>
            <a:ext cx="1977050" cy="1445758"/>
            <a:chOff x="547450" y="1873258"/>
            <a:chExt cx="2568642" cy="187837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C2C6115-E911-40A7-B674-BCEEAC43E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50" y="1873258"/>
              <a:ext cx="2568642" cy="187837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B0D7C58-76CA-4AEE-97CE-20BD640CC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56" y="1990328"/>
              <a:ext cx="776354" cy="56623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0EF652-43E6-4658-93CA-2E40E25EA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56" y="2438639"/>
              <a:ext cx="776354" cy="56623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D77259A-A965-4824-8F90-ABE3AC7C9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56" y="2886950"/>
              <a:ext cx="776354" cy="56623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34CA0E9-99CF-46D4-91D4-B8505AED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839" y="1990328"/>
              <a:ext cx="776354" cy="56623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AA373BC-27C6-4324-8C33-462963014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839" y="2438639"/>
              <a:ext cx="776354" cy="56623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F622B66-A338-466F-87E6-3AA19B00F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839" y="2886950"/>
              <a:ext cx="776354" cy="56623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11DA1D5-2F2F-45BF-8B8D-94DBB950A0AC}"/>
              </a:ext>
            </a:extLst>
          </p:cNvPr>
          <p:cNvGrpSpPr/>
          <p:nvPr/>
        </p:nvGrpSpPr>
        <p:grpSpPr>
          <a:xfrm rot="202513">
            <a:off x="618013" y="3883492"/>
            <a:ext cx="1827649" cy="1640445"/>
            <a:chOff x="5669330" y="1530926"/>
            <a:chExt cx="2735925" cy="245568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30D4091-BDA9-489A-BAFB-FA33FCE36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7297">
              <a:off x="5669330" y="1993967"/>
              <a:ext cx="935648" cy="58012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1AC210A-94D3-4742-94AF-442EF7D2F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35943">
              <a:off x="7511877" y="1979149"/>
              <a:ext cx="935649" cy="58012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DEE9303-D452-4FE2-AE90-79A0E6C2D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8651">
              <a:off x="6612270" y="3406489"/>
              <a:ext cx="935648" cy="58012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1870D0D-B3AB-4937-8631-A028718BE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9816">
              <a:off x="5742424" y="2901532"/>
              <a:ext cx="935649" cy="58012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7DC8A47-4F0D-4191-AA8B-B2787760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33307">
              <a:off x="7469607" y="2930857"/>
              <a:ext cx="935648" cy="58012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21793D9-3A79-41EB-B6F4-245E722D8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8651">
              <a:off x="6579572" y="1530926"/>
              <a:ext cx="935649" cy="580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18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Can you find 6 on the number track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?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8F832A-353B-43FB-8D43-863A9E3F85CC}"/>
              </a:ext>
            </a:extLst>
          </p:cNvPr>
          <p:cNvSpPr/>
          <p:nvPr/>
        </p:nvSpPr>
        <p:spPr>
          <a:xfrm>
            <a:off x="1449681" y="5026495"/>
            <a:ext cx="4842543" cy="93653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Which number comes before 6? Which number comes after? Can you count along the number track from 1 to 10?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9" y="1769327"/>
            <a:ext cx="334006" cy="1180085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" y="1769327"/>
            <a:ext cx="680940" cy="118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6" y="1769326"/>
            <a:ext cx="661908" cy="11800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00" y="1796878"/>
            <a:ext cx="853292" cy="1180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61" y="1796879"/>
            <a:ext cx="674184" cy="1180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7AF438-D069-4AD2-9427-11A96A2D9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73" y="1824430"/>
            <a:ext cx="814790" cy="115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4BA52-ECD4-4F53-9F2F-484BDA6F1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39" y="1801515"/>
            <a:ext cx="853293" cy="1206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86B32E-D51F-403E-922F-3EB34A48F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6" y="1769326"/>
            <a:ext cx="853293" cy="1206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EB44DE-AE5E-4158-AE8E-F98E4F41F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44" y="1747987"/>
            <a:ext cx="853292" cy="120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33A2B9-C45E-4D4F-B8E9-C170430B71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21" y="1603739"/>
            <a:ext cx="1057246" cy="14954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E43B0C-3370-4313-AD85-589CECD9524F}"/>
              </a:ext>
            </a:extLst>
          </p:cNvPr>
          <p:cNvGrpSpPr/>
          <p:nvPr/>
        </p:nvGrpSpPr>
        <p:grpSpPr>
          <a:xfrm>
            <a:off x="510963" y="3125342"/>
            <a:ext cx="8064604" cy="1175877"/>
            <a:chOff x="641440" y="3164112"/>
            <a:chExt cx="7541414" cy="11758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BE561F-842E-4A77-8CD8-59650ECDE024}"/>
                </a:ext>
              </a:extLst>
            </p:cNvPr>
            <p:cNvGrpSpPr/>
            <p:nvPr/>
          </p:nvGrpSpPr>
          <p:grpSpPr>
            <a:xfrm>
              <a:off x="641440" y="3170190"/>
              <a:ext cx="3566606" cy="1169799"/>
              <a:chOff x="641439" y="3170190"/>
              <a:chExt cx="7924695" cy="11697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9BF9DE-14F6-4E1A-B472-AF47D4D62CD1}"/>
                  </a:ext>
                </a:extLst>
              </p:cNvPr>
              <p:cNvSpPr/>
              <p:nvPr/>
            </p:nvSpPr>
            <p:spPr>
              <a:xfrm>
                <a:off x="641439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C7DD70-A8CE-49FC-899E-6E2A057431AB}"/>
                  </a:ext>
                </a:extLst>
              </p:cNvPr>
              <p:cNvSpPr/>
              <p:nvPr/>
            </p:nvSpPr>
            <p:spPr>
              <a:xfrm>
                <a:off x="2242475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A9A7A6-9B13-4D24-AF8D-05D8564AEFDA}"/>
                  </a:ext>
                </a:extLst>
              </p:cNvPr>
              <p:cNvSpPr/>
              <p:nvPr/>
            </p:nvSpPr>
            <p:spPr>
              <a:xfrm>
                <a:off x="3843511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A86DAF-39FA-4005-92F7-48851D415859}"/>
                  </a:ext>
                </a:extLst>
              </p:cNvPr>
              <p:cNvSpPr/>
              <p:nvPr/>
            </p:nvSpPr>
            <p:spPr>
              <a:xfrm>
                <a:off x="5444547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BB01BC-1CB1-4A16-91D7-7B10AD8A4CCB}"/>
                  </a:ext>
                </a:extLst>
              </p:cNvPr>
              <p:cNvSpPr/>
              <p:nvPr/>
            </p:nvSpPr>
            <p:spPr>
              <a:xfrm>
                <a:off x="7045583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77135B-DBED-4040-93BA-7B3F43F627F6}"/>
                </a:ext>
              </a:extLst>
            </p:cNvPr>
            <p:cNvGrpSpPr/>
            <p:nvPr/>
          </p:nvGrpSpPr>
          <p:grpSpPr>
            <a:xfrm>
              <a:off x="4247530" y="3164112"/>
              <a:ext cx="3935324" cy="1175876"/>
              <a:chOff x="641437" y="3151503"/>
              <a:chExt cx="8743955" cy="11758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199996-9A5C-4790-87EE-D9F985109A42}"/>
                  </a:ext>
                </a:extLst>
              </p:cNvPr>
              <p:cNvSpPr/>
              <p:nvPr/>
            </p:nvSpPr>
            <p:spPr>
              <a:xfrm>
                <a:off x="641437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7B895E-7EDE-48A5-989C-230403131023}"/>
                  </a:ext>
                </a:extLst>
              </p:cNvPr>
              <p:cNvSpPr/>
              <p:nvPr/>
            </p:nvSpPr>
            <p:spPr>
              <a:xfrm>
                <a:off x="2242476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00A8DEA-2D79-458C-A425-FA5F1EC0691E}"/>
                  </a:ext>
                </a:extLst>
              </p:cNvPr>
              <p:cNvSpPr/>
              <p:nvPr/>
            </p:nvSpPr>
            <p:spPr>
              <a:xfrm>
                <a:off x="3843511" y="315658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36E3A-3083-4367-924B-CE1F5F727FD7}"/>
                  </a:ext>
                </a:extLst>
              </p:cNvPr>
              <p:cNvSpPr/>
              <p:nvPr/>
            </p:nvSpPr>
            <p:spPr>
              <a:xfrm>
                <a:off x="5437299" y="315150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F33B89-8EB3-4F27-819D-C511296B02E3}"/>
                  </a:ext>
                </a:extLst>
              </p:cNvPr>
              <p:cNvSpPr/>
              <p:nvPr/>
            </p:nvSpPr>
            <p:spPr>
              <a:xfrm>
                <a:off x="7045581" y="3151503"/>
                <a:ext cx="233981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21" y="5026495"/>
            <a:ext cx="737433" cy="11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33993 -0.46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Six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8251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What do you notice about Number Six? What does he have six of?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66" y="1665149"/>
            <a:ext cx="2471349" cy="386032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1042985" y="2030111"/>
            <a:ext cx="3821115" cy="1182989"/>
          </a:xfrm>
          <a:prstGeom prst="wedgeRoundRectCallout">
            <a:avLst>
              <a:gd name="adj1" fmla="val 67341"/>
              <a:gd name="adj2" fmla="val 42217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Hello, </a:t>
            </a:r>
            <a:r>
              <a:rPr lang="en-GB" dirty="0">
                <a:solidFill>
                  <a:schemeClr val="tx1"/>
                </a:solidFill>
              </a:rPr>
              <a:t>my name is</a:t>
            </a: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Number Six and I’m in a fix! Can you help me to solve my problems?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0700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Six </a:t>
            </a:r>
            <a:r>
              <a:rPr lang="en-US" dirty="0"/>
              <a:t>wanted to go </a:t>
            </a:r>
            <a:r>
              <a:rPr lang="en-US" dirty="0">
                <a:ea typeface="Arial"/>
                <a:cs typeface="Arial"/>
                <a:sym typeface="Arial"/>
              </a:rPr>
              <a:t>out for the da</a:t>
            </a:r>
            <a:r>
              <a:rPr lang="en-US" dirty="0"/>
              <a:t>y. H</a:t>
            </a:r>
            <a:r>
              <a:rPr lang="en-US" dirty="0">
                <a:ea typeface="Arial"/>
                <a:cs typeface="Arial"/>
                <a:sym typeface="Arial"/>
              </a:rPr>
              <a:t>e needed to get a taxi.</a:t>
            </a:r>
            <a:br>
              <a:rPr lang="en-US" dirty="0">
                <a:ea typeface="Arial"/>
                <a:cs typeface="Arial"/>
                <a:sym typeface="Arial"/>
              </a:rPr>
            </a:br>
            <a:r>
              <a:rPr lang="en-US" dirty="0">
                <a:ea typeface="Arial"/>
                <a:cs typeface="Arial"/>
                <a:sym typeface="Arial"/>
              </a:rPr>
              <a:t>It was </a:t>
            </a:r>
            <a:r>
              <a:rPr lang="en-US" dirty="0"/>
              <a:t>6p for the taxi journey</a:t>
            </a:r>
            <a:r>
              <a:rPr lang="en-US" dirty="0">
                <a:ea typeface="Arial"/>
                <a:cs typeface="Arial"/>
                <a:sym typeface="Arial"/>
              </a:rPr>
              <a:t>. Number Six was in a such a fix</a:t>
            </a:r>
            <a:r>
              <a:rPr lang="en-US" dirty="0"/>
              <a:t>, h</a:t>
            </a:r>
            <a:r>
              <a:rPr lang="en-US" dirty="0">
                <a:ea typeface="Arial"/>
                <a:cs typeface="Arial"/>
                <a:sym typeface="Arial"/>
              </a:rPr>
              <a:t>e didn’t know which coins to give the driver! Can you help him?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22" y="3052987"/>
            <a:ext cx="1988749" cy="3106490"/>
          </a:xfrm>
          <a:prstGeom prst="rect">
            <a:avLst/>
          </a:prstGeom>
        </p:spPr>
      </p:pic>
      <p:pic>
        <p:nvPicPr>
          <p:cNvPr id="9" name="purse">
            <a:extLst>
              <a:ext uri="{FF2B5EF4-FFF2-40B4-BE49-F238E27FC236}">
                <a16:creationId xmlns:a16="http://schemas.microsoft.com/office/drawing/2014/main" id="{30F11F42-4F13-4AAF-9FC1-B28E48F00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4" y="1689100"/>
            <a:ext cx="3111477" cy="294253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27F8091-5192-4ED2-8285-C6D571044885}"/>
              </a:ext>
            </a:extLst>
          </p:cNvPr>
          <p:cNvSpPr/>
          <p:nvPr/>
        </p:nvSpPr>
        <p:spPr>
          <a:xfrm>
            <a:off x="4768595" y="1886926"/>
            <a:ext cx="1880327" cy="1669074"/>
          </a:xfrm>
          <a:prstGeom prst="wedgeRoundRectCallout">
            <a:avLst>
              <a:gd name="adj1" fmla="val 51964"/>
              <a:gd name="adj2" fmla="val 7399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I’m in such a fix! Which purse has 6p in it? Can you click it for me?</a:t>
            </a:r>
            <a:endParaRPr lang="en-GB" dirty="0"/>
          </a:p>
        </p:txBody>
      </p:sp>
      <p:pic>
        <p:nvPicPr>
          <p:cNvPr id="6" name="purse">
            <a:extLst>
              <a:ext uri="{FF2B5EF4-FFF2-40B4-BE49-F238E27FC236}">
                <a16:creationId xmlns:a16="http://schemas.microsoft.com/office/drawing/2014/main" id="{1207695D-7648-4055-9473-65B5C43E8F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4" y="4859481"/>
            <a:ext cx="1680399" cy="1370752"/>
          </a:xfrm>
          <a:prstGeom prst="rect">
            <a:avLst/>
          </a:prstGeom>
        </p:spPr>
      </p:pic>
      <p:pic>
        <p:nvPicPr>
          <p:cNvPr id="7" name="purse">
            <a:extLst>
              <a:ext uri="{FF2B5EF4-FFF2-40B4-BE49-F238E27FC236}">
                <a16:creationId xmlns:a16="http://schemas.microsoft.com/office/drawing/2014/main" id="{3C01ADE5-15F9-4C94-9A74-EB1EB5620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72" y="4859481"/>
            <a:ext cx="1680399" cy="1370752"/>
          </a:xfrm>
          <a:prstGeom prst="rect">
            <a:avLst/>
          </a:prstGeom>
        </p:spPr>
      </p:pic>
      <p:pic>
        <p:nvPicPr>
          <p:cNvPr id="8" name="purse">
            <a:extLst>
              <a:ext uri="{FF2B5EF4-FFF2-40B4-BE49-F238E27FC236}">
                <a16:creationId xmlns:a16="http://schemas.microsoft.com/office/drawing/2014/main" id="{9D1C0747-4A18-47F3-A493-5C4440F1D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31" y="4850076"/>
            <a:ext cx="1680399" cy="13707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938FCA-ACDC-4CC9-933B-ADB9B4697E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6" y="5081037"/>
            <a:ext cx="1962454" cy="1387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0362AF-51F2-4841-9587-ABCEE98A2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87" y="5081037"/>
            <a:ext cx="1962454" cy="1387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408196-DFA0-4DD1-BFDA-EE180847D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46" y="5081037"/>
            <a:ext cx="1962454" cy="13876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70517D-1764-4BAE-93D5-D8C2721BD3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9" y="5609571"/>
            <a:ext cx="232729" cy="2324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8D53E9-F2D8-4512-AC2E-CB5642B05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8" y="5609571"/>
            <a:ext cx="232729" cy="232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BD79CD-12D1-4671-8396-879E328F99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3" y="5609571"/>
            <a:ext cx="232729" cy="2324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35248B-127E-4847-8358-1152D0B43C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4" y="5609571"/>
            <a:ext cx="232729" cy="232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28C9BF-BF42-4A10-819D-4901D6DFA9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38" y="5609571"/>
            <a:ext cx="232729" cy="2324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D43B6B-D186-4F11-B979-CA2FC36E2E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43" y="5609571"/>
            <a:ext cx="232729" cy="2324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E8C2FF-BBE8-49C6-BABE-DA048E094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89" y="5609571"/>
            <a:ext cx="232729" cy="2324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AA6987-4347-48E3-97E1-4242C7344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56" y="5609571"/>
            <a:ext cx="232729" cy="2324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084766-B389-4AB4-9C96-76AF2B09D5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62" y="5609571"/>
            <a:ext cx="232729" cy="2324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CF8F5A-FF5B-4183-9DB0-7F0F26CE2A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11" y="5609571"/>
            <a:ext cx="232729" cy="2324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CB739B-FD02-45C0-9E2C-E147708FB8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36" y="5609571"/>
            <a:ext cx="232729" cy="2324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D2AFB9-2636-4E39-B8C4-C1A4E74BE4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77" y="5609571"/>
            <a:ext cx="232729" cy="2324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B422C6-B79B-48BF-AE8B-A9B0C2E381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31" y="5609571"/>
            <a:ext cx="232729" cy="2324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C553C9-B266-4BA7-978D-4A6249175A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62" y="5831127"/>
            <a:ext cx="232729" cy="232428"/>
          </a:xfrm>
          <a:prstGeom prst="rect">
            <a:avLst/>
          </a:prstGeom>
        </p:spPr>
      </p:pic>
      <p:sp>
        <p:nvSpPr>
          <p:cNvPr id="29" name="Rectangle 28">
            <a:hlinkClick r:id="rId7" action="ppaction://hlinksldjump"/>
            <a:extLst>
              <a:ext uri="{FF2B5EF4-FFF2-40B4-BE49-F238E27FC236}">
                <a16:creationId xmlns:a16="http://schemas.microsoft.com/office/drawing/2014/main" id="{D2088474-E4F9-4D96-988D-2CAFC3BC1987}"/>
              </a:ext>
            </a:extLst>
          </p:cNvPr>
          <p:cNvSpPr/>
          <p:nvPr/>
        </p:nvSpPr>
        <p:spPr>
          <a:xfrm>
            <a:off x="4305831" y="4735773"/>
            <a:ext cx="201876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61F41B10-FE0A-4852-A1FB-5D18655363AA}"/>
              </a:ext>
            </a:extLst>
          </p:cNvPr>
          <p:cNvSpPr/>
          <p:nvPr/>
        </p:nvSpPr>
        <p:spPr>
          <a:xfrm>
            <a:off x="4564082" y="4036428"/>
            <a:ext cx="1589857" cy="451454"/>
          </a:xfrm>
          <a:prstGeom prst="wedgeRoundRectCallout">
            <a:avLst>
              <a:gd name="adj1" fmla="val 73739"/>
              <a:gd name="adj2" fmla="val 30999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1" name="5 coin">
            <a:hlinkClick r:id="rId8" action="ppaction://hlinksldjump"/>
            <a:extLst>
              <a:ext uri="{FF2B5EF4-FFF2-40B4-BE49-F238E27FC236}">
                <a16:creationId xmlns:a16="http://schemas.microsoft.com/office/drawing/2014/main" id="{4F5CDF16-C39A-43E8-9FD7-FF053B10F8EB}"/>
              </a:ext>
            </a:extLst>
          </p:cNvPr>
          <p:cNvSpPr/>
          <p:nvPr/>
        </p:nvSpPr>
        <p:spPr>
          <a:xfrm>
            <a:off x="377342" y="4749970"/>
            <a:ext cx="201876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3 coin">
            <a:hlinkClick r:id="rId8" action="ppaction://hlinksldjump"/>
            <a:extLst>
              <a:ext uri="{FF2B5EF4-FFF2-40B4-BE49-F238E27FC236}">
                <a16:creationId xmlns:a16="http://schemas.microsoft.com/office/drawing/2014/main" id="{F94D7C19-95B8-4074-BC56-26783D33756A}"/>
              </a:ext>
            </a:extLst>
          </p:cNvPr>
          <p:cNvSpPr/>
          <p:nvPr/>
        </p:nvSpPr>
        <p:spPr>
          <a:xfrm>
            <a:off x="2441907" y="4753883"/>
            <a:ext cx="178128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2508E799-2D7B-4D6A-B46B-AEDA111D600E}"/>
              </a:ext>
            </a:extLst>
          </p:cNvPr>
          <p:cNvSpPr/>
          <p:nvPr/>
        </p:nvSpPr>
        <p:spPr>
          <a:xfrm>
            <a:off x="4547248" y="4038357"/>
            <a:ext cx="1589857" cy="451454"/>
          </a:xfrm>
          <a:prstGeom prst="wedgeRoundRectCallout">
            <a:avLst>
              <a:gd name="adj1" fmla="val 73739"/>
              <a:gd name="adj2" fmla="val 30999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5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0" grpId="1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C3089-6CF8-49EF-9D1A-C2A1E6647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5" y="2619850"/>
            <a:ext cx="1988749" cy="310649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5BAF54-E296-4716-8D43-76AE04E40722}"/>
              </a:ext>
            </a:extLst>
          </p:cNvPr>
          <p:cNvSpPr/>
          <p:nvPr/>
        </p:nvSpPr>
        <p:spPr>
          <a:xfrm>
            <a:off x="3835981" y="1105292"/>
            <a:ext cx="3043910" cy="1216088"/>
          </a:xfrm>
          <a:prstGeom prst="wedgeRoundRectCallout">
            <a:avLst>
              <a:gd name="adj1" fmla="val 40369"/>
              <a:gd name="adj2" fmla="val 124123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helping me find the right purse. How many pennies are there?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B44546-B614-4EBD-9B74-7694F0D689BC}"/>
              </a:ext>
            </a:extLst>
          </p:cNvPr>
          <p:cNvGrpSpPr/>
          <p:nvPr/>
        </p:nvGrpSpPr>
        <p:grpSpPr>
          <a:xfrm>
            <a:off x="577515" y="2107435"/>
            <a:ext cx="5217695" cy="4183532"/>
            <a:chOff x="4305831" y="4850076"/>
            <a:chExt cx="2018769" cy="1618643"/>
          </a:xfrm>
        </p:grpSpPr>
        <p:pic>
          <p:nvPicPr>
            <p:cNvPr id="9" name="purse">
              <a:extLst>
                <a:ext uri="{FF2B5EF4-FFF2-40B4-BE49-F238E27FC236}">
                  <a16:creationId xmlns:a16="http://schemas.microsoft.com/office/drawing/2014/main" id="{B35BFC59-4529-4096-9D2F-F81ADEB99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831" y="4850076"/>
              <a:ext cx="1680399" cy="13707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5FD7D3-769B-47F0-8582-4D3BD56D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146" y="5081037"/>
              <a:ext cx="1962454" cy="13876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85DBE6-59A0-49D9-AD92-EB69D16EC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662" y="5609571"/>
              <a:ext cx="232729" cy="2324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FCB0C4-A53F-4266-943C-95E9B1FDC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11" y="5609571"/>
              <a:ext cx="232729" cy="2324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C1B4A1-A84B-40FC-9739-0D94EBE27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736" y="5609571"/>
              <a:ext cx="232729" cy="23242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15DB25-4FC9-431B-B375-2AB3C8558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177" y="5609571"/>
              <a:ext cx="232729" cy="23242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BBF6F6-D117-4154-9D91-4D8D37888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631" y="5609571"/>
              <a:ext cx="232729" cy="2324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EA0B6E-F82A-4136-8240-2D93A0F3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662" y="5831127"/>
              <a:ext cx="232729" cy="232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3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089FFB7-A643-4D59-86E9-8E461BEE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37" y="-545248"/>
            <a:ext cx="7386172" cy="10447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Next, </a:t>
            </a:r>
            <a:r>
              <a:rPr lang="en-US" dirty="0">
                <a:ea typeface="Arial"/>
                <a:cs typeface="Arial"/>
                <a:sym typeface="Arial"/>
              </a:rPr>
              <a:t>Number Six set off along the road in the ta</a:t>
            </a:r>
            <a:r>
              <a:rPr lang="en-US" dirty="0"/>
              <a:t>xi</a:t>
            </a:r>
            <a:r>
              <a:rPr lang="en-US" dirty="0">
                <a:ea typeface="Arial"/>
                <a:cs typeface="Arial"/>
                <a:sym typeface="Arial"/>
              </a:rPr>
              <a:t>. Look at the road that Number Six follows. </a:t>
            </a:r>
            <a:r>
              <a:rPr lang="en-US" dirty="0">
                <a:solidFill>
                  <a:srgbClr val="000000"/>
                </a:solidFill>
              </a:rPr>
              <a:t>As they drove along, Number Six sang a song...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0D02B1-C198-4E02-9D40-414A22E8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932"/>
            <a:ext cx="917266" cy="1432799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9BE4099-F7CC-41B3-A269-C19FD70E1455}"/>
              </a:ext>
            </a:extLst>
          </p:cNvPr>
          <p:cNvSpPr/>
          <p:nvPr/>
        </p:nvSpPr>
        <p:spPr>
          <a:xfrm>
            <a:off x="755650" y="1905216"/>
            <a:ext cx="3043910" cy="1216088"/>
          </a:xfrm>
          <a:prstGeom prst="wedgeRoundRectCallout">
            <a:avLst>
              <a:gd name="adj1" fmla="val 66193"/>
              <a:gd name="adj2" fmla="val -44729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Bend down low to pick up sticks. Now I’ve made a number six.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00023 C -0.00208 0.00741 -0.00382 0.01482 -0.00625 0.02223 C -0.00729 0.02523 -0.00937 0.02755 -0.01041 0.03056 C -0.01145 0.03311 -0.0118 0.03635 -0.0125 0.03912 C -0.01389 0.04283 -0.01527 0.04653 -0.01666 0.05023 C -0.02118 0.06042 -0.0217 0.05741 -0.025 0.06968 C -0.02639 0.07431 -0.02725 0.08449 -0.02916 0.08936 C -0.03177 0.09514 -0.03593 0.09954 -0.0375 0.10625 C -0.04236 0.125 -0.03628 0.10162 -0.04375 0.12848 C -0.04461 0.13102 -0.04496 0.13403 -0.04583 0.13681 C -0.04705 0.13959 -0.04913 0.14213 -0.05 0.14537 C -0.05191 0.1507 -0.05225 0.15672 -0.05416 0.16204 C -0.05555 0.16574 -0.05711 0.16922 -0.05833 0.17315 C -0.0592 0.1757 -0.05955 0.17894 -0.06041 0.18172 C -0.06163 0.18449 -0.06354 0.18704 -0.06458 0.19005 C -0.06718 0.19676 -0.06684 0.20232 -0.06875 0.20949 C -0.06996 0.21343 -0.07187 0.2169 -0.07291 0.22084 C -0.07465 0.22616 -0.07569 0.23195 -0.07708 0.2375 C -0.07777 0.24028 -0.07864 0.24283 -0.07916 0.24584 C -0.08246 0.26273 -0.08038 0.25348 -0.08541 0.27385 L -0.0875 0.28241 C -0.08819 0.29167 -0.08889 0.30093 -0.08958 0.31019 C -0.09062 0.31968 -0.09236 0.33148 -0.09375 0.34098 C -0.09305 0.37917 -0.09288 0.41736 -0.09166 0.45556 C -0.09149 0.46204 -0.08906 0.47639 -0.0875 0.48357 C -0.08698 0.48635 -0.0868 0.48936 -0.08541 0.4919 C -0.08385 0.49537 -0.08159 0.49792 -0.07916 0.50047 C -0.06718 0.51297 -0.06788 0.51088 -0.05416 0.51713 C -0.05208 0.51806 -0.05017 0.51945 -0.04791 0.51991 L -0.03125 0.52269 C -0.02708 0.52338 -0.02309 0.52454 -0.01875 0.52547 C -0.01198 0.52639 -0.00486 0.52732 0.00209 0.52848 C 0.00834 0.52732 0.01459 0.52662 0.02084 0.52547 C 0.03091 0.52338 0.02657 0.52269 0.03542 0.51991 C 0.03872 0.51875 0.04236 0.51829 0.04584 0.51713 L 0.06459 0.5088 L 0.07084 0.50602 C 0.07292 0.5051 0.075 0.5044 0.07709 0.50324 C 0.08785 0.49584 0.0823 0.49861 0.09375 0.49491 C 0.09584 0.49283 0.09775 0.49051 0.1 0.48912 C 0.10191 0.48773 0.10452 0.48797 0.10625 0.48635 C 0.11719 0.47477 0.11962 0.46783 0.12709 0.45278 C 0.12848 0.45 0.13039 0.44746 0.13125 0.44445 C 0.13316 0.43635 0.13403 0.43357 0.13542 0.425 C 0.13907 0.40023 0.13542 0.41598 0.13959 0.39977 C 0.14098 0.38473 0.14098 0.36945 0.14375 0.3551 C 0.14688 0.33727 0.14532 0.34746 0.14792 0.32431 C 0.14549 0.28195 0.14861 0.29931 0.14167 0.27107 L 0.13959 0.26273 C 0.13889 0.25996 0.13872 0.25672 0.1375 0.2544 C 0.13473 0.24885 0.13073 0.24375 0.12917 0.2375 C 0.12848 0.23473 0.12848 0.23102 0.12709 0.22917 C 0.12552 0.22709 0.12275 0.22755 0.12084 0.22639 C 0.11858 0.22477 0.11667 0.22223 0.11459 0.22084 C 0.10973 0.2176 0.10261 0.21667 0.09792 0.21528 C 0.09566 0.21436 0.09375 0.21273 0.09167 0.2125 C 0.08403 0.21065 0.07639 0.21042 0.06875 0.20949 C 0.054 0.21621 0.06875 0.20996 0.03959 0.21528 C 0.03594 0.21574 0.03264 0.21713 0.02917 0.21806 C 0.025 0.21898 0.02066 0.21945 0.01667 0.22084 C 0.00625 0.22385 0.01077 0.22593 -0.00208 0.23473 C -0.01111 0.24051 -0.01041 0.23611 -0.01041 0.24306 " pathEditMode="relative" rAng="0" ptsTypes="AAAAAAAAAAAAAAAAAAAAAAAAAAAAAAAAAAAAAAAAAAAAAAAAAAAAAAAAAAAAAAA">
                                      <p:cBhvr>
                                        <p:cTn id="6" dur="3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7A253-8F5B-4502-BCA9-80F0D0F78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16" y="4059880"/>
            <a:ext cx="1733073" cy="16740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AFF6183-FB4B-4E1C-A371-B752F57DE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7" b="31460"/>
          <a:stretch/>
        </p:blipFill>
        <p:spPr>
          <a:xfrm>
            <a:off x="2506216" y="1245658"/>
            <a:ext cx="2951673" cy="2814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474" y="679612"/>
            <a:ext cx="800466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Six arrived at his friend</a:t>
            </a:r>
            <a:r>
              <a:rPr lang="en-US" dirty="0"/>
              <a:t>’</a:t>
            </a:r>
            <a:r>
              <a:rPr lang="en-US" dirty="0">
                <a:ea typeface="Arial"/>
                <a:cs typeface="Arial"/>
                <a:sym typeface="Arial"/>
              </a:rPr>
              <a:t>s house. He looked at the note his friend had given him.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Six was in a such a fix! He didn’t know which house had 6 windows. Can you help him to find the correct house?</a:t>
            </a:r>
            <a:b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94" y="4340669"/>
            <a:ext cx="1294390" cy="202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9698E3-9E28-4C19-A2B7-B41DA39AC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2" y="1704494"/>
            <a:ext cx="2209226" cy="23204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6274E7-223B-427F-A790-10E713793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25" y="1879850"/>
            <a:ext cx="3246476" cy="215072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A23093-2362-474D-8FB0-99114FDE55DB}"/>
              </a:ext>
            </a:extLst>
          </p:cNvPr>
          <p:cNvSpPr/>
          <p:nvPr/>
        </p:nvSpPr>
        <p:spPr>
          <a:xfrm rot="20039007">
            <a:off x="5420157" y="4146104"/>
            <a:ext cx="1294390" cy="1377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live in the house with 6                       windows.</a:t>
            </a:r>
          </a:p>
        </p:txBody>
      </p:sp>
      <p:sp>
        <p:nvSpPr>
          <p:cNvPr id="41" name="2 window">
            <a:hlinkClick r:id="rId7" action="ppaction://hlinksldjump"/>
            <a:extLst>
              <a:ext uri="{FF2B5EF4-FFF2-40B4-BE49-F238E27FC236}">
                <a16:creationId xmlns:a16="http://schemas.microsoft.com/office/drawing/2014/main" id="{A91F44C2-1B6A-4B03-B885-5B85D31B2AA8}"/>
              </a:ext>
            </a:extLst>
          </p:cNvPr>
          <p:cNvSpPr/>
          <p:nvPr/>
        </p:nvSpPr>
        <p:spPr>
          <a:xfrm>
            <a:off x="487447" y="1617977"/>
            <a:ext cx="2239031" cy="2722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4 window">
            <a:hlinkClick r:id="rId7" action="ppaction://hlinksldjump"/>
            <a:extLst>
              <a:ext uri="{FF2B5EF4-FFF2-40B4-BE49-F238E27FC236}">
                <a16:creationId xmlns:a16="http://schemas.microsoft.com/office/drawing/2014/main" id="{4548B597-699B-48A0-95DC-9DCB56FDA2F0}"/>
              </a:ext>
            </a:extLst>
          </p:cNvPr>
          <p:cNvSpPr/>
          <p:nvPr/>
        </p:nvSpPr>
        <p:spPr>
          <a:xfrm>
            <a:off x="2902390" y="1702793"/>
            <a:ext cx="2380485" cy="2722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6 window">
            <a:hlinkClick r:id="rId8" action="ppaction://hlinksldjump"/>
            <a:extLst>
              <a:ext uri="{FF2B5EF4-FFF2-40B4-BE49-F238E27FC236}">
                <a16:creationId xmlns:a16="http://schemas.microsoft.com/office/drawing/2014/main" id="{8ECC03BF-A635-47EB-97D5-0974304DD5A6}"/>
              </a:ext>
            </a:extLst>
          </p:cNvPr>
          <p:cNvSpPr/>
          <p:nvPr/>
        </p:nvSpPr>
        <p:spPr>
          <a:xfrm>
            <a:off x="5446308" y="1769932"/>
            <a:ext cx="3246476" cy="2497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CD0E18B5-E6C7-4554-BC91-A677A93AEF40}"/>
              </a:ext>
            </a:extLst>
          </p:cNvPr>
          <p:cNvSpPr/>
          <p:nvPr/>
        </p:nvSpPr>
        <p:spPr>
          <a:xfrm>
            <a:off x="4662960" y="5768654"/>
            <a:ext cx="1589857" cy="451454"/>
          </a:xfrm>
          <a:prstGeom prst="wedgeRoundRectCallout">
            <a:avLst>
              <a:gd name="adj1" fmla="val 89191"/>
              <a:gd name="adj2" fmla="val -68762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B5F42252-57D3-4575-A5E6-A2216A4A6C35}"/>
              </a:ext>
            </a:extLst>
          </p:cNvPr>
          <p:cNvSpPr/>
          <p:nvPr/>
        </p:nvSpPr>
        <p:spPr>
          <a:xfrm>
            <a:off x="4662960" y="5768654"/>
            <a:ext cx="1589857" cy="451454"/>
          </a:xfrm>
          <a:prstGeom prst="wedgeRoundRectCallout">
            <a:avLst>
              <a:gd name="adj1" fmla="val 89191"/>
              <a:gd name="adj2" fmla="val -68762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C3089-6CF8-49EF-9D1A-C2A1E6647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5" y="2619850"/>
            <a:ext cx="1988749" cy="310649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5BAF54-E296-4716-8D43-76AE04E40722}"/>
              </a:ext>
            </a:extLst>
          </p:cNvPr>
          <p:cNvSpPr/>
          <p:nvPr/>
        </p:nvSpPr>
        <p:spPr>
          <a:xfrm>
            <a:off x="3835981" y="1283368"/>
            <a:ext cx="3270672" cy="1038012"/>
          </a:xfrm>
          <a:prstGeom prst="wedgeRoundRectCallout">
            <a:avLst>
              <a:gd name="adj1" fmla="val 40369"/>
              <a:gd name="adj2" fmla="val 124123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done! You’ve found the right house. Can you count the windows to check?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1AA537-8E22-41FC-9797-3C9C5F4F1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5" y="2619850"/>
            <a:ext cx="5303341" cy="351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5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Six and his friend </a:t>
            </a:r>
            <a:r>
              <a:rPr lang="en-US" dirty="0"/>
              <a:t>played</a:t>
            </a:r>
            <a:r>
              <a:rPr lang="en-US" dirty="0">
                <a:ea typeface="Arial"/>
                <a:cs typeface="Arial"/>
                <a:sym typeface="Arial"/>
              </a:rPr>
              <a:t> a game of cards. Number Six needed to choose the 6 of hearts to win the game.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14" y="3724649"/>
            <a:ext cx="1365422" cy="2132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E745F-777D-4734-91A0-24A8B259F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4" y="1674037"/>
            <a:ext cx="2000431" cy="2829002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3856560" y="4791065"/>
            <a:ext cx="2616713" cy="1304168"/>
          </a:xfrm>
          <a:prstGeom prst="wedgeRoundRectCallout">
            <a:avLst>
              <a:gd name="adj1" fmla="val 63977"/>
              <a:gd name="adj2" fmla="val -43084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I’m in such a fix! I don’t know which card is the 6 of hearts. Can you help me? 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E130A3-6A9F-4482-B51F-1294249C6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36" y="1674037"/>
            <a:ext cx="2000431" cy="2829001"/>
          </a:xfrm>
          <a:prstGeom prst="rect">
            <a:avLst/>
          </a:prstGeom>
        </p:spPr>
      </p:pic>
      <p:sp>
        <p:nvSpPr>
          <p:cNvPr id="12" name="2 card">
            <a:hlinkClick r:id="rId5" action="ppaction://hlinksldjump"/>
            <a:extLst>
              <a:ext uri="{FF2B5EF4-FFF2-40B4-BE49-F238E27FC236}">
                <a16:creationId xmlns:a16="http://schemas.microsoft.com/office/drawing/2014/main" id="{EA08F99E-77A0-4F2D-B526-F342871A4DC7}"/>
              </a:ext>
            </a:extLst>
          </p:cNvPr>
          <p:cNvSpPr/>
          <p:nvPr/>
        </p:nvSpPr>
        <p:spPr>
          <a:xfrm>
            <a:off x="657053" y="1650992"/>
            <a:ext cx="2239031" cy="3140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6 card">
            <a:hlinkClick r:id="rId6" action="ppaction://hlinksldjump"/>
            <a:extLst>
              <a:ext uri="{FF2B5EF4-FFF2-40B4-BE49-F238E27FC236}">
                <a16:creationId xmlns:a16="http://schemas.microsoft.com/office/drawing/2014/main" id="{DA359E63-BFE4-4059-B404-D269BC26C6B1}"/>
              </a:ext>
            </a:extLst>
          </p:cNvPr>
          <p:cNvSpPr/>
          <p:nvPr/>
        </p:nvSpPr>
        <p:spPr>
          <a:xfrm>
            <a:off x="3213460" y="1521637"/>
            <a:ext cx="2239031" cy="3140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1F85BC4-D6F8-4ED4-A69B-71576EE2E9CA}"/>
              </a:ext>
            </a:extLst>
          </p:cNvPr>
          <p:cNvSpPr/>
          <p:nvPr/>
        </p:nvSpPr>
        <p:spPr>
          <a:xfrm>
            <a:off x="5426357" y="3724649"/>
            <a:ext cx="1589857" cy="451454"/>
          </a:xfrm>
          <a:prstGeom prst="wedgeRoundRectCallout">
            <a:avLst>
              <a:gd name="adj1" fmla="val 44857"/>
              <a:gd name="adj2" fmla="val 11268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0C64BF-3F6D-4C8A-B4BB-B88DC53AC089}"/>
              </a:ext>
            </a:extLst>
          </p:cNvPr>
          <p:cNvSpPr/>
          <p:nvPr/>
        </p:nvSpPr>
        <p:spPr>
          <a:xfrm>
            <a:off x="776354" y="1674037"/>
            <a:ext cx="2000431" cy="2829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604DAE-C79A-4508-94BC-D5ADFB50473D}"/>
              </a:ext>
            </a:extLst>
          </p:cNvPr>
          <p:cNvSpPr/>
          <p:nvPr/>
        </p:nvSpPr>
        <p:spPr>
          <a:xfrm>
            <a:off x="3305735" y="1678734"/>
            <a:ext cx="2000431" cy="2829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C3089-6CF8-49EF-9D1A-C2A1E6647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5" y="2619850"/>
            <a:ext cx="1988749" cy="310649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5BAF54-E296-4716-8D43-76AE04E40722}"/>
              </a:ext>
            </a:extLst>
          </p:cNvPr>
          <p:cNvSpPr/>
          <p:nvPr/>
        </p:nvSpPr>
        <p:spPr>
          <a:xfrm>
            <a:off x="4305299" y="1581838"/>
            <a:ext cx="2534653" cy="1038012"/>
          </a:xfrm>
          <a:prstGeom prst="wedgeRoundRectCallout">
            <a:avLst>
              <a:gd name="adj1" fmla="val 40369"/>
              <a:gd name="adj2" fmla="val 124123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done! How did you know that was the 6 of hearts?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1AA537-8E22-41FC-9797-3C9C5F4F1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06" y="1908422"/>
            <a:ext cx="2699708" cy="38179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391C16-B17E-4732-8955-99D5122078B5}"/>
              </a:ext>
            </a:extLst>
          </p:cNvPr>
          <p:cNvSpPr/>
          <p:nvPr/>
        </p:nvSpPr>
        <p:spPr>
          <a:xfrm>
            <a:off x="1189906" y="1908422"/>
            <a:ext cx="2699708" cy="3817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650</TotalTime>
  <Words>734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Twinkl</vt:lpstr>
      <vt:lpstr>Arial</vt:lpstr>
      <vt:lpstr>Calibri</vt:lpstr>
      <vt:lpstr>Office Theme</vt:lpstr>
      <vt:lpstr>PowerPoint Presentation</vt:lpstr>
      <vt:lpstr>Meet Number Six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Georgina Wray</cp:lastModifiedBy>
  <cp:revision>49</cp:revision>
  <dcterms:created xsi:type="dcterms:W3CDTF">2020-07-14T10:36:06Z</dcterms:created>
  <dcterms:modified xsi:type="dcterms:W3CDTF">2022-01-24T10:54:48Z</dcterms:modified>
</cp:coreProperties>
</file>