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6" r:id="rId2"/>
    <p:sldId id="257"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681"/>
  </p:normalViewPr>
  <p:slideViewPr>
    <p:cSldViewPr snapToGrid="0" snapToObjects="1">
      <p:cViewPr varScale="1">
        <p:scale>
          <a:sx n="91" d="100"/>
          <a:sy n="91" d="100"/>
        </p:scale>
        <p:origin x="59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70EE8F-D505-4E2E-8980-070D767189E3}"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CE27B69F-7FD1-4824-98CC-8510CB31F69D}">
      <dgm:prSet/>
      <dgm:spPr/>
      <dgm:t>
        <a:bodyPr/>
        <a:lstStyle/>
        <a:p>
          <a:r>
            <a:rPr lang="en-GB" b="1" dirty="0"/>
            <a:t>What does my child need to sign into their Microsoft 365 account?</a:t>
          </a:r>
          <a:endParaRPr lang="en-US" b="1" dirty="0"/>
        </a:p>
      </dgm:t>
    </dgm:pt>
    <dgm:pt modelId="{A1D61470-5147-424B-8B3B-D011331C42DA}" type="parTrans" cxnId="{236F428F-862C-41F9-BD00-4326C47843F9}">
      <dgm:prSet/>
      <dgm:spPr/>
      <dgm:t>
        <a:bodyPr/>
        <a:lstStyle/>
        <a:p>
          <a:endParaRPr lang="en-US"/>
        </a:p>
      </dgm:t>
    </dgm:pt>
    <dgm:pt modelId="{9608E9E4-1630-4A06-9164-6A5C0460B368}" type="sibTrans" cxnId="{236F428F-862C-41F9-BD00-4326C47843F9}">
      <dgm:prSet/>
      <dgm:spPr/>
      <dgm:t>
        <a:bodyPr/>
        <a:lstStyle/>
        <a:p>
          <a:endParaRPr lang="en-US"/>
        </a:p>
      </dgm:t>
    </dgm:pt>
    <dgm:pt modelId="{7E216921-EF56-465C-81D0-8F47D9B1D7B8}">
      <dgm:prSet/>
      <dgm:spPr/>
      <dgm:t>
        <a:bodyPr/>
        <a:lstStyle/>
        <a:p>
          <a:r>
            <a:rPr lang="en-GB" dirty="0"/>
            <a:t>Students and educators at eligible institutions can sign up for Microsoft 365 Education for free. Students can log into their school accounts at mail365, where they’ll have access to Microsoft Teams. They can also download the Teams App.</a:t>
          </a:r>
          <a:endParaRPr lang="en-US" dirty="0"/>
        </a:p>
      </dgm:t>
    </dgm:pt>
    <dgm:pt modelId="{BD2510B2-B862-4573-A43F-5D96746A7601}" type="parTrans" cxnId="{1C19388C-5B88-4EF7-8C72-49E3C6FC88A6}">
      <dgm:prSet/>
      <dgm:spPr/>
      <dgm:t>
        <a:bodyPr/>
        <a:lstStyle/>
        <a:p>
          <a:endParaRPr lang="en-US"/>
        </a:p>
      </dgm:t>
    </dgm:pt>
    <dgm:pt modelId="{DBEA3D52-E36C-4DD7-9207-147D4062384D}" type="sibTrans" cxnId="{1C19388C-5B88-4EF7-8C72-49E3C6FC88A6}">
      <dgm:prSet/>
      <dgm:spPr/>
      <dgm:t>
        <a:bodyPr/>
        <a:lstStyle/>
        <a:p>
          <a:endParaRPr lang="en-US"/>
        </a:p>
      </dgm:t>
    </dgm:pt>
    <dgm:pt modelId="{BFBDB673-2334-A640-BD3E-5AC84A22BF34}" type="pres">
      <dgm:prSet presAssocID="{6670EE8F-D505-4E2E-8980-070D767189E3}" presName="hierChild1" presStyleCnt="0">
        <dgm:presLayoutVars>
          <dgm:chPref val="1"/>
          <dgm:dir/>
          <dgm:animOne val="branch"/>
          <dgm:animLvl val="lvl"/>
          <dgm:resizeHandles/>
        </dgm:presLayoutVars>
      </dgm:prSet>
      <dgm:spPr/>
    </dgm:pt>
    <dgm:pt modelId="{6B5217BC-F7B5-3449-8524-DC3C24436EA9}" type="pres">
      <dgm:prSet presAssocID="{CE27B69F-7FD1-4824-98CC-8510CB31F69D}" presName="hierRoot1" presStyleCnt="0"/>
      <dgm:spPr/>
    </dgm:pt>
    <dgm:pt modelId="{CEEB106D-D188-5546-8C5B-FD3521111098}" type="pres">
      <dgm:prSet presAssocID="{CE27B69F-7FD1-4824-98CC-8510CB31F69D}" presName="composite" presStyleCnt="0"/>
      <dgm:spPr/>
    </dgm:pt>
    <dgm:pt modelId="{90357870-8667-2549-8069-321D07184386}" type="pres">
      <dgm:prSet presAssocID="{CE27B69F-7FD1-4824-98CC-8510CB31F69D}" presName="background" presStyleLbl="node0" presStyleIdx="0" presStyleCnt="2"/>
      <dgm:spPr/>
    </dgm:pt>
    <dgm:pt modelId="{75053B35-D645-0D48-B7CB-9EB2858A32A8}" type="pres">
      <dgm:prSet presAssocID="{CE27B69F-7FD1-4824-98CC-8510CB31F69D}" presName="text" presStyleLbl="fgAcc0" presStyleIdx="0" presStyleCnt="2" custLinFactNeighborX="5262" custLinFactNeighborY="-17679">
        <dgm:presLayoutVars>
          <dgm:chPref val="3"/>
        </dgm:presLayoutVars>
      </dgm:prSet>
      <dgm:spPr/>
    </dgm:pt>
    <dgm:pt modelId="{3B491A63-BE51-754F-B232-3F807A8146D8}" type="pres">
      <dgm:prSet presAssocID="{CE27B69F-7FD1-4824-98CC-8510CB31F69D}" presName="hierChild2" presStyleCnt="0"/>
      <dgm:spPr/>
    </dgm:pt>
    <dgm:pt modelId="{95EBAAC7-D727-3641-80F6-3982E3230ABD}" type="pres">
      <dgm:prSet presAssocID="{7E216921-EF56-465C-81D0-8F47D9B1D7B8}" presName="hierRoot1" presStyleCnt="0"/>
      <dgm:spPr/>
    </dgm:pt>
    <dgm:pt modelId="{904FD870-F40D-6A47-927D-A373B138A050}" type="pres">
      <dgm:prSet presAssocID="{7E216921-EF56-465C-81D0-8F47D9B1D7B8}" presName="composite" presStyleCnt="0"/>
      <dgm:spPr/>
    </dgm:pt>
    <dgm:pt modelId="{F6F488EC-BC2D-F74B-A1AC-ACB76F5A1D54}" type="pres">
      <dgm:prSet presAssocID="{7E216921-EF56-465C-81D0-8F47D9B1D7B8}" presName="background" presStyleLbl="node0" presStyleIdx="1" presStyleCnt="2"/>
      <dgm:spPr/>
    </dgm:pt>
    <dgm:pt modelId="{3B245630-C3F1-B14E-A59E-5895F94BC520}" type="pres">
      <dgm:prSet presAssocID="{7E216921-EF56-465C-81D0-8F47D9B1D7B8}" presName="text" presStyleLbl="fgAcc0" presStyleIdx="1" presStyleCnt="2" custLinFactNeighborX="-937" custLinFactNeighborY="-19158">
        <dgm:presLayoutVars>
          <dgm:chPref val="3"/>
        </dgm:presLayoutVars>
      </dgm:prSet>
      <dgm:spPr/>
    </dgm:pt>
    <dgm:pt modelId="{C9D7CA2A-CDA4-A94C-B9E2-887732B7B845}" type="pres">
      <dgm:prSet presAssocID="{7E216921-EF56-465C-81D0-8F47D9B1D7B8}" presName="hierChild2" presStyleCnt="0"/>
      <dgm:spPr/>
    </dgm:pt>
  </dgm:ptLst>
  <dgm:cxnLst>
    <dgm:cxn modelId="{872B525D-E4AB-C24E-BC98-0640AB220169}" type="presOf" srcId="{CE27B69F-7FD1-4824-98CC-8510CB31F69D}" destId="{75053B35-D645-0D48-B7CB-9EB2858A32A8}" srcOrd="0" destOrd="0" presId="urn:microsoft.com/office/officeart/2005/8/layout/hierarchy1"/>
    <dgm:cxn modelId="{CA7D6483-3545-9F47-9181-4DD77C9C0F70}" type="presOf" srcId="{6670EE8F-D505-4E2E-8980-070D767189E3}" destId="{BFBDB673-2334-A640-BD3E-5AC84A22BF34}" srcOrd="0" destOrd="0" presId="urn:microsoft.com/office/officeart/2005/8/layout/hierarchy1"/>
    <dgm:cxn modelId="{1C19388C-5B88-4EF7-8C72-49E3C6FC88A6}" srcId="{6670EE8F-D505-4E2E-8980-070D767189E3}" destId="{7E216921-EF56-465C-81D0-8F47D9B1D7B8}" srcOrd="1" destOrd="0" parTransId="{BD2510B2-B862-4573-A43F-5D96746A7601}" sibTransId="{DBEA3D52-E36C-4DD7-9207-147D4062384D}"/>
    <dgm:cxn modelId="{236F428F-862C-41F9-BD00-4326C47843F9}" srcId="{6670EE8F-D505-4E2E-8980-070D767189E3}" destId="{CE27B69F-7FD1-4824-98CC-8510CB31F69D}" srcOrd="0" destOrd="0" parTransId="{A1D61470-5147-424B-8B3B-D011331C42DA}" sibTransId="{9608E9E4-1630-4A06-9164-6A5C0460B368}"/>
    <dgm:cxn modelId="{929B50B3-4080-4C47-802A-781D1E22D2E5}" type="presOf" srcId="{7E216921-EF56-465C-81D0-8F47D9B1D7B8}" destId="{3B245630-C3F1-B14E-A59E-5895F94BC520}" srcOrd="0" destOrd="0" presId="urn:microsoft.com/office/officeart/2005/8/layout/hierarchy1"/>
    <dgm:cxn modelId="{C0E48756-EDA0-B247-B222-5084EFDB8BF3}" type="presParOf" srcId="{BFBDB673-2334-A640-BD3E-5AC84A22BF34}" destId="{6B5217BC-F7B5-3449-8524-DC3C24436EA9}" srcOrd="0" destOrd="0" presId="urn:microsoft.com/office/officeart/2005/8/layout/hierarchy1"/>
    <dgm:cxn modelId="{A9F0C65C-3B1C-BF43-AF9C-D332E3A46BA0}" type="presParOf" srcId="{6B5217BC-F7B5-3449-8524-DC3C24436EA9}" destId="{CEEB106D-D188-5546-8C5B-FD3521111098}" srcOrd="0" destOrd="0" presId="urn:microsoft.com/office/officeart/2005/8/layout/hierarchy1"/>
    <dgm:cxn modelId="{E2E8F061-1BD1-4641-A994-661D7652F759}" type="presParOf" srcId="{CEEB106D-D188-5546-8C5B-FD3521111098}" destId="{90357870-8667-2549-8069-321D07184386}" srcOrd="0" destOrd="0" presId="urn:microsoft.com/office/officeart/2005/8/layout/hierarchy1"/>
    <dgm:cxn modelId="{068612FC-726D-2E4A-A051-4B2CF0A3B6AC}" type="presParOf" srcId="{CEEB106D-D188-5546-8C5B-FD3521111098}" destId="{75053B35-D645-0D48-B7CB-9EB2858A32A8}" srcOrd="1" destOrd="0" presId="urn:microsoft.com/office/officeart/2005/8/layout/hierarchy1"/>
    <dgm:cxn modelId="{36904F14-E1BE-9246-9CC3-3B1F7EC1071E}" type="presParOf" srcId="{6B5217BC-F7B5-3449-8524-DC3C24436EA9}" destId="{3B491A63-BE51-754F-B232-3F807A8146D8}" srcOrd="1" destOrd="0" presId="urn:microsoft.com/office/officeart/2005/8/layout/hierarchy1"/>
    <dgm:cxn modelId="{8BEB9D1F-9A22-8345-BB07-C76646231DFB}" type="presParOf" srcId="{BFBDB673-2334-A640-BD3E-5AC84A22BF34}" destId="{95EBAAC7-D727-3641-80F6-3982E3230ABD}" srcOrd="1" destOrd="0" presId="urn:microsoft.com/office/officeart/2005/8/layout/hierarchy1"/>
    <dgm:cxn modelId="{7F473FD8-DD7F-894E-9DA1-B44A3EFBC845}" type="presParOf" srcId="{95EBAAC7-D727-3641-80F6-3982E3230ABD}" destId="{904FD870-F40D-6A47-927D-A373B138A050}" srcOrd="0" destOrd="0" presId="urn:microsoft.com/office/officeart/2005/8/layout/hierarchy1"/>
    <dgm:cxn modelId="{85CB3E17-38BE-DC40-B5C8-9E74728AAD59}" type="presParOf" srcId="{904FD870-F40D-6A47-927D-A373B138A050}" destId="{F6F488EC-BC2D-F74B-A1AC-ACB76F5A1D54}" srcOrd="0" destOrd="0" presId="urn:microsoft.com/office/officeart/2005/8/layout/hierarchy1"/>
    <dgm:cxn modelId="{D9695966-66F7-D94D-AB77-7290A1F86947}" type="presParOf" srcId="{904FD870-F40D-6A47-927D-A373B138A050}" destId="{3B245630-C3F1-B14E-A59E-5895F94BC520}" srcOrd="1" destOrd="0" presId="urn:microsoft.com/office/officeart/2005/8/layout/hierarchy1"/>
    <dgm:cxn modelId="{8A0AE106-4FA6-2943-8682-76DDE5C54641}" type="presParOf" srcId="{95EBAAC7-D727-3641-80F6-3982E3230ABD}" destId="{C9D7CA2A-CDA4-A94C-B9E2-887732B7B84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57870-8667-2549-8069-321D07184386}">
      <dsp:nvSpPr>
        <dsp:cNvPr id="0" name=""/>
        <dsp:cNvSpPr/>
      </dsp:nvSpPr>
      <dsp:spPr>
        <a:xfrm>
          <a:off x="238367" y="-342941"/>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053B35-D645-0D48-B7CB-9EB2858A32A8}">
      <dsp:nvSpPr>
        <dsp:cNvPr id="0" name=""/>
        <dsp:cNvSpPr/>
      </dsp:nvSpPr>
      <dsp:spPr>
        <a:xfrm>
          <a:off x="738988" y="132648"/>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b="1" kern="1200" dirty="0"/>
            <a:t>What does my child need to sign into their Microsoft 365 account?</a:t>
          </a:r>
          <a:endParaRPr lang="en-US" sz="2200" b="1" kern="1200" dirty="0"/>
        </a:p>
      </dsp:txBody>
      <dsp:txXfrm>
        <a:off x="822785" y="216445"/>
        <a:ext cx="4337991" cy="2693452"/>
      </dsp:txXfrm>
    </dsp:sp>
    <dsp:sp modelId="{F6F488EC-BC2D-F74B-A1AC-ACB76F5A1D54}">
      <dsp:nvSpPr>
        <dsp:cNvPr id="0" name=""/>
        <dsp:cNvSpPr/>
      </dsp:nvSpPr>
      <dsp:spPr>
        <a:xfrm>
          <a:off x="5465892" y="-385256"/>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245630-C3F1-B14E-A59E-5895F94BC520}">
      <dsp:nvSpPr>
        <dsp:cNvPr id="0" name=""/>
        <dsp:cNvSpPr/>
      </dsp:nvSpPr>
      <dsp:spPr>
        <a:xfrm>
          <a:off x="5966513" y="90333"/>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Students and educators at eligible institutions can sign up for Microsoft 365 Education for free. Students can log into their school accounts at mail365, where they’ll have access to Microsoft Teams. They can also download the Teams App.</a:t>
          </a:r>
          <a:endParaRPr lang="en-US" sz="2200" kern="1200" dirty="0"/>
        </a:p>
      </dsp:txBody>
      <dsp:txXfrm>
        <a:off x="6050310" y="174130"/>
        <a:ext cx="4337991" cy="26934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12/16/20</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26170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12/16/20</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46367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12/16/20</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3404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12/16/20</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96955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12/16/20</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9587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12/16/20</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0348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12/16/20</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19208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12/16/20</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0026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12/16/20</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427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12/16/20</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7672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12/16/20</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3864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12/16/20</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236742783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E644DE9-8D09-43E2-BA69-F57482CFC9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6" name="Rectangle 25">
            <a:extLst>
              <a:ext uri="{FF2B5EF4-FFF2-40B4-BE49-F238E27FC236}">
                <a16:creationId xmlns:a16="http://schemas.microsoft.com/office/drawing/2014/main" id="{6C23C919-B32E-40FF-B3D8-631316E84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8" name="Rectangle 27">
            <a:extLst>
              <a:ext uri="{FF2B5EF4-FFF2-40B4-BE49-F238E27FC236}">
                <a16:creationId xmlns:a16="http://schemas.microsoft.com/office/drawing/2014/main" id="{61B17B84-F8A7-4053-9C9D-91E3CA7FF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0"/>
            <a:ext cx="12188951" cy="6858000"/>
          </a:xfrm>
          <a:prstGeom prst="rect">
            <a:avLst/>
          </a:prstGeom>
          <a:blipFill dpi="0" rotWithShape="1">
            <a:blip r:embed="rId2">
              <a:alphaModFix amt="30000"/>
              <a:lum bright="70000" contrast="-70000"/>
            </a:blip>
            <a:srcRect/>
            <a:tile tx="889000" ty="0" sx="100000" sy="100000" flip="xy" algn="t"/>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3">
            <a:extLst>
              <a:ext uri="{FF2B5EF4-FFF2-40B4-BE49-F238E27FC236}">
                <a16:creationId xmlns:a16="http://schemas.microsoft.com/office/drawing/2014/main" id="{F8E62C48-CE2D-4128-85A8-D44EF01CBD73}"/>
              </a:ext>
            </a:extLst>
          </p:cNvPr>
          <p:cNvPicPr>
            <a:picLocks noChangeAspect="1"/>
          </p:cNvPicPr>
          <p:nvPr/>
        </p:nvPicPr>
        <p:blipFill rotWithShape="1">
          <a:blip r:embed="rId3">
            <a:alphaModFix amt="70000"/>
          </a:blip>
          <a:srcRect t="7004" r="-1" b="5442"/>
          <a:stretch/>
        </p:blipFill>
        <p:spPr>
          <a:xfrm>
            <a:off x="20" y="10"/>
            <a:ext cx="12188932" cy="6856614"/>
          </a:xfrm>
          <a:prstGeom prst="rect">
            <a:avLst/>
          </a:prstGeom>
        </p:spPr>
      </p:pic>
      <p:sp>
        <p:nvSpPr>
          <p:cNvPr id="2" name="Title 1">
            <a:extLst>
              <a:ext uri="{FF2B5EF4-FFF2-40B4-BE49-F238E27FC236}">
                <a16:creationId xmlns:a16="http://schemas.microsoft.com/office/drawing/2014/main" id="{34680454-209D-C842-9323-E21985F4EAE6}"/>
              </a:ext>
            </a:extLst>
          </p:cNvPr>
          <p:cNvSpPr>
            <a:spLocks noGrp="1"/>
          </p:cNvSpPr>
          <p:nvPr>
            <p:ph type="ctrTitle"/>
          </p:nvPr>
        </p:nvSpPr>
        <p:spPr>
          <a:xfrm>
            <a:off x="838200" y="740211"/>
            <a:ext cx="7530685" cy="3163864"/>
          </a:xfrm>
        </p:spPr>
        <p:txBody>
          <a:bodyPr>
            <a:normAutofit/>
          </a:bodyPr>
          <a:lstStyle/>
          <a:p>
            <a:pPr algn="l"/>
            <a:r>
              <a:rPr lang="en-US" sz="5200">
                <a:solidFill>
                  <a:srgbClr val="FFFFFF"/>
                </a:solidFill>
              </a:rPr>
              <a:t>Learning together with Teams</a:t>
            </a:r>
            <a:br>
              <a:rPr lang="en-US" sz="5200">
                <a:solidFill>
                  <a:srgbClr val="FFFFFF"/>
                </a:solidFill>
              </a:rPr>
            </a:br>
            <a:r>
              <a:rPr lang="en-US" sz="5200">
                <a:solidFill>
                  <a:srgbClr val="FFFFFF"/>
                </a:solidFill>
              </a:rPr>
              <a:t> </a:t>
            </a:r>
          </a:p>
        </p:txBody>
      </p:sp>
      <p:sp>
        <p:nvSpPr>
          <p:cNvPr id="3" name="Subtitle 2">
            <a:extLst>
              <a:ext uri="{FF2B5EF4-FFF2-40B4-BE49-F238E27FC236}">
                <a16:creationId xmlns:a16="http://schemas.microsoft.com/office/drawing/2014/main" id="{656A914B-8480-B243-9C16-9338959F0FA1}"/>
              </a:ext>
            </a:extLst>
          </p:cNvPr>
          <p:cNvSpPr>
            <a:spLocks noGrp="1"/>
          </p:cNvSpPr>
          <p:nvPr>
            <p:ph type="subTitle" idx="1"/>
          </p:nvPr>
        </p:nvSpPr>
        <p:spPr>
          <a:xfrm>
            <a:off x="838200" y="4074515"/>
            <a:ext cx="7583133" cy="1279124"/>
          </a:xfrm>
        </p:spPr>
        <p:txBody>
          <a:bodyPr>
            <a:normAutofit/>
          </a:bodyPr>
          <a:lstStyle/>
          <a:p>
            <a:pPr algn="l"/>
            <a:r>
              <a:rPr lang="en-US" sz="2200">
                <a:solidFill>
                  <a:srgbClr val="FFFFFF"/>
                </a:solidFill>
              </a:rPr>
              <a:t>Federation of Grewelthorpe and Fountains C of E Primary School</a:t>
            </a:r>
          </a:p>
        </p:txBody>
      </p:sp>
    </p:spTree>
    <p:extLst>
      <p:ext uri="{BB962C8B-B14F-4D97-AF65-F5344CB8AC3E}">
        <p14:creationId xmlns:p14="http://schemas.microsoft.com/office/powerpoint/2010/main" val="1685144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25" name="Picture 24">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27" name="Rectangle 26">
            <a:extLst>
              <a:ext uri="{FF2B5EF4-FFF2-40B4-BE49-F238E27FC236}">
                <a16:creationId xmlns:a16="http://schemas.microsoft.com/office/drawing/2014/main" id="{55D20674-CF0C-4687-81B6-A613F871AF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9" name="Rectangle 28">
            <a:extLst>
              <a:ext uri="{FF2B5EF4-FFF2-40B4-BE49-F238E27FC236}">
                <a16:creationId xmlns:a16="http://schemas.microsoft.com/office/drawing/2014/main" id="{033F8A2C-3D6E-460E-BB96-D7F308A355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1" name="Rectangle 30">
            <a:extLst>
              <a:ext uri="{FF2B5EF4-FFF2-40B4-BE49-F238E27FC236}">
                <a16:creationId xmlns:a16="http://schemas.microsoft.com/office/drawing/2014/main" id="{8D2A0DB3-EF43-4032-9B27-954E12CCB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3124200"/>
            <a:ext cx="12188952" cy="3732362"/>
          </a:xfrm>
          <a:prstGeom prst="rect">
            <a:avLst/>
          </a:prstGeom>
          <a:gradFill>
            <a:gsLst>
              <a:gs pos="100000">
                <a:schemeClr val="tx1">
                  <a:alpha val="0"/>
                </a:schemeClr>
              </a:gs>
              <a:gs pos="0">
                <a:schemeClr val="tx1"/>
              </a:gs>
              <a:gs pos="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extBox 1">
            <a:extLst>
              <a:ext uri="{FF2B5EF4-FFF2-40B4-BE49-F238E27FC236}">
                <a16:creationId xmlns:a16="http://schemas.microsoft.com/office/drawing/2014/main" id="{32A5FEE2-C780-41FE-8A33-88F8688D5A00}"/>
              </a:ext>
            </a:extLst>
          </p:cNvPr>
          <p:cNvGraphicFramePr/>
          <p:nvPr>
            <p:extLst>
              <p:ext uri="{D42A27DB-BD31-4B8C-83A1-F6EECF244321}">
                <p14:modId xmlns:p14="http://schemas.microsoft.com/office/powerpoint/2010/main" val="156050105"/>
              </p:ext>
            </p:extLst>
          </p:nvPr>
        </p:nvGraphicFramePr>
        <p:xfrm>
          <a:off x="838200" y="2514600"/>
          <a:ext cx="10515600" cy="3662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9231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4" name="Rectangle 13">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6" name="Rectangle 15">
            <a:extLst>
              <a:ext uri="{FF2B5EF4-FFF2-40B4-BE49-F238E27FC236}">
                <a16:creationId xmlns:a16="http://schemas.microsoft.com/office/drawing/2014/main" id="{5A8C81AE-8F0D-49F3-9FB4-334B0DCDF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 name="TextBox 1">
            <a:extLst>
              <a:ext uri="{FF2B5EF4-FFF2-40B4-BE49-F238E27FC236}">
                <a16:creationId xmlns:a16="http://schemas.microsoft.com/office/drawing/2014/main" id="{07C20C09-09DB-D94B-8A89-3D86F36F9924}"/>
              </a:ext>
            </a:extLst>
          </p:cNvPr>
          <p:cNvSpPr txBox="1"/>
          <p:nvPr/>
        </p:nvSpPr>
        <p:spPr>
          <a:xfrm>
            <a:off x="838200" y="559813"/>
            <a:ext cx="5638800" cy="2307632"/>
          </a:xfrm>
          <a:prstGeom prst="rect">
            <a:avLst/>
          </a:prstGeom>
        </p:spPr>
        <p:txBody>
          <a:bodyPr vert="horz" lIns="91440" tIns="45720" rIns="91440" bIns="45720" rtlCol="0" anchor="ctr">
            <a:normAutofit/>
          </a:bodyPr>
          <a:lstStyle/>
          <a:p>
            <a:pPr>
              <a:spcBef>
                <a:spcPct val="0"/>
              </a:spcBef>
              <a:spcAft>
                <a:spcPts val="600"/>
              </a:spcAft>
            </a:pPr>
            <a:r>
              <a:rPr lang="en-US" sz="4400" b="1">
                <a:solidFill>
                  <a:schemeClr val="tx2"/>
                </a:solidFill>
                <a:latin typeface="+mj-lt"/>
                <a:ea typeface="+mj-ea"/>
                <a:cs typeface="+mj-cs"/>
              </a:rPr>
              <a:t>Quick start guide</a:t>
            </a:r>
          </a:p>
        </p:txBody>
      </p:sp>
      <p:pic>
        <p:nvPicPr>
          <p:cNvPr id="18" name="Picture 17">
            <a:extLst>
              <a:ext uri="{FF2B5EF4-FFF2-40B4-BE49-F238E27FC236}">
                <a16:creationId xmlns:a16="http://schemas.microsoft.com/office/drawing/2014/main" id="{3A0AB1E0-FFE6-4D14-96E0-C0F76F64B9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36314" y="-39361"/>
            <a:ext cx="1295924" cy="1374648"/>
          </a:xfrm>
          <a:prstGeom prst="rect">
            <a:avLst/>
          </a:prstGeom>
        </p:spPr>
      </p:pic>
      <p:sp>
        <p:nvSpPr>
          <p:cNvPr id="3" name="TextBox 2">
            <a:extLst>
              <a:ext uri="{FF2B5EF4-FFF2-40B4-BE49-F238E27FC236}">
                <a16:creationId xmlns:a16="http://schemas.microsoft.com/office/drawing/2014/main" id="{64332916-CF2C-B44F-8C37-482DC9D7F689}"/>
              </a:ext>
            </a:extLst>
          </p:cNvPr>
          <p:cNvSpPr txBox="1"/>
          <p:nvPr/>
        </p:nvSpPr>
        <p:spPr>
          <a:xfrm>
            <a:off x="6687160" y="559814"/>
            <a:ext cx="4633486" cy="2307632"/>
          </a:xfrm>
          <a:prstGeom prst="rect">
            <a:avLst/>
          </a:prstGeom>
        </p:spPr>
        <p:txBody>
          <a:bodyPr vert="horz" lIns="91440" tIns="45720" rIns="91440" bIns="45720" rtlCol="0">
            <a:normAutofit/>
          </a:bodyPr>
          <a:lstStyle/>
          <a:p>
            <a:pPr indent="-228600">
              <a:lnSpc>
                <a:spcPct val="110000"/>
              </a:lnSpc>
              <a:spcAft>
                <a:spcPts val="600"/>
              </a:spcAft>
              <a:buClr>
                <a:schemeClr val="accent1"/>
              </a:buClr>
              <a:buFont typeface="Arial" panose="020B0604020202020204" pitchFamily="34" charset="0"/>
              <a:buChar char="•"/>
            </a:pPr>
            <a:r>
              <a:rPr lang="en-US" dirty="0">
                <a:solidFill>
                  <a:schemeClr val="tx2"/>
                </a:solidFill>
              </a:rPr>
              <a:t>1. Open mail365 and sign in with your school email and password which can be found in your child’s home learning book..</a:t>
            </a:r>
          </a:p>
        </p:txBody>
      </p:sp>
      <p:pic>
        <p:nvPicPr>
          <p:cNvPr id="5" name="Picture 4" descr="Graphical user interface, text, application&#10;&#10;Description automatically generated">
            <a:extLst>
              <a:ext uri="{FF2B5EF4-FFF2-40B4-BE49-F238E27FC236}">
                <a16:creationId xmlns:a16="http://schemas.microsoft.com/office/drawing/2014/main" id="{6693D784-BA56-AB44-9337-3D6D5D820E64}"/>
              </a:ext>
            </a:extLst>
          </p:cNvPr>
          <p:cNvPicPr>
            <a:picLocks noChangeAspect="1"/>
          </p:cNvPicPr>
          <p:nvPr/>
        </p:nvPicPr>
        <p:blipFill rotWithShape="1">
          <a:blip r:embed="rId4"/>
          <a:srcRect r="-2" b="15192"/>
          <a:stretch/>
        </p:blipFill>
        <p:spPr>
          <a:xfrm>
            <a:off x="619840" y="3003970"/>
            <a:ext cx="11084189" cy="3854030"/>
          </a:xfrm>
          <a:custGeom>
            <a:avLst/>
            <a:gdLst/>
            <a:ahLst/>
            <a:cxnLst/>
            <a:rect l="l" t="t" r="r" b="b"/>
            <a:pathLst>
              <a:path w="11084189" h="3854030">
                <a:moveTo>
                  <a:pt x="5542094" y="0"/>
                </a:moveTo>
                <a:cubicBezTo>
                  <a:pt x="8264668" y="0"/>
                  <a:pt x="10536186" y="1609144"/>
                  <a:pt x="11061525" y="3748287"/>
                </a:cubicBezTo>
                <a:lnTo>
                  <a:pt x="11084189" y="3854030"/>
                </a:lnTo>
                <a:lnTo>
                  <a:pt x="0" y="3854030"/>
                </a:lnTo>
                <a:lnTo>
                  <a:pt x="22663" y="3748287"/>
                </a:lnTo>
                <a:cubicBezTo>
                  <a:pt x="548002" y="1609144"/>
                  <a:pt x="2819520" y="0"/>
                  <a:pt x="5542094" y="0"/>
                </a:cubicBezTo>
                <a:close/>
              </a:path>
            </a:pathLst>
          </a:custGeom>
        </p:spPr>
      </p:pic>
      <p:pic>
        <p:nvPicPr>
          <p:cNvPr id="20" name="Picture 19">
            <a:extLst>
              <a:ext uri="{FF2B5EF4-FFF2-40B4-BE49-F238E27FC236}">
                <a16:creationId xmlns:a16="http://schemas.microsoft.com/office/drawing/2014/main" id="{7047E834-B9F5-403B-98C3-A4B024A641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spTree>
    <p:extLst>
      <p:ext uri="{BB962C8B-B14F-4D97-AF65-F5344CB8AC3E}">
        <p14:creationId xmlns:p14="http://schemas.microsoft.com/office/powerpoint/2010/main" val="322938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5" name="Picture 14">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7" name="Rectangle 16">
            <a:extLst>
              <a:ext uri="{FF2B5EF4-FFF2-40B4-BE49-F238E27FC236}">
                <a16:creationId xmlns:a16="http://schemas.microsoft.com/office/drawing/2014/main" id="{26B0FCFA-8A2E-4F10-87BD-34565BD7C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 name="Rectangle 18">
            <a:extLst>
              <a:ext uri="{FF2B5EF4-FFF2-40B4-BE49-F238E27FC236}">
                <a16:creationId xmlns:a16="http://schemas.microsoft.com/office/drawing/2014/main" id="{32DA72A5-2775-4FE6-9A97-1C8DEE0E06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4" name="TextBox 3">
            <a:extLst>
              <a:ext uri="{FF2B5EF4-FFF2-40B4-BE49-F238E27FC236}">
                <a16:creationId xmlns:a16="http://schemas.microsoft.com/office/drawing/2014/main" id="{90567941-9564-C744-A5FF-ADB924DECD3D}"/>
              </a:ext>
            </a:extLst>
          </p:cNvPr>
          <p:cNvSpPr txBox="1"/>
          <p:nvPr/>
        </p:nvSpPr>
        <p:spPr>
          <a:xfrm>
            <a:off x="824297" y="1886065"/>
            <a:ext cx="6154694" cy="280598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100" b="1" dirty="0">
                <a:solidFill>
                  <a:schemeClr val="tx2"/>
                </a:solidFill>
                <a:latin typeface="+mj-lt"/>
                <a:ea typeface="+mj-ea"/>
                <a:cs typeface="+mj-cs"/>
              </a:rPr>
              <a:t>2. From your mail365 homepage, click on TEAMS app to open in your browser.</a:t>
            </a:r>
          </a:p>
          <a:p>
            <a:pPr>
              <a:lnSpc>
                <a:spcPct val="90000"/>
              </a:lnSpc>
              <a:spcBef>
                <a:spcPct val="0"/>
              </a:spcBef>
              <a:spcAft>
                <a:spcPts val="600"/>
              </a:spcAft>
            </a:pPr>
            <a:endParaRPr lang="en-US" sz="3100" b="1" dirty="0">
              <a:solidFill>
                <a:schemeClr val="tx2"/>
              </a:solidFill>
              <a:latin typeface="+mj-lt"/>
              <a:ea typeface="+mj-ea"/>
              <a:cs typeface="+mj-cs"/>
            </a:endParaRPr>
          </a:p>
          <a:p>
            <a:pPr>
              <a:lnSpc>
                <a:spcPct val="90000"/>
              </a:lnSpc>
              <a:spcBef>
                <a:spcPct val="0"/>
              </a:spcBef>
              <a:spcAft>
                <a:spcPts val="600"/>
              </a:spcAft>
            </a:pPr>
            <a:r>
              <a:rPr lang="en-US" sz="3100" b="1" dirty="0">
                <a:solidFill>
                  <a:schemeClr val="tx2"/>
                </a:solidFill>
                <a:latin typeface="+mj-lt"/>
                <a:ea typeface="+mj-ea"/>
                <a:cs typeface="+mj-cs"/>
              </a:rPr>
              <a:t>3. Select your class team tile.</a:t>
            </a:r>
          </a:p>
        </p:txBody>
      </p:sp>
      <p:pic>
        <p:nvPicPr>
          <p:cNvPr id="8" name="Picture 7" descr="Graphical user interface, application, Teams&#10;&#10;Description automatically generated">
            <a:extLst>
              <a:ext uri="{FF2B5EF4-FFF2-40B4-BE49-F238E27FC236}">
                <a16:creationId xmlns:a16="http://schemas.microsoft.com/office/drawing/2014/main" id="{FCDB08D0-3257-574E-B398-3CBD530EF39B}"/>
              </a:ext>
            </a:extLst>
          </p:cNvPr>
          <p:cNvPicPr>
            <a:picLocks noChangeAspect="1"/>
          </p:cNvPicPr>
          <p:nvPr/>
        </p:nvPicPr>
        <p:blipFill>
          <a:blip r:embed="rId3"/>
          <a:stretch>
            <a:fillRect/>
          </a:stretch>
        </p:blipFill>
        <p:spPr>
          <a:xfrm>
            <a:off x="7162800" y="1525905"/>
            <a:ext cx="4572000" cy="3806189"/>
          </a:xfrm>
          <a:prstGeom prst="rect">
            <a:avLst/>
          </a:prstGeom>
        </p:spPr>
      </p:pic>
      <p:pic>
        <p:nvPicPr>
          <p:cNvPr id="21" name="Picture 20">
            <a:extLst>
              <a:ext uri="{FF2B5EF4-FFF2-40B4-BE49-F238E27FC236}">
                <a16:creationId xmlns:a16="http://schemas.microsoft.com/office/drawing/2014/main" id="{1B904E70-C32C-4D17-A3F8-E9179288956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23" name="Picture 22">
            <a:extLst>
              <a:ext uri="{FF2B5EF4-FFF2-40B4-BE49-F238E27FC236}">
                <a16:creationId xmlns:a16="http://schemas.microsoft.com/office/drawing/2014/main" id="{D732B43B-AEE0-4B1A-93E5-EDA309A23F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1">
                <a:shade val="45000"/>
                <a:satMod val="135000"/>
              </a:schemeClr>
              <a:prstClr val="white"/>
            </a:duotone>
            <a:extLst>
              <a:ext uri="{28A0092B-C50C-407E-A947-70E740481C1C}">
                <a14:useLocalDpi xmlns:a14="http://schemas.microsoft.com/office/drawing/2010/main" val="0"/>
              </a:ext>
            </a:extLst>
          </a:blip>
          <a:srcRect r="74807"/>
          <a:stretch/>
        </p:blipFill>
        <p:spPr>
          <a:xfrm rot="10800000">
            <a:off x="0" y="3047998"/>
            <a:ext cx="640488" cy="2548349"/>
          </a:xfrm>
          <a:prstGeom prst="rect">
            <a:avLst/>
          </a:prstGeom>
        </p:spPr>
      </p:pic>
    </p:spTree>
    <p:extLst>
      <p:ext uri="{BB962C8B-B14F-4D97-AF65-F5344CB8AC3E}">
        <p14:creationId xmlns:p14="http://schemas.microsoft.com/office/powerpoint/2010/main" val="3001080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4" name="Rectangle 13">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6" name="Rectangle 15">
            <a:extLst>
              <a:ext uri="{FF2B5EF4-FFF2-40B4-BE49-F238E27FC236}">
                <a16:creationId xmlns:a16="http://schemas.microsoft.com/office/drawing/2014/main" id="{1F491198-AF87-4E71-AAD9-AE427363C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61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8" name="Rectangle 17">
            <a:extLst>
              <a:ext uri="{FF2B5EF4-FFF2-40B4-BE49-F238E27FC236}">
                <a16:creationId xmlns:a16="http://schemas.microsoft.com/office/drawing/2014/main" id="{4C2E1C05-3303-4DCD-9685-3BDE5AEF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84319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0" name="Rectangle 19">
            <a:extLst>
              <a:ext uri="{FF2B5EF4-FFF2-40B4-BE49-F238E27FC236}">
                <a16:creationId xmlns:a16="http://schemas.microsoft.com/office/drawing/2014/main" id="{D7F2E59A-66C6-4BE2-B3FB-D5DE585D25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0"/>
            <a:ext cx="12191999" cy="1833647"/>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F44DDC17-4024-9B44-A574-C1C993B6CF63}"/>
              </a:ext>
            </a:extLst>
          </p:cNvPr>
          <p:cNvSpPr txBox="1"/>
          <p:nvPr/>
        </p:nvSpPr>
        <p:spPr>
          <a:xfrm>
            <a:off x="838201" y="169452"/>
            <a:ext cx="10750570" cy="1514105"/>
          </a:xfrm>
          <a:prstGeom prst="rect">
            <a:avLst/>
          </a:prstGeom>
        </p:spPr>
        <p:txBody>
          <a:bodyPr vert="horz" lIns="91440" tIns="45720" rIns="91440" bIns="45720" rtlCol="0" anchor="b">
            <a:normAutofit/>
          </a:bodyPr>
          <a:lstStyle/>
          <a:p>
            <a:pPr>
              <a:spcBef>
                <a:spcPct val="0"/>
              </a:spcBef>
              <a:spcAft>
                <a:spcPts val="600"/>
              </a:spcAft>
            </a:pPr>
            <a:r>
              <a:rPr lang="en-US" sz="5400" b="1">
                <a:solidFill>
                  <a:schemeClr val="bg1"/>
                </a:solidFill>
                <a:latin typeface="+mj-lt"/>
                <a:ea typeface="+mj-ea"/>
                <a:cs typeface="+mj-cs"/>
              </a:rPr>
              <a:t>Communication</a:t>
            </a:r>
          </a:p>
        </p:txBody>
      </p:sp>
      <p:pic>
        <p:nvPicPr>
          <p:cNvPr id="7" name="Graphic 6" descr="Chat">
            <a:extLst>
              <a:ext uri="{FF2B5EF4-FFF2-40B4-BE49-F238E27FC236}">
                <a16:creationId xmlns:a16="http://schemas.microsoft.com/office/drawing/2014/main" id="{77C647BF-015A-4B65-B848-2C4D6CD3E07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88619" y="1135858"/>
            <a:ext cx="3733616" cy="3733616"/>
          </a:xfrm>
          <a:prstGeom prst="rect">
            <a:avLst/>
          </a:prstGeom>
        </p:spPr>
      </p:pic>
      <p:sp>
        <p:nvSpPr>
          <p:cNvPr id="3" name="TextBox 2">
            <a:extLst>
              <a:ext uri="{FF2B5EF4-FFF2-40B4-BE49-F238E27FC236}">
                <a16:creationId xmlns:a16="http://schemas.microsoft.com/office/drawing/2014/main" id="{1C04FCAC-044F-0741-9629-E4CD9456D406}"/>
              </a:ext>
            </a:extLst>
          </p:cNvPr>
          <p:cNvSpPr txBox="1"/>
          <p:nvPr/>
        </p:nvSpPr>
        <p:spPr>
          <a:xfrm>
            <a:off x="1086377" y="4162137"/>
            <a:ext cx="10016197" cy="1200329"/>
          </a:xfrm>
          <a:prstGeom prst="rect">
            <a:avLst/>
          </a:prstGeom>
          <a:noFill/>
        </p:spPr>
        <p:txBody>
          <a:bodyPr wrap="square" rtlCol="0">
            <a:spAutoFit/>
          </a:bodyPr>
          <a:lstStyle/>
          <a:p>
            <a:pPr>
              <a:spcAft>
                <a:spcPts val="600"/>
              </a:spcAft>
            </a:pPr>
            <a:r>
              <a:rPr lang="en-US" dirty="0"/>
              <a:t>We will be using Teams to do a daily catch up with class groups. It will be an opportunity for </a:t>
            </a:r>
            <a:r>
              <a:rPr lang="en-US"/>
              <a:t>teachers to </a:t>
            </a:r>
            <a:r>
              <a:rPr lang="en-US" dirty="0"/>
              <a:t>provide some input and expectations for the day or to collect feedback from the children about the tasks they have been doing that day. You will be allocated a specific time slot so will need to be logged into Teams to join the call.</a:t>
            </a:r>
          </a:p>
        </p:txBody>
      </p:sp>
    </p:spTree>
    <p:extLst>
      <p:ext uri="{BB962C8B-B14F-4D97-AF65-F5344CB8AC3E}">
        <p14:creationId xmlns:p14="http://schemas.microsoft.com/office/powerpoint/2010/main" val="854375958"/>
      </p:ext>
    </p:extLst>
  </p:cSld>
  <p:clrMapOvr>
    <a:masterClrMapping/>
  </p:clrMapOvr>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3</TotalTime>
  <Words>193</Words>
  <Application>Microsoft Macintosh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Avenir Next LT Pro</vt:lpstr>
      <vt:lpstr>AvenirNext LT Pro Medium</vt:lpstr>
      <vt:lpstr>BlockprintVTI</vt:lpstr>
      <vt:lpstr>Learning together with Teams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together with Teams  </dc:title>
  <dc:creator>Headteacher Grewelthorpe and Fountains CofE Primary Schools</dc:creator>
  <cp:lastModifiedBy>Headteacher Grewelthorpe and Fountains CofE Primary Schools</cp:lastModifiedBy>
  <cp:revision>2</cp:revision>
  <dcterms:created xsi:type="dcterms:W3CDTF">2020-11-19T12:57:12Z</dcterms:created>
  <dcterms:modified xsi:type="dcterms:W3CDTF">2020-12-16T14:24:23Z</dcterms:modified>
</cp:coreProperties>
</file>