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1064" y="-2084"/>
      </p:cViewPr>
      <p:guideLst>
        <p:guide orient="horz" pos="332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2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1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9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98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1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3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9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7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6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455321412,&quot;Placement&quot;:&quot;Footer&quot;,&quot;Top&quot;:759.343,&quot;Left&quot;:241.105438,&quot;SlideWidth&quot;:540,&quot;SlideHeight&quot;:780}"/>
          <p:cNvSpPr txBox="1"/>
          <p:nvPr userDrawn="1"/>
        </p:nvSpPr>
        <p:spPr>
          <a:xfrm>
            <a:off x="3062039" y="9643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 smtClean="0">
                <a:solidFill>
                  <a:srgbClr val="FF0000"/>
                </a:solidFill>
                <a:latin typeface="Calibri" panose="020F0502020204030204" pitchFamily="34" charset="0"/>
              </a:rPr>
              <a:t>OFFICIAL</a:t>
            </a:r>
            <a:endParaRPr lang="en-GB" sz="1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0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hyperlink" Target="http://www.mentallyhealthyschools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ildline.org.uk/toolbox/calm-zone/" TargetMode="External"/><Relationship Id="rId5" Type="http://schemas.openxmlformats.org/officeDocument/2006/relationships/hyperlink" Target="https://www.bbc.co.uk/bitesize/articles/zfpypg8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bbc.co.uk/bitesize/tags/zh4wy9q/starting-secondary-school/1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" y="6276960"/>
            <a:ext cx="3432345" cy="362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440" y="6248965"/>
            <a:ext cx="3432345" cy="362743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5815049"/>
            <a:ext cx="6858000" cy="4619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1819656"/>
            <a:ext cx="3429000" cy="39953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13577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1357745"/>
            <a:ext cx="6858000" cy="4619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53534" y="253066"/>
            <a:ext cx="538229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chemeClr val="bg1"/>
                </a:solidFill>
              </a:rPr>
              <a:t>North Yorkshire Inclusion Service</a:t>
            </a:r>
          </a:p>
          <a:p>
            <a:pPr algn="ctr"/>
            <a:endParaRPr lang="en-GB" sz="1100" b="1" i="1" dirty="0" smtClean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Helping Your Child To Transition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</a:t>
            </a:r>
            <a:r>
              <a:rPr lang="en-GB" sz="1600" b="1" dirty="0" smtClean="0">
                <a:solidFill>
                  <a:schemeClr val="bg1"/>
                </a:solidFill>
              </a:rPr>
              <a:t>rom Primary to Secondary School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297" y="14193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Supporting your child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8700" y="1434811"/>
            <a:ext cx="309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Practical tips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680" y="5874157"/>
            <a:ext cx="325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Anxiety Management Strategies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2849" y="5864515"/>
            <a:ext cx="280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Links / Resources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242" y="6371986"/>
            <a:ext cx="28003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/>
              <a:t>Awareness and communication are </a:t>
            </a:r>
            <a:r>
              <a:rPr lang="en-GB" sz="1200" dirty="0" smtClean="0"/>
              <a:t>key. Encourage your child </a:t>
            </a:r>
            <a:r>
              <a:rPr lang="en-GB" sz="1200" dirty="0"/>
              <a:t>to discuss their </a:t>
            </a:r>
            <a:r>
              <a:rPr lang="en-GB" sz="1200" dirty="0" smtClean="0"/>
              <a:t>feelings about moving schools and help to address </a:t>
            </a:r>
            <a:r>
              <a:rPr lang="en-GB" sz="1200" dirty="0"/>
              <a:t>any worries they may have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Be positive about the transition.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Find out if there is a safe place your child can go to in the new school if they feel worried or need to talk to a particular member of staff.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Encourage him/her </a:t>
            </a:r>
            <a:r>
              <a:rPr lang="en-GB" sz="1200" dirty="0"/>
              <a:t>to make time for </a:t>
            </a:r>
            <a:r>
              <a:rPr lang="en-GB" sz="1200" dirty="0" smtClean="0"/>
              <a:t>the activities </a:t>
            </a:r>
            <a:r>
              <a:rPr lang="en-GB" sz="1200" dirty="0"/>
              <a:t>that they </a:t>
            </a:r>
            <a:r>
              <a:rPr lang="en-GB" sz="1200" dirty="0" smtClean="0"/>
              <a:t>enjoy. This will aid relaxation and support self-regulation.</a:t>
            </a:r>
            <a:endParaRPr lang="en-GB" sz="120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Support your child to try breathing </a:t>
            </a:r>
            <a:r>
              <a:rPr lang="en-GB" sz="1200" dirty="0"/>
              <a:t>techniques and mindfulness or yoga </a:t>
            </a:r>
            <a:r>
              <a:rPr lang="en-GB" sz="1200" dirty="0" smtClean="0"/>
              <a:t>exercises.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5225" y="6422547"/>
            <a:ext cx="30130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BBC Bite Size Starting Secondary School:</a:t>
            </a:r>
          </a:p>
          <a:p>
            <a:pPr marL="176213" indent="-176213" fontAlgn="base"/>
            <a:r>
              <a:rPr lang="en-GB" sz="1200" u="sng" dirty="0">
                <a:solidFill>
                  <a:srgbClr val="0563C1"/>
                </a:solidFill>
                <a:latin typeface="Calibri" panose="020F0502020204030204" pitchFamily="34" charset="0"/>
                <a:hlinkClick r:id="rId4"/>
              </a:rPr>
              <a:t>https://www.bbc.co.uk/bitesize/tags/zh4wy9q/starting-secondary-school/1</a:t>
            </a:r>
            <a:endParaRPr lang="en-GB" sz="1200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6213" indent="-176213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BBC Bite Size Things to Consider on a School Visit for Your Child with SEND:</a:t>
            </a:r>
          </a:p>
          <a:p>
            <a:pPr marL="176213" indent="-176213"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 </a:t>
            </a:r>
            <a:r>
              <a:rPr lang="en-GB" sz="1200" u="sng" dirty="0">
                <a:solidFill>
                  <a:srgbClr val="0563C1"/>
                </a:solidFill>
                <a:latin typeface="Calibri" panose="020F0502020204030204" pitchFamily="34" charset="0"/>
                <a:hlinkClick r:id="rId5"/>
              </a:rPr>
              <a:t>https://www.bbc.co.uk/bitesize/articles/zfpypg8</a:t>
            </a:r>
            <a:r>
              <a:rPr lang="en-GB" sz="1200" dirty="0">
                <a:solidFill>
                  <a:srgbClr val="000000"/>
                </a:solidFill>
                <a:latin typeface="Segoe UI" panose="020B0502040204020203" pitchFamily="34" charset="0"/>
              </a:rPr>
              <a:t> </a:t>
            </a:r>
            <a:endParaRPr lang="en-GB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err="1" smtClean="0"/>
              <a:t>Childline</a:t>
            </a:r>
            <a:r>
              <a:rPr lang="en-GB" sz="1200" dirty="0" smtClean="0"/>
              <a:t> </a:t>
            </a:r>
            <a:r>
              <a:rPr lang="en-GB" sz="1200" dirty="0"/>
              <a:t>Calm </a:t>
            </a:r>
            <a:r>
              <a:rPr lang="en-GB" sz="1200" dirty="0" smtClean="0"/>
              <a:t>Zone:</a:t>
            </a:r>
            <a:endParaRPr lang="en-GB" sz="1200" dirty="0"/>
          </a:p>
          <a:p>
            <a:r>
              <a:rPr lang="en-GB" sz="1200" u="sng" dirty="0">
                <a:hlinkClick r:id="rId6"/>
              </a:rPr>
              <a:t>https://www.childline.org.uk/toolbox/calm-zone</a:t>
            </a:r>
            <a:r>
              <a:rPr lang="en-GB" sz="1200" u="sng" dirty="0" smtClean="0">
                <a:hlinkClick r:id="rId6"/>
              </a:rPr>
              <a:t>/</a:t>
            </a:r>
            <a:endParaRPr lang="en-GB" sz="1200" u="sng" dirty="0" smtClean="0"/>
          </a:p>
          <a:p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Mentally Healthy Schools: </a:t>
            </a:r>
          </a:p>
          <a:p>
            <a:r>
              <a:rPr lang="en-GB" sz="1200" dirty="0" smtClean="0">
                <a:hlinkClick r:id="rId7"/>
              </a:rPr>
              <a:t>www.mentallyhealthyschools.org.uk</a:t>
            </a:r>
            <a:endParaRPr lang="en-GB" sz="1200" dirty="0" smtClean="0"/>
          </a:p>
          <a:p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09480" y="1878764"/>
            <a:ext cx="29298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Speak to the primary school Special Educational Needs Co-ordinator (SENCO) about transition planning for your child, and draw up an action plan together.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Organise a meeting with staff from both schools to discuss the needs of your child for an effective transition.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Find out if other children from the primary school are going to the same secondary school.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Ask if there is a buddy system in place for new pupils.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Share information about the new school with your child early on to prepare for the new routine and expectations.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 smtClean="0"/>
              <a:t>Support him/her to make several visits to their new school. This may include quieter times and they might attend taster sessions </a:t>
            </a:r>
            <a:r>
              <a:rPr lang="en-GB" sz="1200" dirty="0" err="1" smtClean="0"/>
              <a:t>eg</a:t>
            </a:r>
            <a:r>
              <a:rPr lang="en-GB" sz="1200" dirty="0" smtClean="0"/>
              <a:t>. a favourite lesson; lunchtime activities.</a:t>
            </a:r>
          </a:p>
          <a:p>
            <a:endParaRPr lang="en-GB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200" dirty="0"/>
          </a:p>
        </p:txBody>
      </p:sp>
      <p:pic>
        <p:nvPicPr>
          <p:cNvPr id="22" name="Picture 21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t="2596" r="49709" b="85233"/>
          <a:stretch/>
        </p:blipFill>
        <p:spPr>
          <a:xfrm>
            <a:off x="412680" y="311901"/>
            <a:ext cx="1015362" cy="3669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0" y="1819261"/>
            <a:ext cx="3429000" cy="39844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54424" y="1919127"/>
            <a:ext cx="2978151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SzPts val="1000"/>
              <a:tabLst>
                <a:tab pos="457200" algn="l"/>
              </a:tabLst>
            </a:pPr>
            <a:endParaRPr lang="en-GB" sz="12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100" dirty="0" smtClean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fontAlgn="base">
              <a:spcAft>
                <a:spcPts val="0"/>
              </a:spcAft>
            </a:pPr>
            <a:endParaRPr lang="en-GB" sz="1100" dirty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fontAlgn="base">
              <a:spcAft>
                <a:spcPts val="0"/>
              </a:spcAft>
            </a:pPr>
            <a:r>
              <a:rPr lang="en-GB" sz="900" dirty="0"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6274" y="9454024"/>
            <a:ext cx="6858594" cy="46333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403600" y="1878764"/>
            <a:ext cx="30347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 smtClean="0"/>
              <a:t>Photos</a:t>
            </a:r>
            <a:r>
              <a:rPr lang="en-GB" sz="1200" dirty="0" smtClean="0"/>
              <a:t> and </a:t>
            </a:r>
            <a:r>
              <a:rPr lang="en-GB" sz="1200" i="1" dirty="0" smtClean="0"/>
              <a:t>videos</a:t>
            </a:r>
            <a:r>
              <a:rPr lang="en-GB" sz="1200" dirty="0" smtClean="0"/>
              <a:t> of key staff members and areas of the new school may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Allow him/her to practise getting ready for school independently. </a:t>
            </a:r>
            <a:r>
              <a:rPr lang="en-GB" sz="1200" i="1" dirty="0" smtClean="0"/>
              <a:t>Lists</a:t>
            </a:r>
            <a:r>
              <a:rPr lang="en-GB" sz="1200" dirty="0" smtClean="0"/>
              <a:t>, </a:t>
            </a:r>
            <a:r>
              <a:rPr lang="en-GB" sz="1200" i="1" dirty="0" smtClean="0"/>
              <a:t>visual charts </a:t>
            </a:r>
            <a:r>
              <a:rPr lang="en-GB" sz="1200" dirty="0" smtClean="0"/>
              <a:t>or </a:t>
            </a:r>
            <a:r>
              <a:rPr lang="en-GB" sz="1200" i="1" dirty="0" smtClean="0"/>
              <a:t>timetables </a:t>
            </a:r>
            <a:r>
              <a:rPr lang="en-GB" sz="1200" dirty="0" smtClean="0"/>
              <a:t>may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Create a </a:t>
            </a:r>
            <a:r>
              <a:rPr lang="en-GB" sz="1200" i="1" dirty="0" smtClean="0"/>
              <a:t>passport</a:t>
            </a:r>
            <a:r>
              <a:rPr lang="en-GB" sz="1200" dirty="0" smtClean="0"/>
              <a:t> with your child providing essential information that will be useful to teaching assistants and teachers working with him/her. Include likes/dislikes, communication, use of specialist equipment, ways to support wellbeing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 smtClean="0"/>
              <a:t>Maps of the new school, examples of timetables, and lunch menus </a:t>
            </a:r>
            <a:r>
              <a:rPr lang="en-GB" sz="1200" dirty="0" smtClean="0"/>
              <a:t>will help to familiarise your child with the school in advance.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Start practising the journey to the new school in the holidays.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 smtClean="0"/>
              <a:t>A home-school book </a:t>
            </a:r>
            <a:r>
              <a:rPr lang="en-GB" sz="1200" dirty="0" smtClean="0"/>
              <a:t>may be effective for sharing information with the new school.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167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EF7E92B03693458356DF3123F80F10" ma:contentTypeVersion="5" ma:contentTypeDescription="Create a new document." ma:contentTypeScope="" ma:versionID="a0a507ca3b5f60322317172a2c390be0">
  <xsd:schema xmlns:xsd="http://www.w3.org/2001/XMLSchema" xmlns:xs="http://www.w3.org/2001/XMLSchema" xmlns:p="http://schemas.microsoft.com/office/2006/metadata/properties" xmlns:ns2="32bf6adb-58b4-4253-b585-f4be108a8b9b" targetNamespace="http://schemas.microsoft.com/office/2006/metadata/properties" ma:root="true" ma:fieldsID="1db9a5a6cf70c37782afe98dbb3d6bbb" ns2:_="">
    <xsd:import namespace="32bf6adb-58b4-4253-b585-f4be108a8b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f6adb-58b4-4253-b585-f4be108a8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31D64D-D5C4-4FD2-BB6D-BBF865D15F10}">
  <ds:schemaRefs>
    <ds:schemaRef ds:uri="32bf6adb-58b4-4253-b585-f4be108a8b9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DAAC1A-0AA7-4796-9DE1-ED083A74B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bf6adb-58b4-4253-b585-f4be108a8b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0DDD28-F0B7-460F-9B26-00010F467E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419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Symbol</vt:lpstr>
      <vt:lpstr>Times New Roman</vt:lpstr>
      <vt:lpstr>Wingdings</vt:lpstr>
      <vt:lpstr>Office Theme</vt:lpstr>
      <vt:lpstr>PowerPoint Presentation</vt:lpstr>
    </vt:vector>
  </TitlesOfParts>
  <Company>NYCC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Hardy</dc:creator>
  <cp:lastModifiedBy>Jodie Warren</cp:lastModifiedBy>
  <cp:revision>69</cp:revision>
  <dcterms:created xsi:type="dcterms:W3CDTF">2021-04-29T09:33:04Z</dcterms:created>
  <dcterms:modified xsi:type="dcterms:W3CDTF">2021-05-25T09:59:15Z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cdfc32-7be5-4b17-9f97-00453388bdd7_Enabled">
    <vt:lpwstr>true</vt:lpwstr>
  </property>
  <property fmtid="{D5CDD505-2E9C-101B-9397-08002B2CF9AE}" pid="3" name="MSIP_Label_3ecdfc32-7be5-4b17-9f97-00453388bdd7_SetDate">
    <vt:lpwstr>2021-04-29T10:26:20Z</vt:lpwstr>
  </property>
  <property fmtid="{D5CDD505-2E9C-101B-9397-08002B2CF9AE}" pid="4" name="MSIP_Label_3ecdfc32-7be5-4b17-9f97-00453388bdd7_Method">
    <vt:lpwstr>Standard</vt:lpwstr>
  </property>
  <property fmtid="{D5CDD505-2E9C-101B-9397-08002B2CF9AE}" pid="5" name="MSIP_Label_3ecdfc32-7be5-4b17-9f97-00453388bdd7_Name">
    <vt:lpwstr>OFFICIAL</vt:lpwstr>
  </property>
  <property fmtid="{D5CDD505-2E9C-101B-9397-08002B2CF9AE}" pid="6" name="MSIP_Label_3ecdfc32-7be5-4b17-9f97-00453388bdd7_SiteId">
    <vt:lpwstr>ad3d9c73-9830-44a1-b487-e1055441c70e</vt:lpwstr>
  </property>
  <property fmtid="{D5CDD505-2E9C-101B-9397-08002B2CF9AE}" pid="7" name="MSIP_Label_3ecdfc32-7be5-4b17-9f97-00453388bdd7_ActionId">
    <vt:lpwstr>8c4c9de3-a36c-43f6-a255-0000887a848d</vt:lpwstr>
  </property>
  <property fmtid="{D5CDD505-2E9C-101B-9397-08002B2CF9AE}" pid="8" name="MSIP_Label_3ecdfc32-7be5-4b17-9f97-00453388bdd7_ContentBits">
    <vt:lpwstr>2</vt:lpwstr>
  </property>
  <property fmtid="{D5CDD505-2E9C-101B-9397-08002B2CF9AE}" pid="9" name="ContentTypeId">
    <vt:lpwstr>0x010100A2EF7E92B03693458356DF3123F80F10</vt:lpwstr>
  </property>
</Properties>
</file>