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7"/>
  </p:notesMasterIdLst>
  <p:handoutMasterIdLst>
    <p:handoutMasterId r:id="rId18"/>
  </p:handoutMasterIdLst>
  <p:sldIdLst>
    <p:sldId id="258" r:id="rId2"/>
    <p:sldId id="271" r:id="rId3"/>
    <p:sldId id="272" r:id="rId4"/>
    <p:sldId id="274" r:id="rId5"/>
    <p:sldId id="273" r:id="rId6"/>
    <p:sldId id="275" r:id="rId7"/>
    <p:sldId id="276" r:id="rId8"/>
    <p:sldId id="277" r:id="rId9"/>
    <p:sldId id="278" r:id="rId10"/>
    <p:sldId id="279" r:id="rId11"/>
    <p:sldId id="280" r:id="rId12"/>
    <p:sldId id="282" r:id="rId13"/>
    <p:sldId id="283" r:id="rId14"/>
    <p:sldId id="281" r:id="rId15"/>
    <p:sldId id="267" r:id="rId16"/>
  </p:sldIdLst>
  <p:sldSz cx="9144000" cy="6858000" type="screen4x3"/>
  <p:notesSz cx="6858000" cy="9144000"/>
  <p:embeddedFontLst>
    <p:embeddedFont>
      <p:font typeface="Calibri" panose="020F0502020204030204" pitchFamily="34" charset="0"/>
      <p:regular r:id="rId19"/>
      <p:bold r:id="rId20"/>
      <p:italic r:id="rId21"/>
      <p:boldItalic r:id="rId22"/>
    </p:embeddedFont>
    <p:embeddedFont>
      <p:font typeface="Twinkl" panose="020B0604020202020204" charset="0"/>
      <p:regular r:id="rId23"/>
      <p:bold r:id="rId24"/>
    </p:embeddedFont>
    <p:embeddedFont>
      <p:font typeface="Twinkl SemiBold" charset="0"/>
      <p:regular r:id="rId25"/>
      <p:bold r:id="rId26"/>
    </p:embeddedFont>
  </p:embeddedFontLst>
  <p:defaultTextStyle>
    <a:defPPr>
      <a:defRPr lang="en-US"/>
    </a:defPPr>
    <a:lvl1pPr algn="l" rtl="0" eaLnBrk="0" fontAlgn="base" hangingPunct="0">
      <a:spcBef>
        <a:spcPct val="0"/>
      </a:spcBef>
      <a:spcAft>
        <a:spcPct val="0"/>
      </a:spcAft>
      <a:defRPr kern="1200">
        <a:solidFill>
          <a:schemeClr val="tx1"/>
        </a:solidFill>
        <a:latin typeface="Twinkl" pitchFamily="2" charset="0"/>
        <a:ea typeface="+mn-ea"/>
        <a:cs typeface="+mn-cs"/>
      </a:defRPr>
    </a:lvl1pPr>
    <a:lvl2pPr marL="457200" algn="l" rtl="0" eaLnBrk="0" fontAlgn="base" hangingPunct="0">
      <a:spcBef>
        <a:spcPct val="0"/>
      </a:spcBef>
      <a:spcAft>
        <a:spcPct val="0"/>
      </a:spcAft>
      <a:defRPr kern="1200">
        <a:solidFill>
          <a:schemeClr val="tx1"/>
        </a:solidFill>
        <a:latin typeface="Twinkl" pitchFamily="2" charset="0"/>
        <a:ea typeface="+mn-ea"/>
        <a:cs typeface="+mn-cs"/>
      </a:defRPr>
    </a:lvl2pPr>
    <a:lvl3pPr marL="914400" algn="l" rtl="0" eaLnBrk="0" fontAlgn="base" hangingPunct="0">
      <a:spcBef>
        <a:spcPct val="0"/>
      </a:spcBef>
      <a:spcAft>
        <a:spcPct val="0"/>
      </a:spcAft>
      <a:defRPr kern="1200">
        <a:solidFill>
          <a:schemeClr val="tx1"/>
        </a:solidFill>
        <a:latin typeface="Twinkl" pitchFamily="2" charset="0"/>
        <a:ea typeface="+mn-ea"/>
        <a:cs typeface="+mn-cs"/>
      </a:defRPr>
    </a:lvl3pPr>
    <a:lvl4pPr marL="1371600" algn="l" rtl="0" eaLnBrk="0" fontAlgn="base" hangingPunct="0">
      <a:spcBef>
        <a:spcPct val="0"/>
      </a:spcBef>
      <a:spcAft>
        <a:spcPct val="0"/>
      </a:spcAft>
      <a:defRPr kern="1200">
        <a:solidFill>
          <a:schemeClr val="tx1"/>
        </a:solidFill>
        <a:latin typeface="Twinkl" pitchFamily="2" charset="0"/>
        <a:ea typeface="+mn-ea"/>
        <a:cs typeface="+mn-cs"/>
      </a:defRPr>
    </a:lvl4pPr>
    <a:lvl5pPr marL="1828800" algn="l" rtl="0" eaLnBrk="0" fontAlgn="base" hangingPunct="0">
      <a:spcBef>
        <a:spcPct val="0"/>
      </a:spcBef>
      <a:spcAft>
        <a:spcPct val="0"/>
      </a:spcAft>
      <a:defRPr kern="1200">
        <a:solidFill>
          <a:schemeClr val="tx1"/>
        </a:solidFill>
        <a:latin typeface="Twinkl" pitchFamily="2" charset="0"/>
        <a:ea typeface="+mn-ea"/>
        <a:cs typeface="+mn-cs"/>
      </a:defRPr>
    </a:lvl5pPr>
    <a:lvl6pPr marL="2286000" algn="l" defTabSz="914400" rtl="0" eaLnBrk="1" latinLnBrk="0" hangingPunct="1">
      <a:defRPr kern="1200">
        <a:solidFill>
          <a:schemeClr val="tx1"/>
        </a:solidFill>
        <a:latin typeface="Twinkl" pitchFamily="2" charset="0"/>
        <a:ea typeface="+mn-ea"/>
        <a:cs typeface="+mn-cs"/>
      </a:defRPr>
    </a:lvl6pPr>
    <a:lvl7pPr marL="2743200" algn="l" defTabSz="914400" rtl="0" eaLnBrk="1" latinLnBrk="0" hangingPunct="1">
      <a:defRPr kern="1200">
        <a:solidFill>
          <a:schemeClr val="tx1"/>
        </a:solidFill>
        <a:latin typeface="Twinkl" pitchFamily="2" charset="0"/>
        <a:ea typeface="+mn-ea"/>
        <a:cs typeface="+mn-cs"/>
      </a:defRPr>
    </a:lvl7pPr>
    <a:lvl8pPr marL="3200400" algn="l" defTabSz="914400" rtl="0" eaLnBrk="1" latinLnBrk="0" hangingPunct="1">
      <a:defRPr kern="1200">
        <a:solidFill>
          <a:schemeClr val="tx1"/>
        </a:solidFill>
        <a:latin typeface="Twinkl" pitchFamily="2" charset="0"/>
        <a:ea typeface="+mn-ea"/>
        <a:cs typeface="+mn-cs"/>
      </a:defRPr>
    </a:lvl8pPr>
    <a:lvl9pPr marL="3657600" algn="l" defTabSz="914400" rtl="0" eaLnBrk="1" latinLnBrk="0" hangingPunct="1">
      <a:defRPr kern="1200">
        <a:solidFill>
          <a:schemeClr val="tx1"/>
        </a:solidFill>
        <a:latin typeface="Twinkl" pitchFamily="2"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52">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E28A"/>
    <a:srgbClr val="EE6969"/>
    <a:srgbClr val="D0B95F"/>
    <a:srgbClr val="18A0DB"/>
    <a:srgbClr val="BC0105"/>
    <a:srgbClr val="4DB1E3"/>
    <a:srgbClr val="DE1E5A"/>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352" autoAdjust="0"/>
    <p:restoredTop sz="94660"/>
  </p:normalViewPr>
  <p:slideViewPr>
    <p:cSldViewPr snapToGrid="0">
      <p:cViewPr varScale="1">
        <p:scale>
          <a:sx n="86" d="100"/>
          <a:sy n="86" d="100"/>
        </p:scale>
        <p:origin x="1277" y="58"/>
      </p:cViewPr>
      <p:guideLst>
        <p:guide orient="horz" pos="2160"/>
        <p:guide pos="2880"/>
        <p:guide pos="340"/>
        <p:guide orient="horz" pos="3952"/>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handoutMaster" Target="handoutMasters/handout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38B2566B-6663-46A8-AE15-51355E2CAEFA}" type="datetimeFigureOut">
              <a:rPr lang="en-GB"/>
              <a:pPr>
                <a:defRPr/>
              </a:pPr>
              <a:t>04/02/2021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40D8A245-23F1-4452-AA5C-D3EFEE21A02F}" type="slidenum">
              <a:rPr lang="en-GB"/>
              <a:pPr>
                <a:defRPr/>
              </a:pPr>
              <a:t>‹#›</a:t>
            </a:fld>
            <a:endParaRPr lang="en-GB"/>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EC9DD9D-8C3E-48E0-8DA6-9CA4CB33E3B8}" type="datetimeFigureOut">
              <a:rPr lang="en-GB"/>
              <a:pPr>
                <a:defRPr/>
              </a:pPr>
              <a:t>04/02/2021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A0EBCEF1-BCE0-4E54-92FC-2CF3B2D76360}"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resources/festivals-and-cultural-celebrations/chinese-new-year/chinese-new-year-story"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hlinkClick r:id="rId3"/>
          </p:cNvPr>
          <p:cNvSpPr/>
          <p:nvPr userDrawn="1"/>
        </p:nvSpPr>
        <p:spPr>
          <a:xfrm>
            <a:off x="4137025" y="5562600"/>
            <a:ext cx="869950" cy="5524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a:p>
        </p:txBody>
      </p:sp>
      <p:pic>
        <p:nvPicPr>
          <p:cNvPr id="6" name="Picture 5">
            <a:extLst>
              <a:ext uri="{FF2B5EF4-FFF2-40B4-BE49-F238E27FC236}">
                <a16:creationId xmlns:a16="http://schemas.microsoft.com/office/drawing/2014/main" id="{DA48CF42-71BE-447D-B447-F9BC88E36E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0"/>
            <a:ext cx="9144000" cy="6858000"/>
          </a:xfrm>
          <a:prstGeom prst="rect">
            <a:avLst/>
          </a:prstGeom>
        </p:spPr>
      </p:pic>
    </p:spTree>
    <p:extLst>
      <p:ext uri="{BB962C8B-B14F-4D97-AF65-F5344CB8AC3E}">
        <p14:creationId xmlns:p14="http://schemas.microsoft.com/office/powerpoint/2010/main" val="1700701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1"/>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072438" y="5734050"/>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4918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2"/>
          <p:cNvSpPr/>
          <p:nvPr userDrawn="1"/>
        </p:nvSpPr>
        <p:spPr bwMode="auto">
          <a:xfrm>
            <a:off x="457200" y="438150"/>
            <a:ext cx="8220075"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SemiBold" pitchFamily="2" charset="0"/>
              </a:defRPr>
            </a:lvl1pPr>
          </a:lstStyle>
          <a:p>
            <a:endParaRPr lang="en-GB" dirty="0"/>
          </a:p>
        </p:txBody>
      </p:sp>
    </p:spTree>
    <p:extLst>
      <p:ext uri="{BB962C8B-B14F-4D97-AF65-F5344CB8AC3E}">
        <p14:creationId xmlns:p14="http://schemas.microsoft.com/office/powerpoint/2010/main" val="46464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2"/>
          <p:cNvSpPr/>
          <p:nvPr userDrawn="1"/>
        </p:nvSpPr>
        <p:spPr bwMode="auto">
          <a:xfrm>
            <a:off x="503238" y="2930525"/>
            <a:ext cx="8137525"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Rounded Rectangle 3"/>
          <p:cNvSpPr/>
          <p:nvPr userDrawn="1"/>
        </p:nvSpPr>
        <p:spPr bwMode="auto">
          <a:xfrm>
            <a:off x="503238" y="512763"/>
            <a:ext cx="8137525"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5" name="Title 1"/>
          <p:cNvSpPr txBox="1">
            <a:spLocks/>
          </p:cNvSpPr>
          <p:nvPr userDrawn="1"/>
        </p:nvSpPr>
        <p:spPr>
          <a:xfrm>
            <a:off x="628650" y="30718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p:cNvSpPr txBox="1">
            <a:spLocks/>
          </p:cNvSpPr>
          <p:nvPr userDrawn="1"/>
        </p:nvSpPr>
        <p:spPr>
          <a:xfrm>
            <a:off x="628650" y="735013"/>
            <a:ext cx="78867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p:cNvSpPr txBox="1">
            <a:spLocks/>
          </p:cNvSpPr>
          <p:nvPr userDrawn="1"/>
        </p:nvSpPr>
        <p:spPr>
          <a:xfrm>
            <a:off x="628650" y="3467100"/>
            <a:ext cx="78867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pPr fontAlgn="auto">
              <a:spcAft>
                <a:spcPts val="0"/>
              </a:spcAft>
              <a:defRPr/>
            </a:pPr>
            <a:r>
              <a:rPr lang="en-GB" dirty="0">
                <a:latin typeface="Twinkl" pitchFamily="50" charset="0"/>
              </a:rPr>
              <a:t>Statement 2</a:t>
            </a:r>
          </a:p>
          <a:p>
            <a:pPr lvl="1" fontAlgn="auto">
              <a:spcAft>
                <a:spcPts val="0"/>
              </a:spcAft>
              <a:defRPr/>
            </a:pPr>
            <a:r>
              <a:rPr lang="en-GB" dirty="0">
                <a:latin typeface="Twinkl" pitchFamily="50" charset="0"/>
              </a:rPr>
              <a:t>Sub statement</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r>
              <a:rPr lang="en-GB" dirty="0"/>
              <a:t>Statement 2</a:t>
            </a:r>
          </a:p>
          <a:p>
            <a:pPr lvl="1"/>
            <a:r>
              <a:rPr lang="en-GB" dirty="0"/>
              <a:t>Sub statement</a:t>
            </a:r>
          </a:p>
        </p:txBody>
      </p:sp>
    </p:spTree>
    <p:extLst>
      <p:ext uri="{BB962C8B-B14F-4D97-AF65-F5344CB8AC3E}">
        <p14:creationId xmlns:p14="http://schemas.microsoft.com/office/powerpoint/2010/main" val="2324113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523288" y="6196013"/>
            <a:ext cx="57626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76D5CE0-173C-4C64-85EE-AD8C505C89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47827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90538" y="695325"/>
            <a:ext cx="8162925"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90538" y="1957388"/>
            <a:ext cx="8162925"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val="0"/>
              </a:ext>
            </a:extLst>
          </a:blip>
          <a:srcRect l="4852" t="412" r="1465" b="68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31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Not long afterwards, a raft arrived carrying the monkey, the rooster and the goat. They explained how they had worked as a team to get across. The </a:t>
            </a:r>
          </a:p>
          <a:p>
            <a:pPr algn="just" eaLnBrk="1" fontAlgn="auto" hangingPunct="1">
              <a:spcBef>
                <a:spcPts val="0"/>
              </a:spcBef>
              <a:spcAft>
                <a:spcPts val="0"/>
              </a:spcAft>
              <a:defRPr/>
            </a:pPr>
            <a:r>
              <a:rPr lang="en-GB" dirty="0">
                <a:solidFill>
                  <a:schemeClr val="tx1"/>
                </a:solidFill>
              </a:rPr>
              <a:t>Emperor was very pleased. He said the goat would be the eighth year, the monkey the ninth and the rooster the tenth.</a:t>
            </a:r>
          </a:p>
        </p:txBody>
      </p:sp>
      <p:pic>
        <p:nvPicPr>
          <p:cNvPr id="17412"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8A5D28C-59AA-47D0-BFED-4F22A15D30D3}"/>
              </a:ext>
            </a:extLst>
          </p:cNvPr>
          <p:cNvGrpSpPr/>
          <p:nvPr/>
        </p:nvGrpSpPr>
        <p:grpSpPr>
          <a:xfrm>
            <a:off x="0" y="0"/>
            <a:ext cx="9144000" cy="6858000"/>
            <a:chOff x="0" y="0"/>
            <a:chExt cx="9144000" cy="6858000"/>
          </a:xfrm>
        </p:grpSpPr>
        <p:pic>
          <p:nvPicPr>
            <p:cNvPr id="18434" name="Picture 2"/>
            <p:cNvPicPr>
              <a:picLocks noChangeAspect="1"/>
            </p:cNvPicPr>
            <p:nvPr/>
          </p:nvPicPr>
          <p:blipFill>
            <a:blip r:embed="rId2">
              <a:extLst>
                <a:ext uri="{28A0092B-C50C-407E-A947-70E740481C1C}">
                  <a14:useLocalDpi xmlns:a14="http://schemas.microsoft.com/office/drawing/2010/main" val="0"/>
                </a:ext>
              </a:extLst>
            </a:blip>
            <a:srcRect l="2872" t="395" r="7829" b="486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352680E8-FFDB-4F98-AF7D-C8DFA197E1E5}"/>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a:off x="6861774" y="2602220"/>
              <a:ext cx="414904" cy="132447"/>
            </a:xfrm>
            <a:prstGeom prst="rect">
              <a:avLst/>
            </a:prstGeom>
          </p:spPr>
        </p:pic>
      </p:grpSp>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animal to arrive was the dog. “What took you so long, when you’re such a good swimmer?” asked the Emperor. </a:t>
            </a:r>
          </a:p>
          <a:p>
            <a:pPr algn="just" eaLnBrk="1" fontAlgn="auto" hangingPunct="1">
              <a:spcBef>
                <a:spcPts val="0"/>
              </a:spcBef>
              <a:spcAft>
                <a:spcPts val="0"/>
              </a:spcAft>
              <a:defRPr/>
            </a:pPr>
            <a:r>
              <a:rPr lang="en-GB" dirty="0">
                <a:solidFill>
                  <a:schemeClr val="tx1"/>
                </a:solidFill>
              </a:rPr>
              <a:t>“The river was so clean that I decided to have a bath along the way,” the dog explained. He was rewarded with the eleventh year.</a:t>
            </a:r>
          </a:p>
        </p:txBody>
      </p:sp>
      <p:pic>
        <p:nvPicPr>
          <p:cNvPr id="1843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map&#10;&#10;Description automatically generated">
            <a:extLst>
              <a:ext uri="{FF2B5EF4-FFF2-40B4-BE49-F238E27FC236}">
                <a16:creationId xmlns:a16="http://schemas.microsoft.com/office/drawing/2014/main" id="{C0484281-1CAF-9041-98AF-03C71558D126}"/>
              </a:ext>
            </a:extLst>
          </p:cNvPr>
          <p:cNvPicPr>
            <a:picLocks noChangeAspect="1"/>
          </p:cNvPicPr>
          <p:nvPr/>
        </p:nvPicPr>
        <p:blipFill rotWithShape="1">
          <a:blip r:embed="rId2">
            <a:extLst>
              <a:ext uri="{28A0092B-C50C-407E-A947-70E740481C1C}">
                <a14:useLocalDpi xmlns:a14="http://schemas.microsoft.com/office/drawing/2010/main" val="0"/>
              </a:ext>
            </a:extLst>
          </a:blip>
          <a:srcRect l="6800" r="3455" b="4789"/>
          <a:stretch/>
        </p:blipFill>
        <p:spPr>
          <a:xfrm>
            <a:off x="0" y="0"/>
            <a:ext cx="9144000" cy="6858000"/>
          </a:xfrm>
          <a:prstGeom prst="rect">
            <a:avLst/>
          </a:prstGeom>
        </p:spPr>
      </p:pic>
      <p:pic>
        <p:nvPicPr>
          <p:cNvPr id="2" name="Picture 1">
            <a:extLst>
              <a:ext uri="{FF2B5EF4-FFF2-40B4-BE49-F238E27FC236}">
                <a16:creationId xmlns:a16="http://schemas.microsoft.com/office/drawing/2014/main" id="{CF999D5F-8860-4B6B-847B-A2D25C6109C4}"/>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a:off x="6417851" y="2616510"/>
            <a:ext cx="442597" cy="141287"/>
          </a:xfrm>
          <a:prstGeom prst="rect">
            <a:avLst/>
          </a:prstGeom>
        </p:spPr>
      </p:pic>
      <p:sp>
        <p:nvSpPr>
          <p:cNvPr id="9" name="Rounded Rectangle 2"/>
          <p:cNvSpPr/>
          <p:nvPr/>
        </p:nvSpPr>
        <p:spPr>
          <a:xfrm>
            <a:off x="539750" y="549275"/>
            <a:ext cx="80645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There was one place left in the Zodiac and the Emperor wondered who the last winner would be. All of a sudden, the pig turned up. “You took a long time. What happened?” the Emperor asked. </a:t>
            </a:r>
          </a:p>
          <a:p>
            <a:pPr algn="just" eaLnBrk="1" fontAlgn="auto" hangingPunct="1">
              <a:spcBef>
                <a:spcPts val="0"/>
              </a:spcBef>
              <a:spcAft>
                <a:spcPts val="0"/>
              </a:spcAft>
              <a:defRPr/>
            </a:pPr>
            <a:r>
              <a:rPr lang="en-GB" dirty="0">
                <a:solidFill>
                  <a:schemeClr val="tx1"/>
                </a:solidFill>
              </a:rPr>
              <a:t>“I was hungry and stopped to eat, then I fell asleep,” said the pig. The twelfth year was given to the pig.</a:t>
            </a:r>
          </a:p>
        </p:txBody>
      </p:sp>
      <p:pic>
        <p:nvPicPr>
          <p:cNvPr id="19460"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p:cNvPicPr>
          <p:nvPr/>
        </p:nvPicPr>
        <p:blipFill>
          <a:blip r:embed="rId2">
            <a:extLst>
              <a:ext uri="{28A0092B-C50C-407E-A947-70E740481C1C}">
                <a14:useLocalDpi xmlns:a14="http://schemas.microsoft.com/office/drawing/2010/main" val="0"/>
              </a:ext>
            </a:extLst>
          </a:blip>
          <a:srcRect l="1491" t="262" r="9093" b="487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153025"/>
            <a:ext cx="8064500" cy="11557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As for the cat, he finally crawled out of the river, but was too late to have a year named after him. He was very angry with the rat for pushing him in and since then, cats have never been friends with rats!</a:t>
            </a:r>
          </a:p>
        </p:txBody>
      </p:sp>
      <p:pic>
        <p:nvPicPr>
          <p:cNvPr id="2048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p:cNvPicPr>
            <a:picLocks noChangeAspect="1"/>
          </p:cNvPicPr>
          <p:nvPr/>
        </p:nvPicPr>
        <p:blipFill>
          <a:blip r:embed="rId2">
            <a:extLst>
              <a:ext uri="{28A0092B-C50C-407E-A947-70E740481C1C}">
                <a14:useLocalDpi xmlns:a14="http://schemas.microsoft.com/office/drawing/2010/main" val="0"/>
              </a:ext>
            </a:extLst>
          </a:blip>
          <a:srcRect l="5086" t="2106" r="4523" b="19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48300"/>
            <a:ext cx="8064500" cy="8604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From that day to this, the Chinese Zodiac has followed this cycle of years, named after the twelve animals.</a:t>
            </a:r>
          </a:p>
        </p:txBody>
      </p:sp>
      <p:pic>
        <p:nvPicPr>
          <p:cNvPr id="2150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picture containing sunburst chart&#10;&#10;Description automatically generated">
            <a:extLst>
              <a:ext uri="{FF2B5EF4-FFF2-40B4-BE49-F238E27FC236}">
                <a16:creationId xmlns:a16="http://schemas.microsoft.com/office/drawing/2014/main" id="{267A4895-7988-EA4F-B4D7-20E853E08E84}"/>
              </a:ext>
            </a:extLst>
          </p:cNvPr>
          <p:cNvPicPr>
            <a:picLocks noChangeAspect="1"/>
          </p:cNvPicPr>
          <p:nvPr/>
        </p:nvPicPr>
        <p:blipFill rotWithShape="1">
          <a:blip r:embed="rId4">
            <a:extLst>
              <a:ext uri="{28A0092B-C50C-407E-A947-70E740481C1C}">
                <a14:useLocalDpi xmlns:a14="http://schemas.microsoft.com/office/drawing/2010/main" val="0"/>
              </a:ext>
            </a:extLst>
          </a:blip>
          <a:srcRect l="26582" t="19840" r="21392" b="5949"/>
          <a:stretch/>
        </p:blipFill>
        <p:spPr>
          <a:xfrm>
            <a:off x="2193403" y="405113"/>
            <a:ext cx="4757194" cy="4797264"/>
          </a:xfrm>
          <a:prstGeom prst="ellipse">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6">
            <a:extLst>
              <a:ext uri="{FF2B5EF4-FFF2-40B4-BE49-F238E27FC236}">
                <a16:creationId xmlns:a16="http://schemas.microsoft.com/office/drawing/2014/main" id="{D4BEB83C-4329-4629-B36B-7A377F5BA196}"/>
              </a:ext>
            </a:extLst>
          </p:cNvPr>
          <p:cNvGrpSpPr/>
          <p:nvPr/>
        </p:nvGrpSpPr>
        <p:grpSpPr>
          <a:xfrm>
            <a:off x="0" y="0"/>
            <a:ext cx="9144000" cy="6946900"/>
            <a:chOff x="0" y="0"/>
            <a:chExt cx="9144000" cy="6946900"/>
          </a:xfrm>
        </p:grpSpPr>
        <p:pic>
          <p:nvPicPr>
            <p:cNvPr id="9218" name="Picture 9"/>
            <p:cNvPicPr>
              <a:picLocks noChangeAspect="1"/>
            </p:cNvPicPr>
            <p:nvPr/>
          </p:nvPicPr>
          <p:blipFill>
            <a:blip r:embed="rId3">
              <a:extLst>
                <a:ext uri="{28A0092B-C50C-407E-A947-70E740481C1C}">
                  <a14:useLocalDpi xmlns:a14="http://schemas.microsoft.com/office/drawing/2010/main" val="0"/>
                </a:ext>
              </a:extLst>
            </a:blip>
            <a:srcRect l="3059" t="185" r="3065" b="890"/>
            <a:stretch>
              <a:fillRect/>
            </a:stretch>
          </p:blipFill>
          <p:spPr bwMode="auto">
            <a:xfrm>
              <a:off x="0" y="0"/>
              <a:ext cx="9144000" cy="694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FE375914-462A-4E77-BE6C-964AD7EC9E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8061" y="1811472"/>
              <a:ext cx="1838614" cy="4303984"/>
            </a:xfrm>
            <a:prstGeom prst="rect">
              <a:avLst/>
            </a:prstGeom>
          </p:spPr>
        </p:pic>
      </p:grpSp>
      <p:sp>
        <p:nvSpPr>
          <p:cNvPr id="9" name="Rounded Rectangle 2"/>
          <p:cNvSpPr/>
          <p:nvPr/>
        </p:nvSpPr>
        <p:spPr>
          <a:xfrm>
            <a:off x="755650" y="4905375"/>
            <a:ext cx="7632700" cy="14033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A long time ago, in China, the Jade Emperor decided there should be a way to measure time. He told the animals that they were to compete in a race. The first twelve animals would be rewarded by having a year named after them.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5DEA9578-3E02-794C-9FDE-31E0652DC698}"/>
              </a:ext>
            </a:extLst>
          </p:cNvPr>
          <p:cNvPicPr>
            <a:picLocks noChangeAspect="1"/>
          </p:cNvPicPr>
          <p:nvPr/>
        </p:nvPicPr>
        <p:blipFill rotWithShape="1">
          <a:blip r:embed="rId2">
            <a:extLst>
              <a:ext uri="{28A0092B-C50C-407E-A947-70E740481C1C}">
                <a14:useLocalDpi xmlns:a14="http://schemas.microsoft.com/office/drawing/2010/main" val="0"/>
              </a:ext>
            </a:extLst>
          </a:blip>
          <a:srcRect l="2834" r="2834"/>
          <a:stretch/>
        </p:blipFill>
        <p:spPr>
          <a:xfrm>
            <a:off x="-1" y="0"/>
            <a:ext cx="9144001" cy="6858000"/>
          </a:xfrm>
          <a:prstGeom prst="rect">
            <a:avLst/>
          </a:prstGeom>
        </p:spPr>
      </p:pic>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On the day of the race, all the animals lined up beside the river. The rat and the cat, who were good friends, were worried as they were not very good at swimming. They asked the ox if he would carry them across on his back.</a:t>
            </a:r>
          </a:p>
        </p:txBody>
      </p:sp>
      <p:pic>
        <p:nvPicPr>
          <p:cNvPr id="10244"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p:cNvPicPr>
          <p:nvPr/>
        </p:nvPicPr>
        <p:blipFill>
          <a:blip r:embed="rId2">
            <a:extLst>
              <a:ext uri="{28A0092B-C50C-407E-A947-70E740481C1C}">
                <a14:useLocalDpi xmlns:a14="http://schemas.microsoft.com/office/drawing/2010/main" val="0"/>
              </a:ext>
            </a:extLst>
          </a:blip>
          <a:srcRect l="5466" t="1178" r="1955" b="108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5097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ox agreed and they jumped on his back. When the race started, the rat and the cat were very pleased that the ox had taken the lead. They were almost across at the other side when the rat pushed the cat into the water and jumped on the bank to finish first!</a:t>
            </a:r>
          </a:p>
        </p:txBody>
      </p:sp>
      <p:pic>
        <p:nvPicPr>
          <p:cNvPr id="1126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03CD212-7B7C-4928-ACEB-01FB8CD58064}"/>
              </a:ext>
            </a:extLst>
          </p:cNvPr>
          <p:cNvGrpSpPr/>
          <p:nvPr/>
        </p:nvGrpSpPr>
        <p:grpSpPr>
          <a:xfrm>
            <a:off x="0" y="0"/>
            <a:ext cx="9144000" cy="6858000"/>
            <a:chOff x="0" y="0"/>
            <a:chExt cx="9144000" cy="6858000"/>
          </a:xfrm>
        </p:grpSpPr>
        <p:pic>
          <p:nvPicPr>
            <p:cNvPr id="12290" name="Picture 1"/>
            <p:cNvPicPr>
              <a:picLocks noChangeAspect="1"/>
            </p:cNvPicPr>
            <p:nvPr/>
          </p:nvPicPr>
          <p:blipFill>
            <a:blip r:embed="rId2">
              <a:extLst>
                <a:ext uri="{28A0092B-C50C-407E-A947-70E740481C1C}">
                  <a14:useLocalDpi xmlns:a14="http://schemas.microsoft.com/office/drawing/2010/main" val="0"/>
                </a:ext>
              </a:extLst>
            </a:blip>
            <a:srcRect l="8093" t="639" r="2693" b="471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D8953FD-2EDB-4E3E-ABB7-4F5382635FCD}"/>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262971" y="2387164"/>
              <a:ext cx="454405" cy="145056"/>
            </a:xfrm>
            <a:prstGeom prst="rect">
              <a:avLst/>
            </a:prstGeom>
          </p:spPr>
        </p:pic>
      </p:grpSp>
      <p:sp>
        <p:nvSpPr>
          <p:cNvPr id="9" name="Rounded Rectangle 2"/>
          <p:cNvSpPr/>
          <p:nvPr/>
        </p:nvSpPr>
        <p:spPr>
          <a:xfrm>
            <a:off x="539750" y="549275"/>
            <a:ext cx="8064500" cy="113665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“Well done!” said the Jade Emperor to the rat. “The first year of the Zodiac will be named after you.” The poor ox was tricked into second place and so the second year of the Zodiac was named after him.</a:t>
            </a:r>
          </a:p>
        </p:txBody>
      </p:sp>
      <p:pic>
        <p:nvPicPr>
          <p:cNvPr id="12292"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E90314B-8786-4724-96B4-141BB7B71D00}"/>
              </a:ext>
            </a:extLst>
          </p:cNvPr>
          <p:cNvGrpSpPr/>
          <p:nvPr/>
        </p:nvGrpSpPr>
        <p:grpSpPr>
          <a:xfrm>
            <a:off x="0" y="0"/>
            <a:ext cx="9144000" cy="6858000"/>
            <a:chOff x="0" y="0"/>
            <a:chExt cx="9144000" cy="6858000"/>
          </a:xfrm>
        </p:grpSpPr>
        <p:pic>
          <p:nvPicPr>
            <p:cNvPr id="13314" name="Picture 1"/>
            <p:cNvPicPr>
              <a:picLocks noChangeAspect="1"/>
            </p:cNvPicPr>
            <p:nvPr/>
          </p:nvPicPr>
          <p:blipFill>
            <a:blip r:embed="rId2">
              <a:extLst>
                <a:ext uri="{28A0092B-C50C-407E-A947-70E740481C1C}">
                  <a14:useLocalDpi xmlns:a14="http://schemas.microsoft.com/office/drawing/2010/main" val="0"/>
                </a:ext>
              </a:extLst>
            </a:blip>
            <a:srcRect l="6947" r="4282" b="5824"/>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DD5984C-DB98-4C87-B343-A88E05484135}"/>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408969" y="2440952"/>
              <a:ext cx="454405" cy="145056"/>
            </a:xfrm>
            <a:prstGeom prst="rect">
              <a:avLst/>
            </a:prstGeom>
          </p:spPr>
        </p:pic>
      </p:grpSp>
      <p:sp>
        <p:nvSpPr>
          <p:cNvPr id="9" name="Rounded Rectangle 2"/>
          <p:cNvSpPr/>
          <p:nvPr/>
        </p:nvSpPr>
        <p:spPr>
          <a:xfrm>
            <a:off x="539750" y="549275"/>
            <a:ext cx="8064500" cy="8890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Shortly after, the exhausted tiger arrived on the river bank. Swimming the river had been very difficult, as he had to fight strong currents.</a:t>
            </a:r>
          </a:p>
        </p:txBody>
      </p:sp>
      <p:pic>
        <p:nvPicPr>
          <p:cNvPr id="13316"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spect="1"/>
          </p:cNvPicPr>
          <p:nvPr/>
        </p:nvPicPr>
        <p:blipFill>
          <a:blip r:embed="rId2">
            <a:extLst>
              <a:ext uri="{28A0092B-C50C-407E-A947-70E740481C1C}">
                <a14:useLocalDpi xmlns:a14="http://schemas.microsoft.com/office/drawing/2010/main" val="0"/>
              </a:ext>
            </a:extLst>
          </a:blip>
          <a:srcRect l="5634" t="584" r="972" b="81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4224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The next to arrive was the rabbit, who hadn’t swum across but hopped across on some stepping stones and then onto a floating log which carried him to the river bank. “I shall call the fourth year after you,” the surprised Jade Emperor said.</a:t>
            </a:r>
          </a:p>
        </p:txBody>
      </p:sp>
      <p:pic>
        <p:nvPicPr>
          <p:cNvPr id="14340"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2924FA-03D5-4FF6-82E7-550A601A247D}"/>
              </a:ext>
            </a:extLst>
          </p:cNvPr>
          <p:cNvGrpSpPr/>
          <p:nvPr/>
        </p:nvGrpSpPr>
        <p:grpSpPr>
          <a:xfrm>
            <a:off x="0" y="0"/>
            <a:ext cx="9144000" cy="6858000"/>
            <a:chOff x="0" y="0"/>
            <a:chExt cx="9144000" cy="6858000"/>
          </a:xfrm>
        </p:grpSpPr>
        <p:pic>
          <p:nvPicPr>
            <p:cNvPr id="15362" name="Picture 1"/>
            <p:cNvPicPr>
              <a:picLocks noChangeAspect="1"/>
            </p:cNvPicPr>
            <p:nvPr/>
          </p:nvPicPr>
          <p:blipFill>
            <a:blip r:embed="rId2">
              <a:extLst>
                <a:ext uri="{28A0092B-C50C-407E-A947-70E740481C1C}">
                  <a14:useLocalDpi xmlns:a14="http://schemas.microsoft.com/office/drawing/2010/main" val="0"/>
                </a:ext>
              </a:extLst>
            </a:blip>
            <a:srcRect l="8908" t="922" r="3450" b="609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9B8D6AF8-2E0A-4ED5-BDDA-CC40EB2BC0C3}"/>
                </a:ext>
              </a:extLst>
            </p:cNvPr>
            <p:cNvPicPr>
              <a:picLocks noChangeAspect="1"/>
            </p:cNvPicPr>
            <p:nvPr/>
          </p:nvPicPr>
          <p:blipFill rotWithShape="1">
            <a:blip r:embed="rId3">
              <a:extLst>
                <a:ext uri="{28A0092B-C50C-407E-A947-70E740481C1C}">
                  <a14:useLocalDpi xmlns:a14="http://schemas.microsoft.com/office/drawing/2010/main" val="0"/>
                </a:ext>
              </a:extLst>
            </a:blip>
            <a:srcRect l="22094" t="41991" r="18922" b="44703"/>
            <a:stretch/>
          </p:blipFill>
          <p:spPr>
            <a:xfrm rot="21418176">
              <a:off x="6293707" y="2410216"/>
              <a:ext cx="454405" cy="145056"/>
            </a:xfrm>
            <a:prstGeom prst="rect">
              <a:avLst/>
            </a:prstGeom>
          </p:spPr>
        </p:pic>
      </p:grpSp>
      <p:sp>
        <p:nvSpPr>
          <p:cNvPr id="9" name="Rounded Rectangle 2"/>
          <p:cNvSpPr/>
          <p:nvPr/>
        </p:nvSpPr>
        <p:spPr>
          <a:xfrm>
            <a:off x="539750" y="5191125"/>
            <a:ext cx="8064500" cy="1117600"/>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Taking fifth place was the dragon. “How come you didn’t win the race, when you could fly across?” the Emperor asked. </a:t>
            </a:r>
          </a:p>
          <a:p>
            <a:pPr algn="just" eaLnBrk="1" fontAlgn="auto" hangingPunct="1">
              <a:spcBef>
                <a:spcPts val="0"/>
              </a:spcBef>
              <a:spcAft>
                <a:spcPts val="0"/>
              </a:spcAft>
              <a:defRPr/>
            </a:pPr>
            <a:r>
              <a:rPr lang="en-GB" dirty="0">
                <a:solidFill>
                  <a:schemeClr val="tx1"/>
                </a:solidFill>
              </a:rPr>
              <a:t>“I stopped to help some animals,” the dragon explained.</a:t>
            </a:r>
          </a:p>
        </p:txBody>
      </p:sp>
      <p:pic>
        <p:nvPicPr>
          <p:cNvPr id="1536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extLst>
              <a:ext uri="{28A0092B-C50C-407E-A947-70E740481C1C}">
                <a14:useLocalDpi xmlns:a14="http://schemas.microsoft.com/office/drawing/2010/main" val="0"/>
              </a:ext>
            </a:extLst>
          </a:blip>
          <a:srcRect l="1764" r="7504" b="3743"/>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2"/>
          <p:cNvSpPr/>
          <p:nvPr/>
        </p:nvSpPr>
        <p:spPr>
          <a:xfrm>
            <a:off x="539750" y="549275"/>
            <a:ext cx="8064500" cy="1558925"/>
          </a:xfrm>
          <a:prstGeom prst="roundRect">
            <a:avLst>
              <a:gd name="adj" fmla="val 6173"/>
            </a:avLst>
          </a:prstGeom>
          <a:solidFill>
            <a:schemeClr val="bg1">
              <a:alpha val="95000"/>
            </a:schemeClr>
          </a:solidFill>
          <a:ln w="19050">
            <a:solidFill>
              <a:srgbClr val="D0B95F"/>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anchor="ctr"/>
          <a:lstStyle/>
          <a:p>
            <a:pPr algn="just" eaLnBrk="1" fontAlgn="auto" hangingPunct="1">
              <a:spcBef>
                <a:spcPts val="0"/>
              </a:spcBef>
              <a:spcAft>
                <a:spcPts val="0"/>
              </a:spcAft>
              <a:defRPr/>
            </a:pPr>
            <a:r>
              <a:rPr lang="en-GB" dirty="0">
                <a:solidFill>
                  <a:schemeClr val="tx1"/>
                </a:solidFill>
              </a:rPr>
              <a:t>Heading towards the line was the horse. Just as the Emperor thought the horse would cross, the sly snake wriggled around one of the horse’s hooves. The horse was so surprised that he jumped backwards, giving the snake a chance to slither forward and take sixth place. The horse made it for </a:t>
            </a:r>
            <a:br>
              <a:rPr lang="en-GB" dirty="0">
                <a:solidFill>
                  <a:schemeClr val="tx1"/>
                </a:solidFill>
              </a:rPr>
            </a:br>
            <a:r>
              <a:rPr lang="en-GB" dirty="0">
                <a:solidFill>
                  <a:schemeClr val="tx1"/>
                </a:solidFill>
              </a:rPr>
              <a:t>seventh place.</a:t>
            </a:r>
          </a:p>
        </p:txBody>
      </p:sp>
      <p:pic>
        <p:nvPicPr>
          <p:cNvPr id="1638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624888" y="6711950"/>
            <a:ext cx="45085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74C7F6BB-9E05-4D6A-9EC5-BC5EFC866AB3}"/>
              </a:ext>
            </a:extLst>
          </p:cNvPr>
          <p:cNvPicPr>
            <a:picLocks noChangeAspect="1"/>
          </p:cNvPicPr>
          <p:nvPr/>
        </p:nvPicPr>
        <p:blipFill rotWithShape="1">
          <a:blip r:embed="rId4">
            <a:extLst>
              <a:ext uri="{28A0092B-C50C-407E-A947-70E740481C1C}">
                <a14:useLocalDpi xmlns:a14="http://schemas.microsoft.com/office/drawing/2010/main" val="0"/>
              </a:ext>
            </a:extLst>
          </a:blip>
          <a:srcRect l="22094" t="41991" r="18922" b="44703"/>
          <a:stretch/>
        </p:blipFill>
        <p:spPr>
          <a:xfrm rot="21323929">
            <a:off x="6711708" y="3002138"/>
            <a:ext cx="350946" cy="112030"/>
          </a:xfrm>
          <a:prstGeom prst="rect">
            <a:avLst/>
          </a:prstGeom>
        </p:spPr>
      </p:pic>
    </p:spTree>
  </p:cSld>
  <p:clrMapOvr>
    <a:masterClrMapping/>
  </p:clrMapOvr>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1416</TotalTime>
  <Words>632</Words>
  <Application>Microsoft Office PowerPoint</Application>
  <PresentationFormat>On-screen Show (4:3)</PresentationFormat>
  <Paragraphs>17</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Twinkl SemiBold</vt: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Georgina Wray</cp:lastModifiedBy>
  <cp:revision>147</cp:revision>
  <dcterms:created xsi:type="dcterms:W3CDTF">2014-10-01T16:09:27Z</dcterms:created>
  <dcterms:modified xsi:type="dcterms:W3CDTF">2021-02-04T13:41:58Z</dcterms:modified>
</cp:coreProperties>
</file>