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0" r:id="rId4"/>
    <p:sldId id="262" r:id="rId5"/>
    <p:sldId id="259" r:id="rId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289B-F82B-4581-B19E-57362BCABAC2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1065D-8FEB-4362-A777-2B47F8C6521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4E6112-093A-428A-B5E6-FFB7D4E0BA98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7A1B5-07D0-4DD8-A1ED-149E25E6E2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EAA16-DF25-4A51-B18C-678C94235230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89DF-7706-44A9-A8CD-79FD3968A0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64D16-9D9A-4D84-B2EC-7000A7EB8C24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B932E-BDAC-44F5-8DDE-65DB96B18BB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1526D-D944-4526-9691-BC6EA7490944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95C1C-6AC9-4726-8D27-6801118F725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71225-4192-4403-9279-4DC6D58190FC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6EEA94-0D34-47C1-839C-AFE5157E1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136B5-0FC2-4709-8241-7FB28849A066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E1368-78FF-4C49-87B8-FB9FF8E19D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5225F-FDE6-4714-88C8-978B813009BF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ABC0A5-9E6E-41D6-B3DA-7DCB98D814A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26761-EDAC-4B9B-B8CF-CA25F84C5D61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D0996-F1B9-4E9D-9871-98DAAB93CF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AFC7E-C45B-4C08-B722-5D8431FDABE1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8B584C-6BDF-419C-96D9-10000983EC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61EE6-DF75-4E0E-B3AD-F86EA804730D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3C9FF-F51F-42E6-94B9-21D9623856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F7BC79-4839-42E4-81B5-A18C3435DDE6}" type="datetimeFigureOut">
              <a:rPr lang="en-GB"/>
              <a:pPr>
                <a:defRPr/>
              </a:pPr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FAF08D9-E584-40FE-971A-2F5F974F15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12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</p:spPr>
        <p:txBody>
          <a:bodyPr anchor="ctr"/>
          <a:lstStyle/>
          <a:p>
            <a:endParaRPr lang="en-US" altLang="en-US" sz="4400"/>
          </a:p>
        </p:txBody>
      </p:sp>
      <p:sp>
        <p:nvSpPr>
          <p:cNvPr id="133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8213" y="5734050"/>
            <a:ext cx="7343775" cy="842963"/>
          </a:xfrm>
        </p:spPr>
        <p:txBody>
          <a:bodyPr/>
          <a:lstStyle/>
          <a:p>
            <a:r>
              <a:rPr lang="en-US" altLang="en-US" sz="4400" b="1"/>
              <a:t>Tues</a:t>
            </a:r>
            <a:r>
              <a:rPr lang="en-GB" altLang="en-US" sz="4400" b="1"/>
              <a:t>day </a:t>
            </a:r>
            <a:r>
              <a:rPr lang="en-US" altLang="en-US" sz="4400" b="1"/>
              <a:t>12</a:t>
            </a:r>
            <a:r>
              <a:rPr lang="en-GB" altLang="en-US" sz="4400" b="1" baseline="30000"/>
              <a:t>th</a:t>
            </a:r>
            <a:r>
              <a:rPr lang="en-GB" altLang="en-US" sz="4400" b="1"/>
              <a:t> January</a:t>
            </a:r>
            <a:endParaRPr lang="en-US" altLang="en-US" sz="4400" b="1"/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4825" y="476250"/>
            <a:ext cx="8580438" cy="482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u="sng">
                <a:latin typeface="Comic Sans MS" pitchFamily="66" charset="0"/>
              </a:rPr>
              <a:t>Phonics - Phase 3</a:t>
            </a:r>
            <a:endParaRPr lang="en-US" altLang="en-US" u="sng">
              <a:latin typeface="Comic Sans MS" pitchFamily="66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GB" altLang="en-US" sz="3600" dirty="0">
                <a:latin typeface="Comic Sans MS" pitchFamily="66" charset="0"/>
              </a:rPr>
              <a:t>Can you guess what our phoneme is today?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altLang="en-US" sz="3600" dirty="0">
              <a:latin typeface="Comic Sans MS" pitchFamily="66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GB" altLang="en-US" sz="3600" dirty="0">
              <a:latin typeface="Comic Sans MS" pitchFamily="66" charset="0"/>
            </a:endParaRPr>
          </a:p>
        </p:txBody>
      </p:sp>
      <p:sp>
        <p:nvSpPr>
          <p:cNvPr id="14339" name="AutoShape 4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0" name="AutoShape 5" descr="Glimmercat Education: Letter of the Week for X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1" name="AutoShape 6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2" name="AutoShape 7" descr="Free Axe Picture, Download Free Clip Art, Free Clip Art on Clipart Library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3" name="AutoShape 8" descr="Axe Clipart Transparent - Axe Png - Free Transparent PNG Clipart Images  Download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sp>
        <p:nvSpPr>
          <p:cNvPr id="14344" name="AutoShape 9" descr="golden-number-six-on-white-picture-id520661493?k=6&amp;m=520661493&amp;s=612x612&amp;w=0&amp;h=ZA3bdD1TkVZnbNuFjl_WGik2pNprLqUF1RBE7yjdhJA="/>
          <p:cNvSpPr>
            <a:spLocks noChangeAspect="1" noChangeArrowheads="1"/>
          </p:cNvSpPr>
          <p:nvPr/>
        </p:nvSpPr>
        <p:spPr bwMode="auto">
          <a:xfrm>
            <a:off x="1687513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>
              <a:latin typeface="Calibri" pitchFamily="34" charset="0"/>
            </a:endParaRPr>
          </a:p>
        </p:txBody>
      </p:sp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675" y="2659063"/>
            <a:ext cx="26670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03563" y="4983163"/>
            <a:ext cx="2438400" cy="127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92813" y="2444750"/>
            <a:ext cx="196215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999538" y="3790950"/>
            <a:ext cx="26416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1">
            <a:hlinkClick r:id="" action="ppaction://media"/>
            <a:extLst>
              <a:ext uri="{FF2B5EF4-FFF2-40B4-BE49-F238E27FC236}">
                <a16:creationId xmlns:a16="http://schemas.microsoft.com/office/drawing/2014/main" id="{3D577E91-BE28-40D9-8AE2-F76DA1D8556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650515" y="542762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6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>
                <a:latin typeface="Comic Sans MS" pitchFamily="66" charset="0"/>
              </a:rPr>
              <a:t>Our phoneme today is…</a:t>
            </a:r>
            <a:endParaRPr lang="en-US" altLang="en-US">
              <a:latin typeface="Comic Sans MS" pitchFamily="66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879975" y="1484313"/>
            <a:ext cx="2751138" cy="273685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536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607050" y="2060575"/>
            <a:ext cx="1295400" cy="1584325"/>
          </a:xfrm>
        </p:spPr>
        <p:txBody>
          <a:bodyPr/>
          <a:lstStyle/>
          <a:p>
            <a:pPr algn="ctr">
              <a:buFontTx/>
              <a:buNone/>
            </a:pPr>
            <a:r>
              <a:rPr lang="en-GB" altLang="en-US" sz="9600"/>
              <a:t>w</a:t>
            </a:r>
            <a:endParaRPr lang="en-US" altLang="en-US" sz="9600"/>
          </a:p>
        </p:txBody>
      </p:sp>
      <p:sp>
        <p:nvSpPr>
          <p:cNvPr id="15364" name="Text Box 9"/>
          <p:cNvSpPr txBox="1">
            <a:spLocks noChangeArrowheads="1"/>
          </p:cNvSpPr>
          <p:nvPr/>
        </p:nvSpPr>
        <p:spPr bwMode="auto">
          <a:xfrm>
            <a:off x="382588" y="4941888"/>
            <a:ext cx="11501437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>
                <a:latin typeface="Comic Sans MS" pitchFamily="66" charset="0"/>
              </a:rPr>
              <a:t>Can you say these words with our phoneme in? See if you can sound out the words then blend to read</a:t>
            </a:r>
          </a:p>
        </p:txBody>
      </p:sp>
      <p:sp>
        <p:nvSpPr>
          <p:cNvPr id="15367" name="TextBox 3"/>
          <p:cNvSpPr txBox="1">
            <a:spLocks noChangeArrowheads="1"/>
          </p:cNvSpPr>
          <p:nvPr/>
        </p:nvSpPr>
        <p:spPr bwMode="auto">
          <a:xfrm>
            <a:off x="857250" y="2139950"/>
            <a:ext cx="1868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>
                <a:latin typeface="Calibri" pitchFamily="34" charset="0"/>
              </a:rPr>
              <a:t>wash</a:t>
            </a:r>
            <a:endParaRPr lang="en-GB">
              <a:latin typeface="Calibri" pitchFamily="34" charset="0"/>
            </a:endParaRPr>
          </a:p>
        </p:txBody>
      </p:sp>
      <p:sp>
        <p:nvSpPr>
          <p:cNvPr id="15371" name="TextBox 3"/>
          <p:cNvSpPr txBox="1">
            <a:spLocks noChangeArrowheads="1"/>
          </p:cNvSpPr>
          <p:nvPr/>
        </p:nvSpPr>
        <p:spPr bwMode="auto">
          <a:xfrm>
            <a:off x="9193213" y="3746500"/>
            <a:ext cx="18684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>
                <a:latin typeface="Calibri" pitchFamily="34" charset="0"/>
              </a:rPr>
              <a:t>web</a:t>
            </a:r>
            <a:endParaRPr lang="en-GB">
              <a:latin typeface="Calibri" pitchFamily="34" charset="0"/>
            </a:endParaRPr>
          </a:p>
        </p:txBody>
      </p:sp>
      <p:sp>
        <p:nvSpPr>
          <p:cNvPr id="15372" name="TextBox 3"/>
          <p:cNvSpPr txBox="1">
            <a:spLocks noChangeArrowheads="1"/>
          </p:cNvSpPr>
          <p:nvPr/>
        </p:nvSpPr>
        <p:spPr bwMode="auto">
          <a:xfrm>
            <a:off x="612775" y="3797300"/>
            <a:ext cx="2417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>
                <a:latin typeface="Calibri" pitchFamily="34" charset="0"/>
              </a:rPr>
              <a:t>window</a:t>
            </a:r>
            <a:endParaRPr lang="en-GB">
              <a:latin typeface="Calibri" pitchFamily="34" charset="0"/>
            </a:endParaRPr>
          </a:p>
        </p:txBody>
      </p:sp>
      <p:sp>
        <p:nvSpPr>
          <p:cNvPr id="15373" name="TextBox 3"/>
          <p:cNvSpPr txBox="1">
            <a:spLocks noChangeArrowheads="1"/>
          </p:cNvSpPr>
          <p:nvPr/>
        </p:nvSpPr>
        <p:spPr bwMode="auto">
          <a:xfrm>
            <a:off x="9007475" y="1547813"/>
            <a:ext cx="18684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4400">
                <a:latin typeface="Calibri" pitchFamily="34" charset="0"/>
              </a:rPr>
              <a:t>win</a:t>
            </a:r>
            <a:endParaRPr lang="en-GB">
              <a:latin typeface="Calibri" pitchFamily="34" charset="0"/>
            </a:endParaRPr>
          </a:p>
        </p:txBody>
      </p:sp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id="{15225293-CCF6-41A6-9427-FD5F233289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48496" y="784224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88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/>
          <p:cNvSpPr>
            <a:spLocks noGrp="1"/>
          </p:cNvSpPr>
          <p:nvPr>
            <p:ph type="title" idx="4294967295"/>
          </p:nvPr>
        </p:nvSpPr>
        <p:spPr>
          <a:xfrm>
            <a:off x="609600" y="504825"/>
            <a:ext cx="10960100" cy="711200"/>
          </a:xfrm>
        </p:spPr>
        <p:txBody>
          <a:bodyPr lIns="252000" tIns="252000" rIns="252000" bIns="252000" anchorCtr="1"/>
          <a:lstStyle/>
          <a:p>
            <a:pPr algn="ctr"/>
            <a:r>
              <a:rPr lang="en-GB" altLang="en-US" sz="2400" b="1"/>
              <a:t>Click the pictures that begin with ‘w’ to move them into the middle. </a:t>
            </a:r>
            <a:endParaRPr lang="en-GB" sz="2400" b="1">
              <a:latin typeface="Twinkl SemiBold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6288" y="1527175"/>
            <a:ext cx="5491162" cy="4668838"/>
          </a:xfrm>
          <a:prstGeom prst="rect">
            <a:avLst/>
          </a:prstGeom>
          <a:solidFill>
            <a:schemeClr val="bg1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Oval 6"/>
          <p:cNvSpPr/>
          <p:nvPr/>
        </p:nvSpPr>
        <p:spPr bwMode="auto">
          <a:xfrm>
            <a:off x="5365750" y="1101725"/>
            <a:ext cx="1460500" cy="1092200"/>
          </a:xfrm>
          <a:prstGeom prst="ellipse">
            <a:avLst/>
          </a:prstGeom>
          <a:solidFill>
            <a:srgbClr val="C91162"/>
          </a:solidFill>
          <a:ln w="38100">
            <a:solidFill>
              <a:srgbClr val="C911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17413" name="Title 20"/>
          <p:cNvSpPr>
            <a:spLocks/>
          </p:cNvSpPr>
          <p:nvPr/>
        </p:nvSpPr>
        <p:spPr bwMode="auto">
          <a:xfrm>
            <a:off x="5002213" y="1216025"/>
            <a:ext cx="2187575" cy="684213"/>
          </a:xfrm>
          <a:prstGeom prst="roundRect">
            <a:avLst>
              <a:gd name="adj" fmla="val 9639"/>
            </a:avLst>
          </a:prstGeom>
          <a:noFill/>
          <a:ln w="9525">
            <a:noFill/>
            <a:round/>
            <a:headEnd/>
            <a:tailEnd/>
          </a:ln>
        </p:spPr>
        <p:txBody>
          <a:bodyPr lIns="252000" tIns="252000" rIns="252000" bIns="252000" anchor="ctr" anchorCtr="1"/>
          <a:lstStyle/>
          <a:p>
            <a:pPr algn="ctr"/>
            <a:r>
              <a:rPr lang="en-GB" altLang="en-US" sz="6600" b="1">
                <a:solidFill>
                  <a:schemeClr val="bg1"/>
                </a:solidFill>
                <a:latin typeface="Twinkl SemiBold" pitchFamily="2" charset="0"/>
                <a:ea typeface="Sassoon Infant Rg"/>
                <a:cs typeface="Sassoon Infant Rg"/>
              </a:rPr>
              <a:t>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09050" y="3105150"/>
            <a:ext cx="2516188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247313" y="1216025"/>
            <a:ext cx="828675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74138" y="5072063"/>
            <a:ext cx="2476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9300" y="3613150"/>
            <a:ext cx="1347788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03300" y="1146175"/>
            <a:ext cx="1570038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21763" y="2025650"/>
            <a:ext cx="15335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36763" y="3062288"/>
            <a:ext cx="1181100" cy="101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73113" y="5072063"/>
            <a:ext cx="2300287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3">
            <a:hlinkClick r:id="" action="ppaction://media"/>
            <a:extLst>
              <a:ext uri="{FF2B5EF4-FFF2-40B4-BE49-F238E27FC236}">
                <a16:creationId xmlns:a16="http://schemas.microsoft.com/office/drawing/2014/main" id="{739C3D73-7FB9-47A7-B83A-57972ED309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03300" y="584199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7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1.11111E-6 L 0.20243 0.072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22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L 0.31076 -0.0678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38" y="-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2.22222E-6 L 0.22726 -0.040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54" y="-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85185E-6 L -0.21406 0.0770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12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33333E-6 L -0.23576 -0.04445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88" y="-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22222E-6 L -0.23958 -0.0365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79" y="-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en-US" sz="4000"/>
              <a:t>Have a go at reading these questions. Is the answer </a:t>
            </a:r>
            <a:r>
              <a:rPr lang="en-GB" altLang="en-US" sz="4000" b="1">
                <a:solidFill>
                  <a:srgbClr val="FFFF00"/>
                </a:solidFill>
              </a:rPr>
              <a:t>YES</a:t>
            </a:r>
            <a:r>
              <a:rPr lang="en-GB" altLang="en-US" sz="4000"/>
              <a:t> or </a:t>
            </a:r>
            <a:r>
              <a:rPr lang="en-GB" altLang="en-US" sz="4000" b="1">
                <a:solidFill>
                  <a:srgbClr val="FF0000"/>
                </a:solidFill>
              </a:rPr>
              <a:t>NO?</a:t>
            </a:r>
            <a:endParaRPr lang="en-US" altLang="en-US" sz="4000" b="1">
              <a:solidFill>
                <a:srgbClr val="FF0000"/>
              </a:solidFill>
            </a:endParaRPr>
          </a:p>
        </p:txBody>
      </p:sp>
      <p:sp>
        <p:nvSpPr>
          <p:cNvPr id="16386" name="Rectangle 2"/>
          <p:cNvSpPr txBox="1">
            <a:spLocks noChangeArrowheads="1"/>
          </p:cNvSpPr>
          <p:nvPr/>
        </p:nvSpPr>
        <p:spPr bwMode="auto">
          <a:xfrm>
            <a:off x="328613" y="1608138"/>
            <a:ext cx="11628437" cy="5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90000"/>
              </a:lnSpc>
            </a:pPr>
            <a:r>
              <a:rPr lang="en-GB" sz="3600" b="1" i="1" dirty="0">
                <a:solidFill>
                  <a:srgbClr val="FF6600"/>
                </a:solidFill>
                <a:latin typeface="Calibri Light"/>
              </a:rPr>
              <a:t>Is the sun wet?</a:t>
            </a:r>
            <a:r>
              <a:rPr lang="en-GB" sz="3600" b="1" i="1" dirty="0">
                <a:latin typeface="Calibri Light"/>
              </a:rPr>
              <a:t>                        Can men jog to get fit?</a:t>
            </a:r>
          </a:p>
          <a:p>
            <a:pPr>
              <a:lnSpc>
                <a:spcPct val="90000"/>
              </a:lnSpc>
            </a:pPr>
            <a:endParaRPr lang="en-GB" sz="3600" dirty="0">
              <a:latin typeface="Calibri Light"/>
            </a:endParaRPr>
          </a:p>
          <a:p>
            <a:pPr algn="ctr">
              <a:lnSpc>
                <a:spcPct val="90000"/>
              </a:lnSpc>
            </a:pPr>
            <a:r>
              <a:rPr lang="en-GB" sz="3600" b="1" i="1" dirty="0">
                <a:solidFill>
                  <a:srgbClr val="FF6600"/>
                </a:solidFill>
                <a:latin typeface="Calibri Light"/>
              </a:rPr>
              <a:t>Has a pot of jam got a lid?</a:t>
            </a:r>
            <a:r>
              <a:rPr lang="en-GB" sz="3600" b="1" i="1" dirty="0">
                <a:latin typeface="Calibri Light"/>
              </a:rPr>
              <a:t> </a:t>
            </a:r>
          </a:p>
          <a:p>
            <a:pPr>
              <a:lnSpc>
                <a:spcPct val="90000"/>
              </a:lnSpc>
            </a:pPr>
            <a:endParaRPr lang="en-GB" sz="3600" b="1" i="1" dirty="0">
              <a:latin typeface="Calibri Light"/>
            </a:endParaRPr>
          </a:p>
          <a:p>
            <a:pPr>
              <a:lnSpc>
                <a:spcPct val="90000"/>
              </a:lnSpc>
            </a:pPr>
            <a:r>
              <a:rPr lang="en-GB" sz="3600" b="1" i="1" dirty="0">
                <a:latin typeface="Calibri Light"/>
              </a:rPr>
              <a:t>Can a van go up a hill?              </a:t>
            </a:r>
            <a:r>
              <a:rPr lang="en-GB" sz="3600" b="1" i="1" dirty="0">
                <a:solidFill>
                  <a:srgbClr val="FF6600"/>
                </a:solidFill>
                <a:latin typeface="Calibri Light"/>
              </a:rPr>
              <a:t>Has a cat got a web? </a:t>
            </a:r>
          </a:p>
          <a:p>
            <a:pPr algn="ctr">
              <a:lnSpc>
                <a:spcPct val="90000"/>
              </a:lnSpc>
            </a:pPr>
            <a:endParaRPr lang="en-GB" sz="3600" b="1" i="1" dirty="0">
              <a:latin typeface="Calibri Light"/>
            </a:endParaRPr>
          </a:p>
          <a:p>
            <a:pPr algn="ctr">
              <a:lnSpc>
                <a:spcPct val="90000"/>
              </a:lnSpc>
            </a:pPr>
            <a:r>
              <a:rPr lang="en-GB" sz="3600" b="1" i="1" dirty="0">
                <a:latin typeface="Calibri Light"/>
              </a:rPr>
              <a:t>Will a pig put on a wig?</a:t>
            </a:r>
          </a:p>
          <a:p>
            <a:pPr>
              <a:lnSpc>
                <a:spcPct val="90000"/>
              </a:lnSpc>
            </a:pPr>
            <a:endParaRPr lang="en-GB" sz="3600" b="1" i="1" dirty="0">
              <a:latin typeface="Calibri Light"/>
            </a:endParaRPr>
          </a:p>
          <a:p>
            <a:pPr algn="ctr">
              <a:lnSpc>
                <a:spcPct val="90000"/>
              </a:lnSpc>
            </a:pPr>
            <a:r>
              <a:rPr lang="en-GB" sz="3600" b="1" i="1" dirty="0">
                <a:latin typeface="Calibri Light"/>
              </a:rPr>
              <a:t>Draw a picture to match one of these questions – e.g. a pig in a wig or a man jogging</a:t>
            </a:r>
            <a:endParaRPr lang="en-GB" sz="3600" dirty="0">
              <a:latin typeface="Calibri Light"/>
            </a:endParaRPr>
          </a:p>
        </p:txBody>
      </p:sp>
      <p:pic>
        <p:nvPicPr>
          <p:cNvPr id="2" name="4">
            <a:hlinkClick r:id="" action="ppaction://media"/>
            <a:extLst>
              <a:ext uri="{FF2B5EF4-FFF2-40B4-BE49-F238E27FC236}">
                <a16:creationId xmlns:a16="http://schemas.microsoft.com/office/drawing/2014/main" id="{A5707405-E1A0-4AC8-85AC-F30B51DEC8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89855" y="1203325"/>
            <a:ext cx="487363" cy="487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149</Words>
  <Application>Microsoft Office PowerPoint</Application>
  <PresentationFormat>Widescreen</PresentationFormat>
  <Paragraphs>22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Comic Sans MS</vt:lpstr>
      <vt:lpstr>Twinkl SemiBold</vt:lpstr>
      <vt:lpstr>Office Theme</vt:lpstr>
      <vt:lpstr>PowerPoint Presentation</vt:lpstr>
      <vt:lpstr>Phonics - Phase 3</vt:lpstr>
      <vt:lpstr>Our phoneme today is…</vt:lpstr>
      <vt:lpstr>Click the pictures that begin with ‘w’ to move them into the middle. </vt:lpstr>
      <vt:lpstr>Have a go at reading these questions. Is the answer YES or NO?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Georgina Wray</dc:creator>
  <cp:lastModifiedBy>Georgina Wray</cp:lastModifiedBy>
  <cp:revision>11</cp:revision>
  <dcterms:created xsi:type="dcterms:W3CDTF">2021-01-06T13:07:18Z</dcterms:created>
  <dcterms:modified xsi:type="dcterms:W3CDTF">2021-01-11T13:46:59Z</dcterms:modified>
</cp:coreProperties>
</file>