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59" r:id="rId3"/>
    <p:sldId id="261" r:id="rId4"/>
    <p:sldId id="258" r:id="rId5"/>
    <p:sldId id="256" r:id="rId6"/>
    <p:sldId id="262" r:id="rId7"/>
    <p:sldId id="263" r:id="rId8"/>
    <p:sldId id="268" r:id="rId9"/>
    <p:sldId id="269"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80039" autoAdjust="0"/>
  </p:normalViewPr>
  <p:slideViewPr>
    <p:cSldViewPr>
      <p:cViewPr varScale="1">
        <p:scale>
          <a:sx n="97" d="100"/>
          <a:sy n="97" d="100"/>
        </p:scale>
        <p:origin x="336"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30E36F1-24BB-4A06-BF19-2E6E0C86F866}" type="datetimeFigureOut">
              <a:rPr lang="en-GB" smtClean="0"/>
              <a:pPr/>
              <a:t>12/01/2021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28731D-DF87-4746-9F0C-C37D9BB7FDCA}"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30E36F1-24BB-4A06-BF19-2E6E0C86F866}" type="datetimeFigureOut">
              <a:rPr lang="en-GB" smtClean="0"/>
              <a:pPr/>
              <a:t>12/01/2021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28731D-DF87-4746-9F0C-C37D9BB7FDCA}"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30E36F1-24BB-4A06-BF19-2E6E0C86F866}" type="datetimeFigureOut">
              <a:rPr lang="en-GB" smtClean="0"/>
              <a:pPr/>
              <a:t>12/01/2021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28731D-DF87-4746-9F0C-C37D9BB7FDCA}"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30E36F1-24BB-4A06-BF19-2E6E0C86F866}" type="datetimeFigureOut">
              <a:rPr lang="en-GB" smtClean="0"/>
              <a:pPr/>
              <a:t>12/01/2021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28731D-DF87-4746-9F0C-C37D9BB7FDCA}"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30E36F1-24BB-4A06-BF19-2E6E0C86F866}" type="datetimeFigureOut">
              <a:rPr lang="en-GB" smtClean="0"/>
              <a:pPr/>
              <a:t>12/01/2021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28731D-DF87-4746-9F0C-C37D9BB7FDCA}"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30E36F1-24BB-4A06-BF19-2E6E0C86F866}" type="datetimeFigureOut">
              <a:rPr lang="en-GB" smtClean="0"/>
              <a:pPr/>
              <a:t>12/01/2021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828731D-DF87-4746-9F0C-C37D9BB7FDCA}"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30E36F1-24BB-4A06-BF19-2E6E0C86F866}" type="datetimeFigureOut">
              <a:rPr lang="en-GB" smtClean="0"/>
              <a:pPr/>
              <a:t>12/01/2021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828731D-DF87-4746-9F0C-C37D9BB7FDCA}"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30E36F1-24BB-4A06-BF19-2E6E0C86F866}" type="datetimeFigureOut">
              <a:rPr lang="en-GB" smtClean="0"/>
              <a:pPr/>
              <a:t>12/01/2021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828731D-DF87-4746-9F0C-C37D9BB7FDCA}"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0E36F1-24BB-4A06-BF19-2E6E0C86F866}" type="datetimeFigureOut">
              <a:rPr lang="en-GB" smtClean="0"/>
              <a:pPr/>
              <a:t>12/01/2021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828731D-DF87-4746-9F0C-C37D9BB7FDCA}"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30E36F1-24BB-4A06-BF19-2E6E0C86F866}" type="datetimeFigureOut">
              <a:rPr lang="en-GB" smtClean="0"/>
              <a:pPr/>
              <a:t>12/01/2021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828731D-DF87-4746-9F0C-C37D9BB7FDCA}"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30E36F1-24BB-4A06-BF19-2E6E0C86F866}" type="datetimeFigureOut">
              <a:rPr lang="en-GB" smtClean="0"/>
              <a:pPr/>
              <a:t>12/01/2021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828731D-DF87-4746-9F0C-C37D9BB7FDCA}"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0E36F1-24BB-4A06-BF19-2E6E0C86F866}" type="datetimeFigureOut">
              <a:rPr lang="en-GB" smtClean="0"/>
              <a:pPr/>
              <a:t>12/01/2021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28731D-DF87-4746-9F0C-C37D9BB7FDCA}"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close - up of some rocks&#10;&#10;Description automatically generated with low confidence">
            <a:extLst>
              <a:ext uri="{FF2B5EF4-FFF2-40B4-BE49-F238E27FC236}">
                <a16:creationId xmlns:a16="http://schemas.microsoft.com/office/drawing/2014/main" id="{C8528C0F-5388-4B61-9CF0-A3870D595E0A}"/>
              </a:ext>
            </a:extLst>
          </p:cNvPr>
          <p:cNvPicPr>
            <a:picLocks noChangeAspect="1"/>
          </p:cNvPicPr>
          <p:nvPr/>
        </p:nvPicPr>
        <p:blipFill rotWithShape="1">
          <a:blip r:embed="rId2"/>
          <a:srcRect l="2967" r="8032" b="-1"/>
          <a:stretch/>
        </p:blipFill>
        <p:spPr>
          <a:xfrm>
            <a:off x="4570" y="35164"/>
            <a:ext cx="9143999" cy="6857990"/>
          </a:xfrm>
          <a:prstGeom prst="rect">
            <a:avLst/>
          </a:prstGeom>
        </p:spPr>
      </p:pic>
      <p:sp>
        <p:nvSpPr>
          <p:cNvPr id="11" name="Rectangle 10">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9143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5A61C77-559B-1A45-8EBD-8AEDA7410A2F}"/>
              </a:ext>
            </a:extLst>
          </p:cNvPr>
          <p:cNvSpPr>
            <a:spLocks noGrp="1"/>
          </p:cNvSpPr>
          <p:nvPr>
            <p:ph type="ctrTitle"/>
          </p:nvPr>
        </p:nvSpPr>
        <p:spPr>
          <a:xfrm>
            <a:off x="1285" y="1488252"/>
            <a:ext cx="7543800" cy="3574778"/>
          </a:xfrm>
          <a:effectLst>
            <a:outerShdw blurRad="50800" dist="38100" dir="2700000" algn="tl" rotWithShape="0">
              <a:prstClr val="black">
                <a:alpha val="40000"/>
              </a:prstClr>
            </a:outerShdw>
          </a:effectLst>
        </p:spPr>
        <p:txBody>
          <a:bodyPr>
            <a:normAutofit/>
          </a:bodyPr>
          <a:lstStyle/>
          <a:p>
            <a:r>
              <a:rPr lang="en-US" sz="4500" dirty="0"/>
              <a:t>Collective Worship</a:t>
            </a:r>
          </a:p>
        </p:txBody>
      </p:sp>
      <p:sp>
        <p:nvSpPr>
          <p:cNvPr id="3" name="Subtitle 2">
            <a:extLst>
              <a:ext uri="{FF2B5EF4-FFF2-40B4-BE49-F238E27FC236}">
                <a16:creationId xmlns:a16="http://schemas.microsoft.com/office/drawing/2014/main" id="{81A48B8C-15AE-6B49-8E97-23544C3F6C3C}"/>
              </a:ext>
            </a:extLst>
          </p:cNvPr>
          <p:cNvSpPr>
            <a:spLocks noGrp="1"/>
          </p:cNvSpPr>
          <p:nvPr>
            <p:ph type="subTitle" idx="1"/>
          </p:nvPr>
        </p:nvSpPr>
        <p:spPr>
          <a:xfrm>
            <a:off x="-4570" y="3464159"/>
            <a:ext cx="7543800" cy="1282707"/>
          </a:xfrm>
          <a:effectLst>
            <a:outerShdw blurRad="50800" dist="38100" dir="2700000" algn="tl" rotWithShape="0">
              <a:prstClr val="black">
                <a:alpha val="40000"/>
              </a:prstClr>
            </a:outerShdw>
          </a:effectLst>
        </p:spPr>
        <p:txBody>
          <a:bodyPr>
            <a:normAutofit/>
          </a:bodyPr>
          <a:lstStyle/>
          <a:p>
            <a:r>
              <a:rPr lang="en-US" dirty="0">
                <a:solidFill>
                  <a:srgbClr val="FFFFFF"/>
                </a:solidFill>
              </a:rPr>
              <a:t>Wednesday 13</a:t>
            </a:r>
            <a:r>
              <a:rPr lang="en-US" baseline="30000" dirty="0">
                <a:solidFill>
                  <a:srgbClr val="FFFFFF"/>
                </a:solidFill>
              </a:rPr>
              <a:t>th</a:t>
            </a:r>
            <a:r>
              <a:rPr lang="en-US" dirty="0">
                <a:solidFill>
                  <a:srgbClr val="FFFFFF"/>
                </a:solidFill>
              </a:rPr>
              <a:t> January</a:t>
            </a:r>
          </a:p>
        </p:txBody>
      </p:sp>
    </p:spTree>
    <p:extLst>
      <p:ext uri="{BB962C8B-B14F-4D97-AF65-F5344CB8AC3E}">
        <p14:creationId xmlns:p14="http://schemas.microsoft.com/office/powerpoint/2010/main" val="1886091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8294908-8B00-4F58-BBBA-20F71A40A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Shape 8">
            <a:extLst>
              <a:ext uri="{FF2B5EF4-FFF2-40B4-BE49-F238E27FC236}">
                <a16:creationId xmlns:a16="http://schemas.microsoft.com/office/drawing/2014/main" id="{4364C879-1404-4203-8E9D-CC5DE0A621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41023" y="-934769"/>
            <a:ext cx="2424873" cy="2708393"/>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84617302-4B0D-4351-A6BB-6F0930D94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3756" y="-134088"/>
            <a:ext cx="1635955" cy="1226966"/>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DA2C7802-C2E0-4218-8F89-8DD7CCD2C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6713565" y="311926"/>
            <a:ext cx="4059393" cy="1911083"/>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Rectangle 14">
            <a:extLst>
              <a:ext uri="{FF2B5EF4-FFF2-40B4-BE49-F238E27FC236}">
                <a16:creationId xmlns:a16="http://schemas.microsoft.com/office/drawing/2014/main" id="{A6D7111A-21E5-4EE9-8A78-10E5530F01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7548980" y="1613994"/>
            <a:ext cx="1185708" cy="889281"/>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A3969E80-A77B-49FC-9122-D89AFD5EE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27781" y="5494508"/>
            <a:ext cx="2444907" cy="1774587"/>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Rectangle 18">
            <a:extLst>
              <a:ext uri="{FF2B5EF4-FFF2-40B4-BE49-F238E27FC236}">
                <a16:creationId xmlns:a16="http://schemas.microsoft.com/office/drawing/2014/main" id="{1849CA57-76BD-4CF2-80BA-D7A46A01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211282" y="5555951"/>
            <a:ext cx="928467" cy="696350"/>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1" name="Freeform: Shape 20">
            <a:extLst>
              <a:ext uri="{FF2B5EF4-FFF2-40B4-BE49-F238E27FC236}">
                <a16:creationId xmlns:a16="http://schemas.microsoft.com/office/drawing/2014/main" id="{35E9085E-E730-4768-83D4-6CB7E98971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877311" y="1407983"/>
            <a:ext cx="5389379" cy="4042034"/>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Rectangle 1"/>
          <p:cNvSpPr/>
          <p:nvPr/>
        </p:nvSpPr>
        <p:spPr>
          <a:xfrm>
            <a:off x="2066365" y="1873017"/>
            <a:ext cx="4337037" cy="2150719"/>
          </a:xfrm>
          <a:prstGeom prst="rect">
            <a:avLst/>
          </a:prstGeom>
          <a:noFill/>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normAutofit/>
          </a:bodyPr>
          <a:lstStyle/>
          <a:p>
            <a:pPr algn="ctr">
              <a:lnSpc>
                <a:spcPct val="90000"/>
              </a:lnSpc>
              <a:spcBef>
                <a:spcPct val="0"/>
              </a:spcBef>
              <a:spcAft>
                <a:spcPts val="600"/>
              </a:spcAft>
            </a:pPr>
            <a:r>
              <a:rPr lang="en-US" sz="3100" b="1" kern="1200" cap="all" spc="0">
                <a:ln w="9000" cmpd="sng">
                  <a:solidFill>
                    <a:schemeClr val="accent4">
                      <a:shade val="50000"/>
                      <a:satMod val="120000"/>
                    </a:schemeClr>
                  </a:solidFill>
                  <a:prstDash val="solid"/>
                </a:ln>
                <a:solidFill>
                  <a:srgbClr val="080808"/>
                </a:solidFill>
                <a:effectLst>
                  <a:reflection blurRad="12700" stA="28000" endPos="45000" dist="1000" dir="5400000" sy="-100000" algn="bl" rotWithShape="0"/>
                </a:effectLst>
                <a:latin typeface="+mj-lt"/>
                <a:ea typeface="+mj-ea"/>
                <a:cs typeface="+mj-cs"/>
              </a:rPr>
              <a:t>What is frustration ?</a:t>
            </a:r>
          </a:p>
        </p:txBody>
      </p:sp>
      <p:sp>
        <p:nvSpPr>
          <p:cNvPr id="23" name="Freeform: Shape 22">
            <a:extLst>
              <a:ext uri="{FF2B5EF4-FFF2-40B4-BE49-F238E27FC236}">
                <a16:creationId xmlns:a16="http://schemas.microsoft.com/office/drawing/2014/main" id="{973272FE-A474-4CAE-8CA2-BCC8B476C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76283" y="882212"/>
            <a:ext cx="6791435" cy="5093576"/>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25" name="Freeform: Shape 24">
            <a:extLst>
              <a:ext uri="{FF2B5EF4-FFF2-40B4-BE49-F238E27FC236}">
                <a16:creationId xmlns:a16="http://schemas.microsoft.com/office/drawing/2014/main" id="{E07981EA-05A6-437C-88D7-B377B92B03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6943393" y="5778692"/>
            <a:ext cx="2231794" cy="1926608"/>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7" name="Rectangle 26">
            <a:extLst>
              <a:ext uri="{FF2B5EF4-FFF2-40B4-BE49-F238E27FC236}">
                <a16:creationId xmlns:a16="http://schemas.microsoft.com/office/drawing/2014/main" id="{15E3C750-986E-4769-B1AE-49289FBEE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7170046" y="5363543"/>
            <a:ext cx="959985" cy="719989"/>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6" name="Picture 2" descr="http://www.whosaidnothinginlifeisfree.com/wp-content/uploads/2011/06/frustration.gif">
            <a:extLst>
              <a:ext uri="{FF2B5EF4-FFF2-40B4-BE49-F238E27FC236}">
                <a16:creationId xmlns:a16="http://schemas.microsoft.com/office/drawing/2014/main" id="{E5CED240-64A0-DB4C-880D-6D8E0D25232B}"/>
              </a:ext>
            </a:extLst>
          </p:cNvPr>
          <p:cNvPicPr>
            <a:picLocks noChangeAspect="1" noChangeArrowheads="1"/>
          </p:cNvPicPr>
          <p:nvPr/>
        </p:nvPicPr>
        <p:blipFill>
          <a:blip r:embed="rId2" cstate="print"/>
          <a:srcRect/>
          <a:stretch>
            <a:fillRect/>
          </a:stretch>
        </p:blipFill>
        <p:spPr bwMode="auto">
          <a:xfrm>
            <a:off x="3180322" y="4153328"/>
            <a:ext cx="2381250" cy="23526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par>
                          <p:cTn id="7" fill="hold">
                            <p:stCondLst>
                              <p:cond delay="0"/>
                            </p:stCondLst>
                            <p:childTnLst>
                              <p:par>
                                <p:cTn id="8" presetID="33" presetClass="emph" presetSubtype="0" fill="remove" nodeType="afterEffect">
                                  <p:stCondLst>
                                    <p:cond delay="0"/>
                                  </p:stCondLst>
                                  <p:childTnLst>
                                    <p:animClr clrSpc="rgb" dir="cw">
                                      <p:cBhvr override="childStyle">
                                        <p:cTn id="9" dur="1000" accel="50000" autoRev="1" fill="hold" tmFilter="0, 0; .33333, 1; 1, 1">
                                          <p:stCondLst>
                                            <p:cond delay="0"/>
                                          </p:stCondLst>
                                        </p:cTn>
                                        <p:tgtEl>
                                          <p:spTgt spid="16"/>
                                        </p:tgtEl>
                                        <p:attrNameLst>
                                          <p:attrName>style.color</p:attrName>
                                        </p:attrNameLst>
                                      </p:cBhvr>
                                      <p:to>
                                        <a:schemeClr val="accent2"/>
                                      </p:to>
                                    </p:animClr>
                                    <p:animClr clrSpc="rgb" dir="cw">
                                      <p:cBhvr>
                                        <p:cTn id="10" dur="1000" accel="50000" autoRev="1" fill="hold" tmFilter="0, 0; .33333, 1; 1, 1">
                                          <p:stCondLst>
                                            <p:cond delay="0"/>
                                          </p:stCondLst>
                                        </p:cTn>
                                        <p:tgtEl>
                                          <p:spTgt spid="16"/>
                                        </p:tgtEl>
                                        <p:attrNameLst>
                                          <p:attrName>fillcolor</p:attrName>
                                        </p:attrNameLst>
                                      </p:cBhvr>
                                      <p:to>
                                        <a:schemeClr val="accent2"/>
                                      </p:to>
                                    </p:animClr>
                                    <p:set>
                                      <p:cBhvr>
                                        <p:cTn id="11" dur="2000" fill="hold"/>
                                        <p:tgtEl>
                                          <p:spTgt spid="16"/>
                                        </p:tgtEl>
                                        <p:attrNameLst>
                                          <p:attrName>fill.type</p:attrName>
                                        </p:attrNameLst>
                                      </p:cBhvr>
                                      <p:to>
                                        <p:strVal val="solid"/>
                                      </p:to>
                                    </p:set>
                                    <p:set>
                                      <p:cBhvr>
                                        <p:cTn id="12" dur="2000" fill="hold"/>
                                        <p:tgtEl>
                                          <p:spTgt spid="16"/>
                                        </p:tgtEl>
                                        <p:attrNameLst>
                                          <p:attrName>fill.on</p:attrName>
                                        </p:attrNameLst>
                                      </p:cBhvr>
                                      <p:to>
                                        <p:strVal val="true"/>
                                      </p:to>
                                    </p:set>
                                    <p:animScale>
                                      <p:cBhvr>
                                        <p:cTn id="13" dur="1000" accel="50000" autoRev="1" fill="hold" tmFilter="0, 0; .33333, 1; 1, 1">
                                          <p:stCondLst>
                                            <p:cond delay="0"/>
                                          </p:stCondLst>
                                        </p:cTn>
                                        <p:tgtEl>
                                          <p:spTgt spid="16"/>
                                        </p:tgtEl>
                                      </p:cBhvr>
                                      <p:from x="100000" y="100000"/>
                                      <p:to x="100000" y="14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8294908-8B00-4F58-BBBA-20F71A40A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Shape 8">
            <a:extLst>
              <a:ext uri="{FF2B5EF4-FFF2-40B4-BE49-F238E27FC236}">
                <a16:creationId xmlns:a16="http://schemas.microsoft.com/office/drawing/2014/main" id="{4364C879-1404-4203-8E9D-CC5DE0A621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41023" y="-934769"/>
            <a:ext cx="2424873" cy="2708393"/>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84617302-4B0D-4351-A6BB-6F0930D94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3756" y="-134088"/>
            <a:ext cx="1635955" cy="1226966"/>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DA2C7802-C2E0-4218-8F89-8DD7CCD2C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6713565" y="311926"/>
            <a:ext cx="4059393" cy="1911083"/>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Rectangle 14">
            <a:extLst>
              <a:ext uri="{FF2B5EF4-FFF2-40B4-BE49-F238E27FC236}">
                <a16:creationId xmlns:a16="http://schemas.microsoft.com/office/drawing/2014/main" id="{A6D7111A-21E5-4EE9-8A78-10E5530F01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7548980" y="1613994"/>
            <a:ext cx="1185708" cy="889281"/>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A3969E80-A77B-49FC-9122-D89AFD5EE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27781" y="5494508"/>
            <a:ext cx="2444907" cy="1774587"/>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Rectangle 18">
            <a:extLst>
              <a:ext uri="{FF2B5EF4-FFF2-40B4-BE49-F238E27FC236}">
                <a16:creationId xmlns:a16="http://schemas.microsoft.com/office/drawing/2014/main" id="{1849CA57-76BD-4CF2-80BA-D7A46A01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211282" y="5555951"/>
            <a:ext cx="928467" cy="696350"/>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1" name="Freeform: Shape 20">
            <a:extLst>
              <a:ext uri="{FF2B5EF4-FFF2-40B4-BE49-F238E27FC236}">
                <a16:creationId xmlns:a16="http://schemas.microsoft.com/office/drawing/2014/main" id="{35E9085E-E730-4768-83D4-6CB7E98971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877311" y="1407983"/>
            <a:ext cx="5389379" cy="4042034"/>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Rectangle 1"/>
          <p:cNvSpPr/>
          <p:nvPr/>
        </p:nvSpPr>
        <p:spPr>
          <a:xfrm>
            <a:off x="2403481" y="2353641"/>
            <a:ext cx="4337037" cy="2150719"/>
          </a:xfrm>
          <a:prstGeom prst="rect">
            <a:avLst/>
          </a:prstGeom>
          <a:noFill/>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lnSpc>
                <a:spcPct val="90000"/>
              </a:lnSpc>
              <a:spcBef>
                <a:spcPct val="0"/>
              </a:spcBef>
              <a:spcAft>
                <a:spcPts val="600"/>
              </a:spcAft>
            </a:pPr>
            <a:r>
              <a:rPr lang="en-US" sz="3100" b="1" kern="1200" spc="50">
                <a:ln w="11430">
                  <a:solidFill>
                    <a:schemeClr val="tx1"/>
                  </a:solidFill>
                </a:ln>
                <a:solidFill>
                  <a:srgbClr val="080808"/>
                </a:solidFill>
                <a:effectLst>
                  <a:outerShdw blurRad="76200" dist="50800" dir="5400000" algn="tl" rotWithShape="0">
                    <a:srgbClr val="000000">
                      <a:alpha val="65000"/>
                    </a:srgbClr>
                  </a:outerShdw>
                </a:effectLst>
                <a:latin typeface="+mj-lt"/>
                <a:ea typeface="+mj-ea"/>
                <a:cs typeface="+mj-cs"/>
              </a:rPr>
              <a:t>Why is it important to manage your frustration?</a:t>
            </a:r>
          </a:p>
        </p:txBody>
      </p:sp>
      <p:sp>
        <p:nvSpPr>
          <p:cNvPr id="23" name="Freeform: Shape 22">
            <a:extLst>
              <a:ext uri="{FF2B5EF4-FFF2-40B4-BE49-F238E27FC236}">
                <a16:creationId xmlns:a16="http://schemas.microsoft.com/office/drawing/2014/main" id="{973272FE-A474-4CAE-8CA2-BCC8B476C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76283" y="882212"/>
            <a:ext cx="6791435" cy="5093576"/>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25" name="Freeform: Shape 24">
            <a:extLst>
              <a:ext uri="{FF2B5EF4-FFF2-40B4-BE49-F238E27FC236}">
                <a16:creationId xmlns:a16="http://schemas.microsoft.com/office/drawing/2014/main" id="{E07981EA-05A6-437C-88D7-B377B92B03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6943393" y="5778692"/>
            <a:ext cx="2231794" cy="1926608"/>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7" name="Rectangle 26">
            <a:extLst>
              <a:ext uri="{FF2B5EF4-FFF2-40B4-BE49-F238E27FC236}">
                <a16:creationId xmlns:a16="http://schemas.microsoft.com/office/drawing/2014/main" id="{15E3C750-986E-4769-B1AE-49289FBEE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7170046" y="5363543"/>
            <a:ext cx="959985" cy="719989"/>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5189306-04D9-4982-9EBE-938B344A11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Shape 8">
            <a:extLst>
              <a:ext uri="{FF2B5EF4-FFF2-40B4-BE49-F238E27FC236}">
                <a16:creationId xmlns:a16="http://schemas.microsoft.com/office/drawing/2014/main" id="{102C4642-2AB4-49A1-89D9-3E5C01E99D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171345" y="2065016"/>
            <a:ext cx="6135300" cy="4153336"/>
          </a:xfrm>
          <a:custGeom>
            <a:avLst/>
            <a:gdLst>
              <a:gd name="connsiteX0" fmla="*/ 0 w 6135300"/>
              <a:gd name="connsiteY0" fmla="*/ 0 h 5537781"/>
              <a:gd name="connsiteX1" fmla="*/ 6135300 w 6135300"/>
              <a:gd name="connsiteY1" fmla="*/ 0 h 5537781"/>
              <a:gd name="connsiteX2" fmla="*/ 6135300 w 6135300"/>
              <a:gd name="connsiteY2" fmla="*/ 3548931 h 5537781"/>
              <a:gd name="connsiteX3" fmla="*/ 4146451 w 6135300"/>
              <a:gd name="connsiteY3" fmla="*/ 5537781 h 5537781"/>
              <a:gd name="connsiteX4" fmla="*/ 0 w 6135300"/>
              <a:gd name="connsiteY4" fmla="*/ 1391331 h 55377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35300" h="5537781">
                <a:moveTo>
                  <a:pt x="0" y="0"/>
                </a:moveTo>
                <a:lnTo>
                  <a:pt x="6135300" y="0"/>
                </a:lnTo>
                <a:lnTo>
                  <a:pt x="6135300" y="3548931"/>
                </a:lnTo>
                <a:lnTo>
                  <a:pt x="4146451" y="5537781"/>
                </a:lnTo>
                <a:lnTo>
                  <a:pt x="0" y="1391331"/>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82EAAEF9-78E9-4B67-93B4-CD09F75703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785536" y="-769374"/>
            <a:ext cx="6135300" cy="4601474"/>
          </a:xfrm>
          <a:custGeom>
            <a:avLst/>
            <a:gdLst>
              <a:gd name="connsiteX0" fmla="*/ 0 w 6135300"/>
              <a:gd name="connsiteY0" fmla="*/ 3971712 h 6135298"/>
              <a:gd name="connsiteX1" fmla="*/ 3971712 w 6135300"/>
              <a:gd name="connsiteY1" fmla="*/ 0 h 6135298"/>
              <a:gd name="connsiteX2" fmla="*/ 6135300 w 6135300"/>
              <a:gd name="connsiteY2" fmla="*/ 0 h 6135298"/>
              <a:gd name="connsiteX3" fmla="*/ 6135300 w 6135300"/>
              <a:gd name="connsiteY3" fmla="*/ 6135298 h 6135298"/>
              <a:gd name="connsiteX4" fmla="*/ 0 w 6135300"/>
              <a:gd name="connsiteY4" fmla="*/ 6135298 h 6135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35300" h="6135298">
                <a:moveTo>
                  <a:pt x="0" y="3971712"/>
                </a:moveTo>
                <a:lnTo>
                  <a:pt x="3971712" y="0"/>
                </a:lnTo>
                <a:lnTo>
                  <a:pt x="6135300" y="0"/>
                </a:lnTo>
                <a:lnTo>
                  <a:pt x="6135300" y="6135298"/>
                </a:lnTo>
                <a:lnTo>
                  <a:pt x="0" y="6135298"/>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2CE23D09-8BA3-4FEE-892D-ACE847DC08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5405590" y="1443800"/>
            <a:ext cx="5056735" cy="6904952"/>
          </a:xfrm>
          <a:custGeom>
            <a:avLst/>
            <a:gdLst>
              <a:gd name="connsiteX0" fmla="*/ 0 w 5053652"/>
              <a:gd name="connsiteY0" fmla="*/ 209273 h 9200989"/>
              <a:gd name="connsiteX1" fmla="*/ 209274 w 5053652"/>
              <a:gd name="connsiteY1" fmla="*/ 0 h 9200989"/>
              <a:gd name="connsiteX2" fmla="*/ 5053652 w 5053652"/>
              <a:gd name="connsiteY2" fmla="*/ 4844379 h 9200989"/>
              <a:gd name="connsiteX3" fmla="*/ 697042 w 5053652"/>
              <a:gd name="connsiteY3" fmla="*/ 9200989 h 9200989"/>
              <a:gd name="connsiteX4" fmla="*/ 0 w 5053652"/>
              <a:gd name="connsiteY4" fmla="*/ 9200989 h 9200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53652" h="9200989">
                <a:moveTo>
                  <a:pt x="0" y="209273"/>
                </a:moveTo>
                <a:lnTo>
                  <a:pt x="209274" y="0"/>
                </a:lnTo>
                <a:lnTo>
                  <a:pt x="5053652" y="4844379"/>
                </a:lnTo>
                <a:lnTo>
                  <a:pt x="697042" y="9200989"/>
                </a:lnTo>
                <a:lnTo>
                  <a:pt x="0" y="9200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Rectangle 14">
            <a:extLst>
              <a:ext uri="{FF2B5EF4-FFF2-40B4-BE49-F238E27FC236}">
                <a16:creationId xmlns:a16="http://schemas.microsoft.com/office/drawing/2014/main" id="{5707F116-8EC0-4822-9067-186AC8C96E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25871" y="1844574"/>
            <a:ext cx="4225136" cy="316885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7" name="Freeform: Shape 16">
            <a:extLst>
              <a:ext uri="{FF2B5EF4-FFF2-40B4-BE49-F238E27FC236}">
                <a16:creationId xmlns:a16="http://schemas.microsoft.com/office/drawing/2014/main" id="{6BFBE7AA-40DE-4FE5-B385-5CA874501B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46290" y="1422605"/>
            <a:ext cx="5353835" cy="4015376"/>
          </a:xfrm>
          <a:custGeom>
            <a:avLst/>
            <a:gdLst>
              <a:gd name="connsiteX0" fmla="*/ 690506 w 5353835"/>
              <a:gd name="connsiteY0" fmla="*/ 5273742 h 5353835"/>
              <a:gd name="connsiteX1" fmla="*/ 4927602 w 5353835"/>
              <a:gd name="connsiteY1" fmla="*/ 5273742 h 5353835"/>
              <a:gd name="connsiteX2" fmla="*/ 4847509 w 5353835"/>
              <a:gd name="connsiteY2" fmla="*/ 5353835 h 5353835"/>
              <a:gd name="connsiteX3" fmla="*/ 770599 w 5353835"/>
              <a:gd name="connsiteY3" fmla="*/ 5353835 h 5353835"/>
              <a:gd name="connsiteX4" fmla="*/ 422575 w 5353835"/>
              <a:gd name="connsiteY4" fmla="*/ 80093 h 5353835"/>
              <a:gd name="connsiteX5" fmla="*/ 502668 w 5353835"/>
              <a:gd name="connsiteY5" fmla="*/ 0 h 5353835"/>
              <a:gd name="connsiteX6" fmla="*/ 5353835 w 5353835"/>
              <a:gd name="connsiteY6" fmla="*/ 0 h 5353835"/>
              <a:gd name="connsiteX7" fmla="*/ 5353835 w 5353835"/>
              <a:gd name="connsiteY7" fmla="*/ 4847509 h 5353835"/>
              <a:gd name="connsiteX8" fmla="*/ 5273742 w 5353835"/>
              <a:gd name="connsiteY8" fmla="*/ 4927602 h 5353835"/>
              <a:gd name="connsiteX9" fmla="*/ 5273742 w 5353835"/>
              <a:gd name="connsiteY9" fmla="*/ 80093 h 5353835"/>
              <a:gd name="connsiteX10" fmla="*/ 0 w 5353835"/>
              <a:gd name="connsiteY10" fmla="*/ 502667 h 5353835"/>
              <a:gd name="connsiteX11" fmla="*/ 80093 w 5353835"/>
              <a:gd name="connsiteY11" fmla="*/ 422574 h 5353835"/>
              <a:gd name="connsiteX12" fmla="*/ 80093 w 5353835"/>
              <a:gd name="connsiteY12" fmla="*/ 4663329 h 5353835"/>
              <a:gd name="connsiteX13" fmla="*/ 0 w 5353835"/>
              <a:gd name="connsiteY13" fmla="*/ 4583236 h 53538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353835" h="5353835">
                <a:moveTo>
                  <a:pt x="690506" y="5273742"/>
                </a:moveTo>
                <a:lnTo>
                  <a:pt x="4927602" y="5273742"/>
                </a:lnTo>
                <a:lnTo>
                  <a:pt x="4847509" y="5353835"/>
                </a:lnTo>
                <a:lnTo>
                  <a:pt x="770599" y="5353835"/>
                </a:lnTo>
                <a:close/>
                <a:moveTo>
                  <a:pt x="422575" y="80093"/>
                </a:moveTo>
                <a:lnTo>
                  <a:pt x="502668" y="0"/>
                </a:lnTo>
                <a:lnTo>
                  <a:pt x="5353835" y="0"/>
                </a:lnTo>
                <a:lnTo>
                  <a:pt x="5353835" y="4847509"/>
                </a:lnTo>
                <a:lnTo>
                  <a:pt x="5273742" y="4927602"/>
                </a:lnTo>
                <a:lnTo>
                  <a:pt x="5273742" y="80093"/>
                </a:lnTo>
                <a:close/>
                <a:moveTo>
                  <a:pt x="0" y="502667"/>
                </a:moveTo>
                <a:lnTo>
                  <a:pt x="80093" y="422574"/>
                </a:lnTo>
                <a:lnTo>
                  <a:pt x="80093" y="4663329"/>
                </a:lnTo>
                <a:lnTo>
                  <a:pt x="0" y="4583236"/>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2" name="Rectangle 1"/>
          <p:cNvSpPr/>
          <p:nvPr/>
        </p:nvSpPr>
        <p:spPr>
          <a:xfrm>
            <a:off x="837525" y="2452526"/>
            <a:ext cx="3186239" cy="1952947"/>
          </a:xfrm>
          <a:prstGeom prst="rect">
            <a:avLst/>
          </a:prstGeom>
          <a:noFill/>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normAutofit/>
          </a:bodyPr>
          <a:lstStyle/>
          <a:p>
            <a:pPr algn="ctr">
              <a:lnSpc>
                <a:spcPct val="90000"/>
              </a:lnSpc>
              <a:spcBef>
                <a:spcPct val="0"/>
              </a:spcBef>
              <a:spcAft>
                <a:spcPts val="600"/>
              </a:spcAft>
            </a:pPr>
            <a:r>
              <a:rPr lang="en-US" sz="3100" b="1" kern="1200" cap="all" spc="0">
                <a:ln w="9000" cmpd="sng">
                  <a:solidFill>
                    <a:schemeClr val="accent4">
                      <a:shade val="50000"/>
                      <a:satMod val="120000"/>
                    </a:schemeClr>
                  </a:solidFill>
                  <a:prstDash val="solid"/>
                </a:ln>
                <a:solidFill>
                  <a:srgbClr val="080808"/>
                </a:solidFill>
                <a:effectLst>
                  <a:reflection blurRad="12700" stA="28000" endPos="45000" dist="1000" dir="5400000" sy="-100000" algn="bl" rotWithShape="0"/>
                </a:effectLst>
                <a:latin typeface="+mj-lt"/>
                <a:ea typeface="+mj-ea"/>
                <a:cs typeface="+mj-cs"/>
              </a:rPr>
              <a:t>What is perseverance ?</a:t>
            </a:r>
          </a:p>
        </p:txBody>
      </p:sp>
      <p:sp>
        <p:nvSpPr>
          <p:cNvPr id="19" name="Isosceles Triangle 18">
            <a:extLst>
              <a:ext uri="{FF2B5EF4-FFF2-40B4-BE49-F238E27FC236}">
                <a16:creationId xmlns:a16="http://schemas.microsoft.com/office/drawing/2014/main" id="{41ACE746-85D5-45EE-8944-61B542B392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5269926" y="0"/>
            <a:ext cx="2412056" cy="1608038"/>
          </a:xfrm>
          <a:prstGeom prst="triangle">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a:extLst>
              <a:ext uri="{FF2B5EF4-FFF2-40B4-BE49-F238E27FC236}">
                <a16:creationId xmlns:a16="http://schemas.microsoft.com/office/drawing/2014/main" id="{00BB3E03-CC38-4FA6-9A99-701C62D05A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89544" y="4738109"/>
            <a:ext cx="3179835" cy="2119891"/>
          </a:xfrm>
          <a:prstGeom prst="triangle">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2F15A2D-2324-487D-A02A-BF46C5C580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17A7F34E-D418-47E2-9F86-2C45BBC312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1299" y="321733"/>
            <a:ext cx="8660121" cy="6214534"/>
          </a:xfrm>
          <a:custGeom>
            <a:avLst/>
            <a:gdLst>
              <a:gd name="connsiteX0" fmla="*/ 0 w 11546828"/>
              <a:gd name="connsiteY0" fmla="*/ 0 h 6214534"/>
              <a:gd name="connsiteX1" fmla="*/ 7965430 w 11546828"/>
              <a:gd name="connsiteY1" fmla="*/ 0 h 6214534"/>
              <a:gd name="connsiteX2" fmla="*/ 7965430 w 11546828"/>
              <a:gd name="connsiteY2" fmla="*/ 1786 h 6214534"/>
              <a:gd name="connsiteX3" fmla="*/ 11546828 w 11546828"/>
              <a:gd name="connsiteY3" fmla="*/ 1786 h 6214534"/>
              <a:gd name="connsiteX4" fmla="*/ 11546828 w 11546828"/>
              <a:gd name="connsiteY4" fmla="*/ 2866740 h 6214534"/>
              <a:gd name="connsiteX5" fmla="*/ 11225095 w 11546828"/>
              <a:gd name="connsiteY5" fmla="*/ 3179536 h 6214534"/>
              <a:gd name="connsiteX6" fmla="*/ 11225095 w 11546828"/>
              <a:gd name="connsiteY6" fmla="*/ 301542 h 6214534"/>
              <a:gd name="connsiteX7" fmla="*/ 320042 w 11546828"/>
              <a:gd name="connsiteY7" fmla="*/ 301542 h 6214534"/>
              <a:gd name="connsiteX8" fmla="*/ 320042 w 11546828"/>
              <a:gd name="connsiteY8" fmla="*/ 5909424 h 6214534"/>
              <a:gd name="connsiteX9" fmla="*/ 8417210 w 11546828"/>
              <a:gd name="connsiteY9" fmla="*/ 5909424 h 6214534"/>
              <a:gd name="connsiteX10" fmla="*/ 8103383 w 11546828"/>
              <a:gd name="connsiteY10" fmla="*/ 6214534 h 6214534"/>
              <a:gd name="connsiteX11" fmla="*/ 7222929 w 11546828"/>
              <a:gd name="connsiteY11" fmla="*/ 6214534 h 6214534"/>
              <a:gd name="connsiteX12" fmla="*/ 7222929 w 11546828"/>
              <a:gd name="connsiteY12" fmla="*/ 6212748 h 6214534"/>
              <a:gd name="connsiteX13" fmla="*/ 0 w 11546828"/>
              <a:gd name="connsiteY13" fmla="*/ 6212748 h 6214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546828" h="6214534">
                <a:moveTo>
                  <a:pt x="0" y="0"/>
                </a:moveTo>
                <a:lnTo>
                  <a:pt x="7965430" y="0"/>
                </a:lnTo>
                <a:lnTo>
                  <a:pt x="7965430" y="1786"/>
                </a:lnTo>
                <a:lnTo>
                  <a:pt x="11546828" y="1786"/>
                </a:lnTo>
                <a:lnTo>
                  <a:pt x="11546828" y="2866740"/>
                </a:lnTo>
                <a:lnTo>
                  <a:pt x="11225095" y="3179536"/>
                </a:lnTo>
                <a:lnTo>
                  <a:pt x="11225095" y="301542"/>
                </a:lnTo>
                <a:lnTo>
                  <a:pt x="320042" y="301542"/>
                </a:lnTo>
                <a:lnTo>
                  <a:pt x="320042" y="5909424"/>
                </a:lnTo>
                <a:lnTo>
                  <a:pt x="8417210" y="5909424"/>
                </a:lnTo>
                <a:lnTo>
                  <a:pt x="8103383" y="6214534"/>
                </a:lnTo>
                <a:lnTo>
                  <a:pt x="7222929" y="6214534"/>
                </a:lnTo>
                <a:lnTo>
                  <a:pt x="7222929" y="6212748"/>
                </a:lnTo>
                <a:lnTo>
                  <a:pt x="0" y="6212748"/>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Right Triangle 11">
            <a:extLst>
              <a:ext uri="{FF2B5EF4-FFF2-40B4-BE49-F238E27FC236}">
                <a16:creationId xmlns:a16="http://schemas.microsoft.com/office/drawing/2014/main" id="{2AEAFA59-923A-4F54-8B49-44C970BCC3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descr="A picture containing text, sky, outdoor, wearing&#10;&#10;Description automatically generated">
            <a:extLst>
              <a:ext uri="{FF2B5EF4-FFF2-40B4-BE49-F238E27FC236}">
                <a16:creationId xmlns:a16="http://schemas.microsoft.com/office/drawing/2014/main" id="{119E3119-7F8B-3247-9B42-C00CCD03B37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1622" y="1781404"/>
            <a:ext cx="5810032" cy="3253617"/>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1435101" y="365125"/>
            <a:ext cx="7080249" cy="1325563"/>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4700" b="1" kern="1200"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tx1"/>
                </a:solidFill>
                <a:effectLst>
                  <a:outerShdw blurRad="50800" dist="40000" dir="5400000" algn="tl" rotWithShape="0">
                    <a:srgbClr val="000000">
                      <a:shade val="5000"/>
                      <a:satMod val="120000"/>
                      <a:alpha val="33000"/>
                    </a:srgbClr>
                  </a:outerShdw>
                </a:effectLst>
                <a:latin typeface="+mj-lt"/>
                <a:ea typeface="+mj-ea"/>
                <a:cs typeface="+mj-cs"/>
              </a:rPr>
              <a:t>How did she do?</a:t>
            </a:r>
          </a:p>
        </p:txBody>
      </p:sp>
      <p:sp>
        <p:nvSpPr>
          <p:cNvPr id="11" name="Rectangle 10">
            <a:extLst>
              <a:ext uri="{FF2B5EF4-FFF2-40B4-BE49-F238E27FC236}">
                <a16:creationId xmlns:a16="http://schemas.microsoft.com/office/drawing/2014/main" id="{FF0330B1-AAAC-427D-8A95-40380162BC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4593" cy="6858000"/>
          </a:xfrm>
          <a:prstGeom prst="rect">
            <a:avLst/>
          </a:prstGeom>
          <a:solidFill>
            <a:srgbClr val="4472C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pic>
        <p:nvPicPr>
          <p:cNvPr id="8" name="Graphic 7" descr="Confused Face with No Fill">
            <a:extLst>
              <a:ext uri="{FF2B5EF4-FFF2-40B4-BE49-F238E27FC236}">
                <a16:creationId xmlns:a16="http://schemas.microsoft.com/office/drawing/2014/main" id="{DA3AF256-51DA-4133-BFD9-1EEE72AE376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28650" y="685006"/>
            <a:ext cx="685800" cy="685800"/>
          </a:xfrm>
          <a:prstGeom prst="rect">
            <a:avLst/>
          </a:prstGeom>
        </p:spPr>
      </p:pic>
      <p:sp>
        <p:nvSpPr>
          <p:cNvPr id="3" name="Content Placeholder 2"/>
          <p:cNvSpPr>
            <a:spLocks noGrp="1"/>
          </p:cNvSpPr>
          <p:nvPr>
            <p:ph idx="1"/>
          </p:nvPr>
        </p:nvSpPr>
        <p:spPr>
          <a:xfrm>
            <a:off x="628650" y="1825625"/>
            <a:ext cx="7886700" cy="4351338"/>
          </a:xfrm>
        </p:spPr>
        <p:txBody>
          <a:bodyPr vert="horz" lIns="91440" tIns="45720" rIns="91440" bIns="45720" rtlCol="0">
            <a:normAutofit/>
          </a:bodyPr>
          <a:lstStyle/>
          <a:p>
            <a:pPr indent="-228600">
              <a:lnSpc>
                <a:spcPct val="90000"/>
              </a:lnSpc>
            </a:pPr>
            <a:r>
              <a:rPr lang="en-US" b="1"/>
              <a:t>Did she persevere?</a:t>
            </a:r>
          </a:p>
          <a:p>
            <a:pPr indent="-228600">
              <a:lnSpc>
                <a:spcPct val="90000"/>
              </a:lnSpc>
            </a:pPr>
            <a:r>
              <a:rPr lang="en-US" b="1"/>
              <a:t>Did she succeed?</a:t>
            </a:r>
          </a:p>
          <a:p>
            <a:pPr indent="-228600">
              <a:lnSpc>
                <a:spcPct val="90000"/>
              </a:lnSpc>
            </a:pPr>
            <a:r>
              <a:rPr lang="en-US" b="1"/>
              <a:t>Did she manage her frustration?</a:t>
            </a:r>
          </a:p>
          <a:p>
            <a:pPr indent="-228600">
              <a:lnSpc>
                <a:spcPct val="90000"/>
              </a:lnSpc>
            </a:pPr>
            <a:r>
              <a:rPr lang="en-US" b="1"/>
              <a:t>What could she have done differently?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t>What will you do differently?</a:t>
            </a:r>
          </a:p>
        </p:txBody>
      </p:sp>
      <p:sp>
        <p:nvSpPr>
          <p:cNvPr id="3" name="Content Placeholder 2"/>
          <p:cNvSpPr>
            <a:spLocks noGrp="1"/>
          </p:cNvSpPr>
          <p:nvPr>
            <p:ph idx="1"/>
          </p:nvPr>
        </p:nvSpPr>
        <p:spPr/>
        <p:txBody>
          <a:bodyPr>
            <a:normAutofit lnSpcReduction="10000"/>
          </a:bodyPr>
          <a:lstStyle/>
          <a:p>
            <a:r>
              <a:rPr lang="en-GB" sz="4800" b="1" dirty="0">
                <a:solidFill>
                  <a:srgbClr val="008000"/>
                </a:solidFill>
              </a:rPr>
              <a:t>How will you help yourself to persevere?</a:t>
            </a:r>
          </a:p>
          <a:p>
            <a:r>
              <a:rPr lang="en-GB" sz="4800" b="1" dirty="0">
                <a:solidFill>
                  <a:schemeClr val="accent5">
                    <a:lumMod val="60000"/>
                    <a:lumOff val="40000"/>
                  </a:schemeClr>
                </a:solidFill>
              </a:rPr>
              <a:t>How will you manage your frustration if you don’t get something right straight away?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a:extLst>
              <a:ext uri="{FF2B5EF4-FFF2-40B4-BE49-F238E27FC236}">
                <a16:creationId xmlns:a16="http://schemas.microsoft.com/office/drawing/2014/main" id="{9E6E2E15-DC76-410C-A6F8-CEECC32E094F}"/>
              </a:ext>
            </a:extLst>
          </p:cNvPr>
          <p:cNvPicPr>
            <a:picLocks noChangeAspect="1"/>
          </p:cNvPicPr>
          <p:nvPr/>
        </p:nvPicPr>
        <p:blipFill rotWithShape="1">
          <a:blip r:embed="rId2">
            <a:alphaModFix amt="35000"/>
          </a:blip>
          <a:srcRect l="9731" r="1236" b="-1"/>
          <a:stretch/>
        </p:blipFill>
        <p:spPr>
          <a:xfrm>
            <a:off x="-3182" y="10"/>
            <a:ext cx="9147182" cy="6857990"/>
          </a:xfrm>
          <a:prstGeom prst="rect">
            <a:avLst/>
          </a:prstGeom>
        </p:spPr>
      </p:pic>
      <p:sp>
        <p:nvSpPr>
          <p:cNvPr id="2" name="Title 1">
            <a:extLst>
              <a:ext uri="{FF2B5EF4-FFF2-40B4-BE49-F238E27FC236}">
                <a16:creationId xmlns:a16="http://schemas.microsoft.com/office/drawing/2014/main" id="{EC449202-4E47-D34C-9B06-6770EFCD75D6}"/>
              </a:ext>
            </a:extLst>
          </p:cNvPr>
          <p:cNvSpPr>
            <a:spLocks noGrp="1"/>
          </p:cNvSpPr>
          <p:nvPr>
            <p:ph type="title"/>
          </p:nvPr>
        </p:nvSpPr>
        <p:spPr>
          <a:xfrm>
            <a:off x="482600" y="321734"/>
            <a:ext cx="8178799" cy="1135737"/>
          </a:xfrm>
        </p:spPr>
        <p:txBody>
          <a:bodyPr vert="horz" lIns="91440" tIns="45720" rIns="91440" bIns="45720" rtlCol="0" anchor="ctr">
            <a:normAutofit/>
          </a:bodyPr>
          <a:lstStyle/>
          <a:p>
            <a:pPr algn="l">
              <a:lnSpc>
                <a:spcPct val="90000"/>
              </a:lnSpc>
            </a:pPr>
            <a:r>
              <a:rPr lang="en-US" sz="3100"/>
              <a:t>Let us pray…</a:t>
            </a:r>
          </a:p>
        </p:txBody>
      </p:sp>
      <p:sp>
        <p:nvSpPr>
          <p:cNvPr id="3" name="Rectangle 2">
            <a:extLst>
              <a:ext uri="{FF2B5EF4-FFF2-40B4-BE49-F238E27FC236}">
                <a16:creationId xmlns:a16="http://schemas.microsoft.com/office/drawing/2014/main" id="{065912EE-D71C-4440-A853-8D0C4BD58E95}"/>
              </a:ext>
            </a:extLst>
          </p:cNvPr>
          <p:cNvSpPr/>
          <p:nvPr/>
        </p:nvSpPr>
        <p:spPr>
          <a:xfrm>
            <a:off x="481009" y="2665993"/>
            <a:ext cx="8178799" cy="4393982"/>
          </a:xfrm>
          <a:prstGeom prst="rect">
            <a:avLst/>
          </a:prstGeom>
        </p:spPr>
        <p:txBody>
          <a:bodyPr vert="horz" wrap="square" lIns="91440" tIns="45720" rIns="91440" bIns="45720" rtlCol="0">
            <a:normAutofit/>
          </a:bodyPr>
          <a:lstStyle/>
          <a:p>
            <a:pPr marL="228600">
              <a:lnSpc>
                <a:spcPct val="90000"/>
              </a:lnSpc>
              <a:spcAft>
                <a:spcPts val="600"/>
              </a:spcAft>
              <a:tabLst>
                <a:tab pos="1463040" algn="l"/>
              </a:tabLst>
            </a:pPr>
            <a:r>
              <a:rPr lang="en-US" sz="2400" dirty="0">
                <a:uFill>
                  <a:solidFill>
                    <a:srgbClr val="000000"/>
                  </a:solidFill>
                </a:uFill>
              </a:rPr>
              <a:t>Dear God,</a:t>
            </a:r>
          </a:p>
          <a:p>
            <a:pPr marL="228600">
              <a:lnSpc>
                <a:spcPct val="90000"/>
              </a:lnSpc>
              <a:spcAft>
                <a:spcPts val="600"/>
              </a:spcAft>
              <a:tabLst>
                <a:tab pos="1463040" algn="l"/>
              </a:tabLst>
            </a:pPr>
            <a:r>
              <a:rPr lang="en-US" sz="2400" dirty="0">
                <a:uFill>
                  <a:solidFill>
                    <a:srgbClr val="000000"/>
                  </a:solidFill>
                </a:uFill>
              </a:rPr>
              <a:t>When we are struggling to become the people you want us be, help us to keep going When we struggle to control our tempers or our tongues, help us to keep going </a:t>
            </a:r>
          </a:p>
          <a:p>
            <a:pPr marL="228600">
              <a:lnSpc>
                <a:spcPct val="90000"/>
              </a:lnSpc>
              <a:spcAft>
                <a:spcPts val="600"/>
              </a:spcAft>
              <a:tabLst>
                <a:tab pos="1463040" algn="l"/>
              </a:tabLst>
            </a:pPr>
            <a:r>
              <a:rPr lang="en-US" sz="2400" dirty="0">
                <a:uFill>
                  <a:solidFill>
                    <a:srgbClr val="000000"/>
                  </a:solidFill>
                </a:uFill>
              </a:rPr>
              <a:t>And when we simply think we can't persevere any more, help us to keep going </a:t>
            </a:r>
          </a:p>
          <a:p>
            <a:pPr marL="228600">
              <a:lnSpc>
                <a:spcPct val="90000"/>
              </a:lnSpc>
              <a:spcAft>
                <a:spcPts val="600"/>
              </a:spcAft>
              <a:tabLst>
                <a:tab pos="1463040" algn="l"/>
              </a:tabLst>
            </a:pPr>
            <a:r>
              <a:rPr lang="en-US" sz="2400" dirty="0">
                <a:uFill>
                  <a:solidFill>
                    <a:srgbClr val="000000"/>
                  </a:solidFill>
                </a:uFill>
              </a:rPr>
              <a:t>Thank you that Jesus makes all things right in the end. Amen.</a:t>
            </a:r>
            <a:endParaRPr lang="en-US" sz="2400" dirty="0">
              <a:effectLst/>
              <a:uFill>
                <a:solidFill>
                  <a:srgbClr val="000000"/>
                </a:solidFill>
              </a:uFill>
            </a:endParaRPr>
          </a:p>
        </p:txBody>
      </p:sp>
      <p:sp>
        <p:nvSpPr>
          <p:cNvPr id="11" name="Rectangle 10">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08801" y="2200695"/>
            <a:ext cx="645368" cy="484026"/>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Isosceles Triangle 12">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7400197" y="1502156"/>
            <a:ext cx="2532832" cy="954774"/>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Isosceles Triangle 14">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28518" y="5230015"/>
            <a:ext cx="2017580" cy="760545"/>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60240" y="5789405"/>
            <a:ext cx="485578" cy="364184"/>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457952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8294908-8B00-4F58-BBBA-20F71A40A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Shape 8">
            <a:extLst>
              <a:ext uri="{FF2B5EF4-FFF2-40B4-BE49-F238E27FC236}">
                <a16:creationId xmlns:a16="http://schemas.microsoft.com/office/drawing/2014/main" id="{4364C879-1404-4203-8E9D-CC5DE0A621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41023" y="-934769"/>
            <a:ext cx="2424873" cy="2708393"/>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84617302-4B0D-4351-A6BB-6F0930D94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3756" y="-134088"/>
            <a:ext cx="1635955" cy="1226966"/>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DA2C7802-C2E0-4218-8F89-8DD7CCD2C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6713565" y="311926"/>
            <a:ext cx="4059393" cy="1911083"/>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Rectangle 14">
            <a:extLst>
              <a:ext uri="{FF2B5EF4-FFF2-40B4-BE49-F238E27FC236}">
                <a16:creationId xmlns:a16="http://schemas.microsoft.com/office/drawing/2014/main" id="{A6D7111A-21E5-4EE9-8A78-10E5530F01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7548980" y="1613994"/>
            <a:ext cx="1185708" cy="889281"/>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A3969E80-A77B-49FC-9122-D89AFD5EE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27781" y="5494508"/>
            <a:ext cx="2444907" cy="1774587"/>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Rectangle 18">
            <a:extLst>
              <a:ext uri="{FF2B5EF4-FFF2-40B4-BE49-F238E27FC236}">
                <a16:creationId xmlns:a16="http://schemas.microsoft.com/office/drawing/2014/main" id="{1849CA57-76BD-4CF2-80BA-D7A46A01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211282" y="5555951"/>
            <a:ext cx="928467" cy="696350"/>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1" name="Freeform: Shape 20">
            <a:extLst>
              <a:ext uri="{FF2B5EF4-FFF2-40B4-BE49-F238E27FC236}">
                <a16:creationId xmlns:a16="http://schemas.microsoft.com/office/drawing/2014/main" id="{35E9085E-E730-4768-83D4-6CB7E98971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877311" y="1407983"/>
            <a:ext cx="5389379" cy="4042034"/>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Box 1">
            <a:extLst>
              <a:ext uri="{FF2B5EF4-FFF2-40B4-BE49-F238E27FC236}">
                <a16:creationId xmlns:a16="http://schemas.microsoft.com/office/drawing/2014/main" id="{C6FC8296-201B-D248-A562-881CFCE926BF}"/>
              </a:ext>
            </a:extLst>
          </p:cNvPr>
          <p:cNvSpPr txBox="1"/>
          <p:nvPr/>
        </p:nvSpPr>
        <p:spPr>
          <a:xfrm>
            <a:off x="2403481" y="2353641"/>
            <a:ext cx="4337037" cy="2150719"/>
          </a:xfrm>
          <a:prstGeom prst="rect">
            <a:avLst/>
          </a:prstGeom>
          <a:noFill/>
        </p:spPr>
        <p:txBody>
          <a:bodyPr vert="horz" lIns="91440" tIns="45720" rIns="91440" bIns="45720" rtlCol="0" anchor="ctr">
            <a:normAutofit/>
          </a:bodyPr>
          <a:lstStyle/>
          <a:p>
            <a:pPr algn="ctr">
              <a:lnSpc>
                <a:spcPct val="90000"/>
              </a:lnSpc>
              <a:spcBef>
                <a:spcPct val="0"/>
              </a:spcBef>
              <a:spcAft>
                <a:spcPts val="600"/>
              </a:spcAft>
            </a:pPr>
            <a:r>
              <a:rPr lang="en-US" sz="3100" kern="1200">
                <a:solidFill>
                  <a:srgbClr val="080808"/>
                </a:solidFill>
                <a:latin typeface="+mj-lt"/>
                <a:ea typeface="+mj-ea"/>
                <a:cs typeface="+mj-cs"/>
              </a:rPr>
              <a:t>Go in faith, hope and love to believe, learn and flourish.</a:t>
            </a:r>
          </a:p>
        </p:txBody>
      </p:sp>
      <p:sp>
        <p:nvSpPr>
          <p:cNvPr id="23" name="Freeform: Shape 22">
            <a:extLst>
              <a:ext uri="{FF2B5EF4-FFF2-40B4-BE49-F238E27FC236}">
                <a16:creationId xmlns:a16="http://schemas.microsoft.com/office/drawing/2014/main" id="{973272FE-A474-4CAE-8CA2-BCC8B476C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76283" y="882212"/>
            <a:ext cx="6791435" cy="5093576"/>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25" name="Freeform: Shape 24">
            <a:extLst>
              <a:ext uri="{FF2B5EF4-FFF2-40B4-BE49-F238E27FC236}">
                <a16:creationId xmlns:a16="http://schemas.microsoft.com/office/drawing/2014/main" id="{E07981EA-05A6-437C-88D7-B377B92B03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6943393" y="5778692"/>
            <a:ext cx="2231794" cy="1926608"/>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7" name="Rectangle 26">
            <a:extLst>
              <a:ext uri="{FF2B5EF4-FFF2-40B4-BE49-F238E27FC236}">
                <a16:creationId xmlns:a16="http://schemas.microsoft.com/office/drawing/2014/main" id="{15E3C750-986E-4769-B1AE-49289FBEE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7170046" y="5363543"/>
            <a:ext cx="959985" cy="719989"/>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517661429"/>
      </p:ext>
    </p:extLst>
  </p:cSld>
  <p:clrMapOvr>
    <a:masterClrMapping/>
  </p:clrMapOvr>
</p:sld>
</file>

<file path=ppt/theme/theme1.xml><?xml version="1.0" encoding="utf-8"?>
<a:theme xmlns:a="http://schemas.openxmlformats.org/drawingml/2006/main" name="Office Them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162</Words>
  <Application>Microsoft Macintosh PowerPoint</Application>
  <PresentationFormat>On-screen Show (4:3)</PresentationFormat>
  <Paragraphs>19</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Collective Worship</vt:lpstr>
      <vt:lpstr>PowerPoint Presentation</vt:lpstr>
      <vt:lpstr>PowerPoint Presentation</vt:lpstr>
      <vt:lpstr>PowerPoint Presentation</vt:lpstr>
      <vt:lpstr>PowerPoint Presentation</vt:lpstr>
      <vt:lpstr>PowerPoint Presentation</vt:lpstr>
      <vt:lpstr>What will you do differently?</vt:lpstr>
      <vt:lpstr>Let us pray…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Collective Worship</dc:title>
  <dc:creator>Headteacher Grewelthorpe and Fountains CofE Primary Schools</dc:creator>
  <cp:lastModifiedBy>Headteacher Grewelthorpe and Fountains CofE Primary Schools</cp:lastModifiedBy>
  <cp:revision>1</cp:revision>
  <dcterms:created xsi:type="dcterms:W3CDTF">2021-01-12T14:43:53Z</dcterms:created>
  <dcterms:modified xsi:type="dcterms:W3CDTF">2021-01-12T14:44:25Z</dcterms:modified>
</cp:coreProperties>
</file>